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81" r:id="rId2"/>
    <p:sldId id="600" r:id="rId3"/>
    <p:sldId id="599" r:id="rId4"/>
    <p:sldId id="604" r:id="rId5"/>
    <p:sldId id="523" r:id="rId6"/>
    <p:sldId id="578" r:id="rId7"/>
    <p:sldId id="606" r:id="rId8"/>
    <p:sldId id="607" r:id="rId9"/>
    <p:sldId id="593" r:id="rId10"/>
    <p:sldId id="608" r:id="rId11"/>
    <p:sldId id="609" r:id="rId12"/>
    <p:sldId id="611" r:id="rId13"/>
    <p:sldId id="612" r:id="rId14"/>
    <p:sldId id="613" r:id="rId15"/>
    <p:sldId id="615" r:id="rId16"/>
    <p:sldId id="616" r:id="rId17"/>
    <p:sldId id="618" r:id="rId18"/>
    <p:sldId id="617" r:id="rId19"/>
    <p:sldId id="619" r:id="rId20"/>
    <p:sldId id="620" r:id="rId21"/>
    <p:sldId id="621" r:id="rId22"/>
    <p:sldId id="622" r:id="rId23"/>
    <p:sldId id="628" r:id="rId24"/>
    <p:sldId id="623" r:id="rId25"/>
    <p:sldId id="624" r:id="rId26"/>
    <p:sldId id="625" r:id="rId27"/>
    <p:sldId id="626" r:id="rId28"/>
    <p:sldId id="629" r:id="rId29"/>
    <p:sldId id="63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7" autoAdjust="0"/>
    <p:restoredTop sz="95006"/>
  </p:normalViewPr>
  <p:slideViewPr>
    <p:cSldViewPr snapToGrid="0">
      <p:cViewPr varScale="1">
        <p:scale>
          <a:sx n="125" d="100"/>
          <a:sy n="125" d="100"/>
        </p:scale>
        <p:origin x="1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Classroom Support: 301-405-2500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5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39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6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4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55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lagic@um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agic.org/cmsc-456-cryptography-spring-2020/" TargetMode="External"/><Relationship Id="rId4" Type="http://schemas.openxmlformats.org/officeDocument/2006/relationships/hyperlink" Target="mailto:camiller@umd.edu" TargetMode="Externa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2.png"/><Relationship Id="rId26" Type="http://schemas.openxmlformats.org/officeDocument/2006/relationships/image" Target="../media/image30.png"/><Relationship Id="rId3" Type="http://schemas.openxmlformats.org/officeDocument/2006/relationships/image" Target="../media/image211.png"/><Relationship Id="rId21" Type="http://schemas.openxmlformats.org/officeDocument/2006/relationships/image" Target="../media/image24.png"/><Relationship Id="rId17" Type="http://schemas.openxmlformats.org/officeDocument/2006/relationships/image" Target="../media/image231.png"/><Relationship Id="rId25" Type="http://schemas.openxmlformats.org/officeDocument/2006/relationships/image" Target="../media/image29.png"/><Relationship Id="rId2" Type="http://schemas.openxmlformats.org/officeDocument/2006/relationships/image" Target="../media/image12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8.png"/><Relationship Id="rId23" Type="http://schemas.openxmlformats.org/officeDocument/2006/relationships/image" Target="../media/image27.png"/><Relationship Id="rId19" Type="http://schemas.openxmlformats.org/officeDocument/2006/relationships/image" Target="../media/image233.png"/><Relationship Id="rId4" Type="http://schemas.openxmlformats.org/officeDocument/2006/relationships/image" Target="../media/image221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jpg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10.png"/><Relationship Id="rId15" Type="http://schemas.openxmlformats.org/officeDocument/2006/relationships/image" Target="../media/image32.png"/><Relationship Id="rId10" Type="http://schemas.openxmlformats.org/officeDocument/2006/relationships/image" Target="../media/image21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3.png"/><Relationship Id="rId2" Type="http://schemas.openxmlformats.org/officeDocument/2006/relationships/image" Target="../media/image3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jpg"/><Relationship Id="rId5" Type="http://schemas.openxmlformats.org/officeDocument/2006/relationships/image" Target="../media/image110.png"/><Relationship Id="rId15" Type="http://schemas.openxmlformats.org/officeDocument/2006/relationships/image" Target="../media/image35.png"/><Relationship Id="rId10" Type="http://schemas.openxmlformats.org/officeDocument/2006/relationships/image" Target="../media/image23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WMF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jpg"/><Relationship Id="rId10" Type="http://schemas.openxmlformats.org/officeDocument/2006/relationships/image" Target="../media/image4.jpg"/><Relationship Id="rId4" Type="http://schemas.openxmlformats.org/officeDocument/2006/relationships/image" Target="../media/image2.WMF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jpg"/><Relationship Id="rId5" Type="http://schemas.openxmlformats.org/officeDocument/2006/relationships/image" Target="../media/image110.png"/><Relationship Id="rId10" Type="http://schemas.openxmlformats.org/officeDocument/2006/relationships/image" Target="../media/image54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jpg"/><Relationship Id="rId5" Type="http://schemas.openxmlformats.org/officeDocument/2006/relationships/image" Target="../media/image110.png"/><Relationship Id="rId10" Type="http://schemas.openxmlformats.org/officeDocument/2006/relationships/image" Target="../media/image54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2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jpg"/><Relationship Id="rId5" Type="http://schemas.openxmlformats.org/officeDocument/2006/relationships/image" Target="../media/image110.png"/><Relationship Id="rId10" Type="http://schemas.openxmlformats.org/officeDocument/2006/relationships/image" Target="../media/image54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8.png"/><Relationship Id="rId7" Type="http://schemas.openxmlformats.org/officeDocument/2006/relationships/image" Target="../media/image4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5.pn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WMF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4.jpg"/><Relationship Id="rId10" Type="http://schemas.openxmlformats.org/officeDocument/2006/relationships/image" Target="../media/image17.png"/><Relationship Id="rId4" Type="http://schemas.openxmlformats.org/officeDocument/2006/relationships/image" Target="../media/image3.jp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10.png"/><Relationship Id="rId10" Type="http://schemas.openxmlformats.org/officeDocument/2006/relationships/image" Target="../media/image7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115563"/>
            <a:ext cx="11235267" cy="5556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Guest instructor:</a:t>
            </a:r>
            <a:r>
              <a:rPr lang="en-US" sz="1800" dirty="0">
                <a:latin typeface="Avenir Next LT Pro" panose="020B0504020202020204" pitchFamily="34" charset="0"/>
              </a:rPr>
              <a:t> Carl Miller (</a:t>
            </a:r>
            <a:r>
              <a:rPr lang="en-US" sz="1800" dirty="0">
                <a:latin typeface="Avenir Next LT Pro" panose="020B0504020202020204" pitchFamily="34" charset="0"/>
                <a:hlinkClick r:id="rId4"/>
              </a:rPr>
              <a:t>camiller@umd.edu</a:t>
            </a:r>
            <a:r>
              <a:rPr lang="en-US" sz="1800" dirty="0">
                <a:latin typeface="Avenir Next LT Pro" panose="020B0504020202020204" pitchFamily="34" charset="0"/>
              </a:rPr>
              <a:t>), ATL 3100K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5"/>
              </a:rPr>
              <a:t>alagic.org/cmsc-456-cryptography-spring-2020/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there.</a:t>
            </a: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AVW 4166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(AVW);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(AVW);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2" y="2391169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1" y="4199344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5C2FD1A-1AC8-C945-A7ED-E397A9F48217}"/>
              </a:ext>
            </a:extLst>
          </p:cNvPr>
          <p:cNvSpPr/>
          <p:nvPr/>
        </p:nvSpPr>
        <p:spPr>
          <a:xfrm>
            <a:off x="7531664" y="1481758"/>
            <a:ext cx="4431736" cy="127053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C6E44-6701-4B4C-8CB2-083F71AA0BBB}"/>
              </a:ext>
            </a:extLst>
          </p:cNvPr>
          <p:cNvSpPr txBox="1">
            <a:spLocks/>
          </p:cNvSpPr>
          <p:nvPr/>
        </p:nvSpPr>
        <p:spPr>
          <a:xfrm>
            <a:off x="7616330" y="1757641"/>
            <a:ext cx="4262404" cy="1459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Homework 4 was posted today, and is due </a:t>
            </a:r>
            <a:r>
              <a:rPr lang="en-US" sz="2400" b="1" u="sng" dirty="0">
                <a:latin typeface="Avenir Next LT Pro" panose="020B0504020202020204" pitchFamily="34" charset="0"/>
              </a:rPr>
              <a:t>March 12.</a:t>
            </a:r>
          </a:p>
        </p:txBody>
      </p:sp>
    </p:spTree>
    <p:extLst>
      <p:ext uri="{BB962C8B-B14F-4D97-AF65-F5344CB8AC3E}">
        <p14:creationId xmlns:p14="http://schemas.microsoft.com/office/powerpoint/2010/main" val="40040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THE DECISIONAL DIFFIE-HELLMAN PROBLEM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208" y="1230779"/>
                <a:ext cx="694572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Experiment: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from </a:t>
                </a:r>
                <a:r>
                  <a:rPr lang="en-US" sz="2400" dirty="0">
                    <a:latin typeface="Segoe Print" panose="02000800000000000000" pitchFamily="2" charset="0"/>
                  </a:rPr>
                  <a:t>G.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Draw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←{1,…,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,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77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returns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Avenir Next LT Pro" panose="020B0504020202020204" pitchFamily="34" charset="77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208" y="1230779"/>
                <a:ext cx="6945720" cy="5350933"/>
              </a:xfrm>
              <a:blipFill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68622"/>
            <a:ext cx="11305652" cy="1480898"/>
            <a:chOff x="482320" y="2843685"/>
            <a:chExt cx="11305652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2705" y="2973910"/>
                  <a:ext cx="11235267" cy="800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 The DDH problem is hard relative to </a:t>
                  </a:r>
                  <a:r>
                    <a:rPr lang="en-US" sz="2400" dirty="0">
                      <a:latin typeface="Segoe Print" panose="02000800000000000000" pitchFamily="2" charset="0"/>
                    </a:rPr>
                    <a:t>G</a:t>
                  </a:r>
                  <a:r>
                    <a:rPr lang="en-US" sz="2400" dirty="0">
                      <a:latin typeface="Avenir Next LT Pro" panose="020B0504020202020204" pitchFamily="34" charset="77"/>
                    </a:rPr>
                    <a:t> if, for any PPT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2400" dirty="0">
                      <a:latin typeface="Avenir Next LT Pro" panose="020B0504020202020204" pitchFamily="34" charset="77"/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=1|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05" y="2973910"/>
                  <a:ext cx="11235267" cy="800676"/>
                </a:xfrm>
                <a:prstGeom prst="rect">
                  <a:avLst/>
                </a:prstGeom>
                <a:blipFill>
                  <a:blip r:embed="rId3"/>
                  <a:stretch>
                    <a:fillRect l="-791" t="-9091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33EEF0F-90E9-2640-B53A-956BC61C623F}"/>
              </a:ext>
            </a:extLst>
          </p:cNvPr>
          <p:cNvGrpSpPr/>
          <p:nvPr/>
        </p:nvGrpSpPr>
        <p:grpSpPr>
          <a:xfrm>
            <a:off x="7597954" y="1653327"/>
            <a:ext cx="1424657" cy="369332"/>
            <a:chOff x="8608286" y="1555465"/>
            <a:chExt cx="1424657" cy="369332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FB9A7BA-FD09-EE46-B52F-A871138E35E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7" y="1860844"/>
              <a:ext cx="14215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076CA53-EDCF-6541-88AC-E6D487A38962}"/>
                    </a:ext>
                  </a:extLst>
                </p:cNvPr>
                <p:cNvSpPr txBox="1"/>
                <p:nvPr/>
              </p:nvSpPr>
              <p:spPr>
                <a:xfrm>
                  <a:off x="8608286" y="1555465"/>
                  <a:ext cx="5013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076CA53-EDCF-6541-88AC-E6D487A38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55465"/>
                  <a:ext cx="50135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5F83974-5691-8044-BA37-8A88EE3909CF}"/>
              </a:ext>
            </a:extLst>
          </p:cNvPr>
          <p:cNvGrpSpPr/>
          <p:nvPr/>
        </p:nvGrpSpPr>
        <p:grpSpPr>
          <a:xfrm>
            <a:off x="9022611" y="1836781"/>
            <a:ext cx="1694785" cy="2153728"/>
            <a:chOff x="9948463" y="1768584"/>
            <a:chExt cx="1694785" cy="21537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39EC0872-B281-AA46-BDE0-54C784DF8F2F}"/>
                    </a:ext>
                  </a:extLst>
                </p:cNvPr>
                <p:cNvSpPr/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8F8DC3A-B4D1-B941-8516-90598BBA5415}"/>
                </a:ext>
              </a:extLst>
            </p:cNvPr>
            <p:cNvCxnSpPr>
              <a:stCxn id="84" idx="3"/>
            </p:cNvCxnSpPr>
            <p:nvPr/>
          </p:nvCxnSpPr>
          <p:spPr>
            <a:xfrm>
              <a:off x="10872911" y="2225784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1BD5F2C-3DE2-F24C-9E61-C8D6D6D0329A}"/>
                    </a:ext>
                  </a:extLst>
                </p:cNvPr>
                <p:cNvSpPr txBox="1"/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78A4D89-FA43-7644-AF14-BEF265745B40}"/>
                    </a:ext>
                  </a:extLst>
                </p:cNvPr>
                <p:cNvSpPr/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BA1B4F4-A12B-2942-A8E9-4D66BCF86E41}"/>
                </a:ext>
              </a:extLst>
            </p:cNvPr>
            <p:cNvCxnSpPr>
              <a:stCxn id="87" idx="3"/>
            </p:cNvCxnSpPr>
            <p:nvPr/>
          </p:nvCxnSpPr>
          <p:spPr>
            <a:xfrm>
              <a:off x="10862863" y="3465112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C244911-8C02-574E-945C-9AB71B6A3D31}"/>
                    </a:ext>
                  </a:extLst>
                </p:cNvPr>
                <p:cNvSpPr txBox="1"/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Star: 32 Points 81">
                <a:extLst>
                  <a:ext uri="{FF2B5EF4-FFF2-40B4-BE49-F238E27FC236}">
                    <a16:creationId xmlns:a16="http://schemas.microsoft.com/office/drawing/2014/main" id="{90D0972A-E8E9-4043-9AB0-51384E6EC0A1}"/>
                  </a:ext>
                </a:extLst>
              </p:cNvPr>
              <p:cNvSpPr/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8" name="Star: 32 Points 81">
                <a:extLst>
                  <a:ext uri="{FF2B5EF4-FFF2-40B4-BE49-F238E27FC236}">
                    <a16:creationId xmlns:a16="http://schemas.microsoft.com/office/drawing/2014/main" id="{90D0972A-E8E9-4043-9AB0-51384E6EC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blipFill>
                <a:blip r:embed="rId2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tar: 32 Points 82">
                <a:extLst>
                  <a:ext uri="{FF2B5EF4-FFF2-40B4-BE49-F238E27FC236}">
                    <a16:creationId xmlns:a16="http://schemas.microsoft.com/office/drawing/2014/main" id="{99C43891-93DC-6647-8F50-255D519C1BF0}"/>
                  </a:ext>
                </a:extLst>
              </p:cNvPr>
              <p:cNvSpPr/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9" name="Star: 32 Points 82">
                <a:extLst>
                  <a:ext uri="{FF2B5EF4-FFF2-40B4-BE49-F238E27FC236}">
                    <a16:creationId xmlns:a16="http://schemas.microsoft.com/office/drawing/2014/main" id="{99C43891-93DC-6647-8F50-255D519C1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blipFill>
                <a:blip r:embed="rId2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342BE0A-756C-EC4E-8747-7CF4AFB10461}"/>
              </a:ext>
            </a:extLst>
          </p:cNvPr>
          <p:cNvCxnSpPr>
            <a:cxnSpLocks/>
          </p:cNvCxnSpPr>
          <p:nvPr/>
        </p:nvCxnSpPr>
        <p:spPr>
          <a:xfrm>
            <a:off x="7353701" y="2852643"/>
            <a:ext cx="4289547" cy="1089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C60D31-4A68-AB44-BFC4-F056A68487D6}"/>
              </a:ext>
            </a:extLst>
          </p:cNvPr>
          <p:cNvGrpSpPr/>
          <p:nvPr/>
        </p:nvGrpSpPr>
        <p:grpSpPr>
          <a:xfrm>
            <a:off x="7597957" y="2053611"/>
            <a:ext cx="1414723" cy="369332"/>
            <a:chOff x="8608286" y="1565662"/>
            <a:chExt cx="1855413" cy="369333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4F85543-D746-8343-BC92-C5A1E5290040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8" y="1860844"/>
              <a:ext cx="18522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3124D74-8325-3948-987F-DDFAE9CCDEF1}"/>
                    </a:ext>
                  </a:extLst>
                </p:cNvPr>
                <p:cNvSpPr txBox="1"/>
                <p:nvPr/>
              </p:nvSpPr>
              <p:spPr>
                <a:xfrm>
                  <a:off x="8608286" y="1565662"/>
                  <a:ext cx="667535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3124D74-8325-3948-987F-DDFAE9CCD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5662"/>
                  <a:ext cx="667535" cy="369333"/>
                </a:xfrm>
                <a:prstGeom prst="rect">
                  <a:avLst/>
                </a:prstGeom>
                <a:blipFill>
                  <a:blip r:embed="rId2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F0807FB-BF5A-2C4F-B30C-2BF77696E8C2}"/>
                  </a:ext>
                </a:extLst>
              </p:cNvPr>
              <p:cNvSpPr txBox="1"/>
              <p:nvPr/>
            </p:nvSpPr>
            <p:spPr>
              <a:xfrm>
                <a:off x="7597954" y="2378487"/>
                <a:ext cx="608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F0807FB-BF5A-2C4F-B30C-2BF77696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54" y="2378487"/>
                <a:ext cx="608372" cy="369332"/>
              </a:xfrm>
              <a:prstGeom prst="rect">
                <a:avLst/>
              </a:prstGeom>
              <a:blipFill>
                <a:blip r:embed="rId2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DBEC012-B424-E444-BB09-3E00A26D782F}"/>
              </a:ext>
            </a:extLst>
          </p:cNvPr>
          <p:cNvCxnSpPr>
            <a:cxnSpLocks/>
          </p:cNvCxnSpPr>
          <p:nvPr/>
        </p:nvCxnSpPr>
        <p:spPr>
          <a:xfrm>
            <a:off x="7597954" y="2674448"/>
            <a:ext cx="1421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91EF3B9-9CEA-E54B-BD27-BE544CFEE82E}"/>
              </a:ext>
            </a:extLst>
          </p:cNvPr>
          <p:cNvGrpSpPr/>
          <p:nvPr/>
        </p:nvGrpSpPr>
        <p:grpSpPr>
          <a:xfrm>
            <a:off x="7591171" y="2852643"/>
            <a:ext cx="1424657" cy="369332"/>
            <a:chOff x="8608286" y="1511994"/>
            <a:chExt cx="1424657" cy="369332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549BE6E-4D41-1443-A380-35B0047B3289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7" y="1860844"/>
              <a:ext cx="14215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679A152-049E-004D-AAF6-77502451B2F8}"/>
                    </a:ext>
                  </a:extLst>
                </p:cNvPr>
                <p:cNvSpPr txBox="1"/>
                <p:nvPr/>
              </p:nvSpPr>
              <p:spPr>
                <a:xfrm>
                  <a:off x="8608286" y="1511994"/>
                  <a:ext cx="5013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679A152-049E-004D-AAF6-77502451B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11994"/>
                  <a:ext cx="501356" cy="369332"/>
                </a:xfrm>
                <a:prstGeom prst="rect">
                  <a:avLst/>
                </a:prstGeom>
                <a:blipFill>
                  <a:blip r:embed="rId2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C0129-F245-6745-8D11-82511FDAA393}"/>
              </a:ext>
            </a:extLst>
          </p:cNvPr>
          <p:cNvGrpSpPr/>
          <p:nvPr/>
        </p:nvGrpSpPr>
        <p:grpSpPr>
          <a:xfrm>
            <a:off x="7591171" y="3296398"/>
            <a:ext cx="1424657" cy="369332"/>
            <a:chOff x="8608286" y="1565662"/>
            <a:chExt cx="1424657" cy="369332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5CA3514-D918-EE42-BD2A-A430519166D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7" y="1860844"/>
              <a:ext cx="14215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7404098-F45A-AF45-9D1B-7D41C0FFE4A0}"/>
                    </a:ext>
                  </a:extLst>
                </p:cNvPr>
                <p:cNvSpPr txBox="1"/>
                <p:nvPr/>
              </p:nvSpPr>
              <p:spPr>
                <a:xfrm>
                  <a:off x="8608286" y="1565662"/>
                  <a:ext cx="508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7404098-F45A-AF45-9D1B-7D41C0FFE4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5662"/>
                  <a:ext cx="508985" cy="369332"/>
                </a:xfrm>
                <a:prstGeom prst="rect">
                  <a:avLst/>
                </a:prstGeom>
                <a:blipFill>
                  <a:blip r:embed="rId2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A304FEB-8004-6D4A-B555-B76A0CA6EA55}"/>
                  </a:ext>
                </a:extLst>
              </p:cNvPr>
              <p:cNvSpPr txBox="1"/>
              <p:nvPr/>
            </p:nvSpPr>
            <p:spPr>
              <a:xfrm>
                <a:off x="7591171" y="3621274"/>
                <a:ext cx="492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A304FEB-8004-6D4A-B555-B76A0CA6E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71" y="3621274"/>
                <a:ext cx="492186" cy="369332"/>
              </a:xfrm>
              <a:prstGeom prst="rect">
                <a:avLst/>
              </a:prstGeom>
              <a:blipFill>
                <a:blip r:embed="rId2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F0BD50E-55B7-6743-8E29-1A4A5C6701B3}"/>
              </a:ext>
            </a:extLst>
          </p:cNvPr>
          <p:cNvCxnSpPr>
            <a:cxnSpLocks/>
          </p:cNvCxnSpPr>
          <p:nvPr/>
        </p:nvCxnSpPr>
        <p:spPr>
          <a:xfrm>
            <a:off x="7591171" y="3917235"/>
            <a:ext cx="1421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CLAIM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7" y="1230779"/>
            <a:ext cx="11478151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Theorem:</a:t>
            </a:r>
            <a:r>
              <a:rPr lang="en-US" sz="2400" dirty="0">
                <a:latin typeface="Avenir Next LT Pro" panose="020B0504020202020204" pitchFamily="34" charset="0"/>
              </a:rPr>
              <a:t> If the DDH problem is hard relative to </a:t>
            </a:r>
            <a:r>
              <a:rPr lang="en-US" sz="2400" dirty="0">
                <a:latin typeface="Segoe Print" panose="02000800000000000000" pitchFamily="2" charset="0"/>
              </a:rPr>
              <a:t>G</a:t>
            </a:r>
            <a:r>
              <a:rPr lang="en-US" sz="2400" dirty="0">
                <a:latin typeface="Avenir Next LT Pro" panose="020B0504020202020204" pitchFamily="34" charset="0"/>
              </a:rPr>
              <a:t>, then the El Gamal encryption scheme is IND-CPA secure.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79" y="2079517"/>
                <a:ext cx="6135521" cy="53509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 sketch: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want to prove that Eve has no better than a negligible advantage of guessing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in this experiment.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9" y="2079517"/>
                <a:ext cx="6135521" cy="5350933"/>
              </a:xfrm>
              <a:prstGeom prst="rect">
                <a:avLst/>
              </a:prstGeom>
              <a:blipFill>
                <a:blip r:embed="rId2"/>
                <a:stretch>
                  <a:fillRect l="-1446" t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DE8ECF8B-07F0-194F-B815-7CF2C4C4A8AE}"/>
              </a:ext>
            </a:extLst>
          </p:cNvPr>
          <p:cNvGrpSpPr/>
          <p:nvPr/>
        </p:nvGrpSpPr>
        <p:grpSpPr>
          <a:xfrm>
            <a:off x="8211595" y="2387496"/>
            <a:ext cx="618857" cy="1136350"/>
            <a:chOff x="8403839" y="1521020"/>
            <a:chExt cx="618857" cy="113635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770F95B-D1F9-D042-8A3A-7A608AA29FA6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F461EB1-80E8-BF44-B3B9-AF1DE91941B3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9C960D7-94CB-7A44-8058-BABC25A88714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EBBAD8B-0ECC-174A-9AD1-DBC8567CBAF1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343F0F7-E8CA-244A-BFEE-05D547E14A85}"/>
              </a:ext>
            </a:extLst>
          </p:cNvPr>
          <p:cNvSpPr/>
          <p:nvPr/>
        </p:nvSpPr>
        <p:spPr>
          <a:xfrm>
            <a:off x="7501642" y="2502326"/>
            <a:ext cx="7099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1A42E09-38D7-BC4C-9836-F28A1E139CB2}"/>
              </a:ext>
            </a:extLst>
          </p:cNvPr>
          <p:cNvGrpSpPr/>
          <p:nvPr/>
        </p:nvGrpSpPr>
        <p:grpSpPr>
          <a:xfrm>
            <a:off x="8810726" y="2506923"/>
            <a:ext cx="1430079" cy="930613"/>
            <a:chOff x="8611918" y="1764784"/>
            <a:chExt cx="1430079" cy="930613"/>
          </a:xfrm>
          <a:solidFill>
            <a:schemeClr val="bg2"/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067D405-AC22-804A-9AD5-98BEEFD45605}"/>
                </a:ext>
              </a:extLst>
            </p:cNvPr>
            <p:cNvSpPr/>
            <p:nvPr/>
          </p:nvSpPr>
          <p:spPr>
            <a:xfrm>
              <a:off x="8611918" y="1764784"/>
              <a:ext cx="1430079" cy="930613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9A58FF2-B433-5C4A-93B0-2CF6B5B49E77}"/>
                    </a:ext>
                  </a:extLst>
                </p:cNvPr>
                <p:cNvSpPr txBox="1"/>
                <p:nvPr/>
              </p:nvSpPr>
              <p:spPr>
                <a:xfrm>
                  <a:off x="9082495" y="2317529"/>
                  <a:ext cx="916134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9A58FF2-B433-5C4A-93B0-2CF6B5B49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2495" y="2317529"/>
                  <a:ext cx="91613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9991EC5-701D-2844-846D-5DCA4CB62990}"/>
              </a:ext>
            </a:extLst>
          </p:cNvPr>
          <p:cNvGrpSpPr/>
          <p:nvPr/>
        </p:nvGrpSpPr>
        <p:grpSpPr>
          <a:xfrm>
            <a:off x="10706505" y="2502326"/>
            <a:ext cx="631743" cy="2010371"/>
            <a:chOff x="10241167" y="1768584"/>
            <a:chExt cx="631743" cy="2010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BF9B0-9E12-404D-832B-1EE196F8C2B3}"/>
                </a:ext>
              </a:extLst>
            </p:cNvPr>
            <p:cNvSpPr/>
            <p:nvPr/>
          </p:nvSpPr>
          <p:spPr>
            <a:xfrm>
              <a:off x="10241167" y="1768584"/>
              <a:ext cx="63174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2076526-4212-154B-8171-E34377C7D57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4964170-CA63-364D-A6EE-2D3E24125CF5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677D24-53DA-C544-90E7-446A96B16D82}"/>
              </a:ext>
            </a:extLst>
          </p:cNvPr>
          <p:cNvCxnSpPr>
            <a:cxnSpLocks/>
          </p:cNvCxnSpPr>
          <p:nvPr/>
        </p:nvCxnSpPr>
        <p:spPr>
          <a:xfrm>
            <a:off x="10260530" y="2837413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0DB9AA2-6053-D540-B29C-6C145751FC2B}"/>
                  </a:ext>
                </a:extLst>
              </p:cNvPr>
              <p:cNvSpPr txBox="1"/>
              <p:nvPr/>
            </p:nvSpPr>
            <p:spPr>
              <a:xfrm>
                <a:off x="8795947" y="3067522"/>
                <a:ext cx="631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0DB9AA2-6053-D540-B29C-6C145751F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947" y="3067522"/>
                <a:ext cx="6311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8197D4E-4A67-B940-B321-A1BA5FC10DED}"/>
                  </a:ext>
                </a:extLst>
              </p:cNvPr>
              <p:cNvSpPr txBox="1"/>
              <p:nvPr/>
            </p:nvSpPr>
            <p:spPr>
              <a:xfrm>
                <a:off x="10285187" y="2474280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8197D4E-4A67-B940-B321-A1BA5FC10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187" y="2474280"/>
                <a:ext cx="3506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/>
              <p:nvPr/>
            </p:nvSpPr>
            <p:spPr>
              <a:xfrm>
                <a:off x="7535512" y="4192964"/>
                <a:ext cx="67971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512" y="4192964"/>
                <a:ext cx="679716" cy="459943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9E476C-9F30-6E40-A9AC-8138BD37322B}"/>
              </a:ext>
            </a:extLst>
          </p:cNvPr>
          <p:cNvCxnSpPr>
            <a:cxnSpLocks/>
          </p:cNvCxnSpPr>
          <p:nvPr/>
        </p:nvCxnSpPr>
        <p:spPr>
          <a:xfrm flipV="1">
            <a:off x="7875370" y="3523846"/>
            <a:ext cx="0" cy="6195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41654D2A-C51D-2048-8B4A-165E8636D7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99" y="2647284"/>
            <a:ext cx="542978" cy="65577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ACAB4FA-0A3B-9E4E-9AF9-6ACC3E856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87" y="2647284"/>
            <a:ext cx="542978" cy="655770"/>
          </a:xfrm>
          <a:prstGeom prst="rect">
            <a:avLst/>
          </a:prstGeom>
        </p:spPr>
      </p:pic>
      <p:sp>
        <p:nvSpPr>
          <p:cNvPr id="122" name="Content Placeholder 5">
            <a:extLst>
              <a:ext uri="{FF2B5EF4-FFF2-40B4-BE49-F238E27FC236}">
                <a16:creationId xmlns:a16="http://schemas.microsoft.com/office/drawing/2014/main" id="{26AB0CDD-6468-C147-A927-8EB621796ADB}"/>
              </a:ext>
            </a:extLst>
          </p:cNvPr>
          <p:cNvSpPr txBox="1">
            <a:spLocks/>
          </p:cNvSpPr>
          <p:nvPr/>
        </p:nvSpPr>
        <p:spPr>
          <a:xfrm>
            <a:off x="8215830" y="5161114"/>
            <a:ext cx="5691382" cy="535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Experiment 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Avenir Next LT Pro" panose="020B0504020202020204" pitchFamily="34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79B4D73-5889-ED44-A92B-587B96307598}"/>
              </a:ext>
            </a:extLst>
          </p:cNvPr>
          <p:cNvCxnSpPr>
            <a:cxnSpLocks/>
          </p:cNvCxnSpPr>
          <p:nvPr/>
        </p:nvCxnSpPr>
        <p:spPr>
          <a:xfrm flipH="1">
            <a:off x="9541018" y="2130713"/>
            <a:ext cx="4473" cy="331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0AFDB80-6692-0D4E-85D5-78462C45ED10}"/>
                  </a:ext>
                </a:extLst>
              </p:cNvPr>
              <p:cNvSpPr txBox="1"/>
              <p:nvPr/>
            </p:nvSpPr>
            <p:spPr>
              <a:xfrm>
                <a:off x="9358446" y="1784264"/>
                <a:ext cx="124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(random)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0AFDB80-6692-0D4E-85D5-78462C45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446" y="1784264"/>
                <a:ext cx="1244571" cy="369332"/>
              </a:xfrm>
              <a:prstGeom prst="rect">
                <a:avLst/>
              </a:prstGeom>
              <a:blipFill>
                <a:blip r:embed="rId14"/>
                <a:stretch>
                  <a:fillRect t="-3226" r="-303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CC83E95-9F7A-124D-8ADC-81515E7930FC}"/>
                  </a:ext>
                </a:extLst>
              </p:cNvPr>
              <p:cNvSpPr txBox="1"/>
              <p:nvPr/>
            </p:nvSpPr>
            <p:spPr>
              <a:xfrm>
                <a:off x="10246802" y="3122697"/>
                <a:ext cx="50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CC83E95-9F7A-124D-8ADC-81515E79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802" y="3122697"/>
                <a:ext cx="508985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0B2B51C-F274-9044-83FA-182076256ADF}"/>
              </a:ext>
            </a:extLst>
          </p:cNvPr>
          <p:cNvCxnSpPr>
            <a:cxnSpLocks/>
          </p:cNvCxnSpPr>
          <p:nvPr/>
        </p:nvCxnSpPr>
        <p:spPr>
          <a:xfrm>
            <a:off x="10259054" y="3111366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E4E42A6-B451-6546-BA8B-481AD6CB2E95}"/>
                  </a:ext>
                </a:extLst>
              </p:cNvPr>
              <p:cNvSpPr txBox="1"/>
              <p:nvPr/>
            </p:nvSpPr>
            <p:spPr>
              <a:xfrm>
                <a:off x="8890333" y="2605079"/>
                <a:ext cx="1107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random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E4E42A6-B451-6546-BA8B-481AD6CB2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333" y="2605079"/>
                <a:ext cx="1107226" cy="369332"/>
              </a:xfrm>
              <a:prstGeom prst="rect">
                <a:avLst/>
              </a:prstGeom>
              <a:blipFill>
                <a:blip r:embed="rId16"/>
                <a:stretch>
                  <a:fillRect t="-3333" r="-340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5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14" grpId="0"/>
      <p:bldP spid="115" grpId="0"/>
      <p:bldP spid="116" grpId="0" animBg="1"/>
      <p:bldP spid="122" grpId="0"/>
      <p:bldP spid="124" grpId="0"/>
      <p:bldP spid="126" grpId="0"/>
      <p:bldP spid="1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CLAIM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7" y="1230779"/>
            <a:ext cx="11478151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Theorem:</a:t>
            </a:r>
            <a:r>
              <a:rPr lang="en-US" sz="2400" dirty="0">
                <a:latin typeface="Avenir Next LT Pro" panose="020B0504020202020204" pitchFamily="34" charset="0"/>
              </a:rPr>
              <a:t> If the DDH problem is hard relative to </a:t>
            </a:r>
            <a:r>
              <a:rPr lang="en-US" sz="2400" dirty="0">
                <a:latin typeface="Segoe Print" panose="02000800000000000000" pitchFamily="2" charset="0"/>
              </a:rPr>
              <a:t>G</a:t>
            </a:r>
            <a:r>
              <a:rPr lang="en-US" sz="2400" dirty="0">
                <a:latin typeface="Avenir Next LT Pro" panose="020B0504020202020204" pitchFamily="34" charset="0"/>
              </a:rPr>
              <a:t>, then the El Gamal encryption scheme is IND-CPA secure.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79" y="2079517"/>
                <a:ext cx="6135521" cy="4502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 sketch: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want to prove that Eve has no better than a negligible advantage of guessing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in this experiment.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Suppose we were to modify: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with a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uniformly random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element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Eve now gets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no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information at all about b, so her probability of a correct guess is ½.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And by DDH, the outcome of Experiment F is only negligibly different from Experiment E! </a:t>
                </a:r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9" y="2079517"/>
                <a:ext cx="6135521" cy="4502195"/>
              </a:xfrm>
              <a:prstGeom prst="rect">
                <a:avLst/>
              </a:prstGeom>
              <a:blipFill>
                <a:blip r:embed="rId2"/>
                <a:stretch>
                  <a:fillRect l="-1446" t="-1972" r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DE8ECF8B-07F0-194F-B815-7CF2C4C4A8AE}"/>
              </a:ext>
            </a:extLst>
          </p:cNvPr>
          <p:cNvGrpSpPr/>
          <p:nvPr/>
        </p:nvGrpSpPr>
        <p:grpSpPr>
          <a:xfrm>
            <a:off x="8211595" y="2387496"/>
            <a:ext cx="618857" cy="1136350"/>
            <a:chOff x="8403839" y="1521020"/>
            <a:chExt cx="618857" cy="113635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770F95B-D1F9-D042-8A3A-7A608AA29FA6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F461EB1-80E8-BF44-B3B9-AF1DE91941B3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9C960D7-94CB-7A44-8058-BABC25A88714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EBBAD8B-0ECC-174A-9AD1-DBC8567CBAF1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343F0F7-E8CA-244A-BFEE-05D547E14A85}"/>
              </a:ext>
            </a:extLst>
          </p:cNvPr>
          <p:cNvSpPr/>
          <p:nvPr/>
        </p:nvSpPr>
        <p:spPr>
          <a:xfrm>
            <a:off x="7501642" y="2502326"/>
            <a:ext cx="7099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067D405-AC22-804A-9AD5-98BEEFD45605}"/>
              </a:ext>
            </a:extLst>
          </p:cNvPr>
          <p:cNvSpPr/>
          <p:nvPr/>
        </p:nvSpPr>
        <p:spPr>
          <a:xfrm>
            <a:off x="8810726" y="2506923"/>
            <a:ext cx="1430079" cy="9306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9991EC5-701D-2844-846D-5DCA4CB62990}"/>
              </a:ext>
            </a:extLst>
          </p:cNvPr>
          <p:cNvGrpSpPr/>
          <p:nvPr/>
        </p:nvGrpSpPr>
        <p:grpSpPr>
          <a:xfrm>
            <a:off x="10706505" y="2502326"/>
            <a:ext cx="631743" cy="2010371"/>
            <a:chOff x="10241167" y="1768584"/>
            <a:chExt cx="631743" cy="2010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BF9B0-9E12-404D-832B-1EE196F8C2B3}"/>
                </a:ext>
              </a:extLst>
            </p:cNvPr>
            <p:cNvSpPr/>
            <p:nvPr/>
          </p:nvSpPr>
          <p:spPr>
            <a:xfrm>
              <a:off x="10241167" y="1768584"/>
              <a:ext cx="63174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2076526-4212-154B-8171-E34377C7D57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4964170-CA63-364D-A6EE-2D3E24125CF5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/>
              <p:nvPr/>
            </p:nvSpPr>
            <p:spPr>
              <a:xfrm>
                <a:off x="7535512" y="4192964"/>
                <a:ext cx="67971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512" y="4192964"/>
                <a:ext cx="679716" cy="459943"/>
              </a:xfrm>
              <a:prstGeom prst="rect">
                <a:avLst/>
              </a:prstGeom>
              <a:blipFill>
                <a:blip r:embed="rId10"/>
                <a:stretch>
                  <a:fillRect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9E476C-9F30-6E40-A9AC-8138BD37322B}"/>
              </a:ext>
            </a:extLst>
          </p:cNvPr>
          <p:cNvCxnSpPr>
            <a:cxnSpLocks/>
          </p:cNvCxnSpPr>
          <p:nvPr/>
        </p:nvCxnSpPr>
        <p:spPr>
          <a:xfrm flipV="1">
            <a:off x="7875370" y="3523846"/>
            <a:ext cx="0" cy="6195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41654D2A-C51D-2048-8B4A-165E8636D7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99" y="2647284"/>
            <a:ext cx="542978" cy="65577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ACAB4FA-0A3B-9E4E-9AF9-6ACC3E8565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87" y="2647284"/>
            <a:ext cx="542978" cy="655770"/>
          </a:xfrm>
          <a:prstGeom prst="rect">
            <a:avLst/>
          </a:prstGeom>
        </p:spPr>
      </p:pic>
      <p:sp>
        <p:nvSpPr>
          <p:cNvPr id="122" name="Content Placeholder 5">
            <a:extLst>
              <a:ext uri="{FF2B5EF4-FFF2-40B4-BE49-F238E27FC236}">
                <a16:creationId xmlns:a16="http://schemas.microsoft.com/office/drawing/2014/main" id="{26AB0CDD-6468-C147-A927-8EB621796ADB}"/>
              </a:ext>
            </a:extLst>
          </p:cNvPr>
          <p:cNvSpPr txBox="1">
            <a:spLocks/>
          </p:cNvSpPr>
          <p:nvPr/>
        </p:nvSpPr>
        <p:spPr>
          <a:xfrm>
            <a:off x="8215830" y="5161114"/>
            <a:ext cx="5691382" cy="535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Experiment </a:t>
            </a:r>
            <a:r>
              <a:rPr lang="en-US" sz="2400" b="1" u="sng" dirty="0">
                <a:solidFill>
                  <a:srgbClr val="C00000"/>
                </a:solidFill>
                <a:latin typeface="Avenir Next LT Pro" panose="020B0504020202020204" pitchFamily="34" charset="0"/>
              </a:rPr>
              <a:t>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Avenir Next LT Pro" panose="020B0504020202020204" pitchFamily="34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79B4D73-5889-ED44-A92B-587B96307598}"/>
              </a:ext>
            </a:extLst>
          </p:cNvPr>
          <p:cNvCxnSpPr>
            <a:cxnSpLocks/>
          </p:cNvCxnSpPr>
          <p:nvPr/>
        </p:nvCxnSpPr>
        <p:spPr>
          <a:xfrm flipH="1">
            <a:off x="9541018" y="2130713"/>
            <a:ext cx="4473" cy="331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0AFDB80-6692-0D4E-85D5-78462C45ED10}"/>
                  </a:ext>
                </a:extLst>
              </p:cNvPr>
              <p:cNvSpPr txBox="1"/>
              <p:nvPr/>
            </p:nvSpPr>
            <p:spPr>
              <a:xfrm>
                <a:off x="9358446" y="1784264"/>
                <a:ext cx="124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(random)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0AFDB80-6692-0D4E-85D5-78462C45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446" y="1784264"/>
                <a:ext cx="1244571" cy="369332"/>
              </a:xfrm>
              <a:prstGeom prst="rect">
                <a:avLst/>
              </a:prstGeom>
              <a:blipFill>
                <a:blip r:embed="rId12"/>
                <a:stretch>
                  <a:fillRect t="-3226" r="-303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B43122-2781-E240-8588-5CA55EB1EB0C}"/>
              </a:ext>
            </a:extLst>
          </p:cNvPr>
          <p:cNvCxnSpPr>
            <a:cxnSpLocks/>
          </p:cNvCxnSpPr>
          <p:nvPr/>
        </p:nvCxnSpPr>
        <p:spPr>
          <a:xfrm>
            <a:off x="10260530" y="2837413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/>
              <p:nvPr/>
            </p:nvSpPr>
            <p:spPr>
              <a:xfrm>
                <a:off x="10285187" y="2474280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187" y="2474280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DAD880-1638-4847-9F46-9A2429945C86}"/>
                  </a:ext>
                </a:extLst>
              </p:cNvPr>
              <p:cNvSpPr txBox="1"/>
              <p:nvPr/>
            </p:nvSpPr>
            <p:spPr>
              <a:xfrm>
                <a:off x="10246802" y="3122697"/>
                <a:ext cx="50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DAD880-1638-4847-9F46-9A2429945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802" y="3122697"/>
                <a:ext cx="508985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BBDB71-FF30-3345-B98B-6EFF2FE53F55}"/>
              </a:ext>
            </a:extLst>
          </p:cNvPr>
          <p:cNvCxnSpPr>
            <a:cxnSpLocks/>
          </p:cNvCxnSpPr>
          <p:nvPr/>
        </p:nvCxnSpPr>
        <p:spPr>
          <a:xfrm>
            <a:off x="10259054" y="3111366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E0ACBD-B8AE-934B-87E5-5B2127B84FE8}"/>
              </a:ext>
            </a:extLst>
          </p:cNvPr>
          <p:cNvGrpSpPr/>
          <p:nvPr/>
        </p:nvGrpSpPr>
        <p:grpSpPr>
          <a:xfrm>
            <a:off x="8810726" y="2506923"/>
            <a:ext cx="1430079" cy="930613"/>
            <a:chOff x="8611918" y="1764784"/>
            <a:chExt cx="1430079" cy="930613"/>
          </a:xfrm>
          <a:solidFill>
            <a:schemeClr val="bg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9830FC-D0AB-8649-B28E-4699CE3AF4F4}"/>
                </a:ext>
              </a:extLst>
            </p:cNvPr>
            <p:cNvSpPr/>
            <p:nvPr/>
          </p:nvSpPr>
          <p:spPr>
            <a:xfrm>
              <a:off x="8611918" y="1764784"/>
              <a:ext cx="1430079" cy="930613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/>
                <p:nvPr/>
              </p:nvSpPr>
              <p:spPr>
                <a:xfrm>
                  <a:off x="9082495" y="2317529"/>
                  <a:ext cx="916134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2495" y="2317529"/>
                  <a:ext cx="916134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32D4E5-450A-ED4C-8F37-D7ECD77D93E6}"/>
                  </a:ext>
                </a:extLst>
              </p:cNvPr>
              <p:cNvSpPr txBox="1"/>
              <p:nvPr/>
            </p:nvSpPr>
            <p:spPr>
              <a:xfrm>
                <a:off x="8795947" y="3067522"/>
                <a:ext cx="631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32D4E5-450A-ED4C-8F37-D7ECD77D9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947" y="3067522"/>
                <a:ext cx="6311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49C9B5-F0C8-A54E-9E88-6FE55D6F3B3C}"/>
                  </a:ext>
                </a:extLst>
              </p:cNvPr>
              <p:cNvSpPr txBox="1"/>
              <p:nvPr/>
            </p:nvSpPr>
            <p:spPr>
              <a:xfrm>
                <a:off x="8890333" y="2605079"/>
                <a:ext cx="1107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random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49C9B5-F0C8-A54E-9E88-6FE55D6F3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333" y="2605079"/>
                <a:ext cx="1107226" cy="369332"/>
              </a:xfrm>
              <a:prstGeom prst="rect">
                <a:avLst/>
              </a:prstGeom>
              <a:blipFill>
                <a:blip r:embed="rId17"/>
                <a:stretch>
                  <a:fillRect t="-3333" r="-340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3DB2F0B8-6455-5840-9A80-B991BDF1E08A}"/>
              </a:ext>
            </a:extLst>
          </p:cNvPr>
          <p:cNvSpPr/>
          <p:nvPr/>
        </p:nvSpPr>
        <p:spPr>
          <a:xfrm>
            <a:off x="9358446" y="2974206"/>
            <a:ext cx="343819" cy="664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92098" y="2444817"/>
            <a:ext cx="11777133" cy="6545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2100384"/>
            <a:ext cx="8592019" cy="1328616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RSA ENCRYPTION REVISITED</a:t>
            </a:r>
          </a:p>
        </p:txBody>
      </p:sp>
    </p:spTree>
    <p:extLst>
      <p:ext uri="{BB962C8B-B14F-4D97-AF65-F5344CB8AC3E}">
        <p14:creationId xmlns:p14="http://schemas.microsoft.com/office/powerpoint/2010/main" val="29704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QUICK “PRIMER” ON PRIME FACTORIZATION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207" y="1230779"/>
                <a:ext cx="11478151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Every positive integer has a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unique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factorization into primes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∙…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br>
                  <a:rPr lang="en-US" sz="2400" b="1" dirty="0">
                    <a:latin typeface="Avenir Next LT Pro" panose="020B0504020202020204" pitchFamily="34" charset="0"/>
                  </a:rPr>
                </a:br>
                <a:r>
                  <a:rPr lang="en-US" sz="2400" dirty="0">
                    <a:latin typeface="Avenir Next LT Pro" panose="020B0504020202020204" pitchFamily="34" charset="0"/>
                  </a:rPr>
                  <a:t>Multiplication and exponentiation are easy: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∙…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∙…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Exercise: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How many factors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have?</a:t>
                </a: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Avenir Next LT Pro" panose="020B0504020202020204" pitchFamily="34" charset="0"/>
                  </a:rPr>
                  <a:t>Prime factorizations are easy to work with, but sometimes very hard to find!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207" y="1230779"/>
                <a:ext cx="11478151" cy="5350933"/>
              </a:xfrm>
              <a:blipFill>
                <a:blip r:embed="rId2"/>
                <a:stretch>
                  <a:fillRect l="-773" t="-1422" b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1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QUOTE FROM A MATHEMATICAL ANTI-HERO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8" y="1230779"/>
            <a:ext cx="7726136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“If useful knowledge is […] knowledge which is likely […] to contribute to the material comfort of mankind […] </a:t>
            </a:r>
            <a:r>
              <a:rPr lang="en-US" b="1" u="sng" dirty="0"/>
              <a:t>then the great bulk of higher mathematics is useless</a:t>
            </a:r>
            <a:r>
              <a:rPr lang="en-US" dirty="0"/>
              <a:t>. Modern geometry and algebra, </a:t>
            </a:r>
            <a:r>
              <a:rPr lang="en-US" b="1" u="sng" dirty="0"/>
              <a:t>the theory of numbers</a:t>
            </a:r>
            <a:r>
              <a:rPr lang="en-US" dirty="0"/>
              <a:t>, the theory of aggregates and functions, relativity, quantum mechanics—no one of them stands the test much better than another […]”</a:t>
            </a:r>
          </a:p>
          <a:p>
            <a:pPr marL="0" indent="0">
              <a:buNone/>
            </a:pPr>
            <a:r>
              <a:rPr lang="en-US" dirty="0"/>
              <a:t>                                 -- G. H. Hardy, </a:t>
            </a:r>
            <a:r>
              <a:rPr lang="en-US" i="1" dirty="0"/>
              <a:t>A Mathematician’s</a:t>
            </a:r>
          </a:p>
          <a:p>
            <a:pPr marL="0" indent="0">
              <a:buNone/>
            </a:pPr>
            <a:r>
              <a:rPr lang="en-US" i="1" dirty="0"/>
              <a:t>                                     Apology,</a:t>
            </a:r>
            <a:r>
              <a:rPr lang="en-US" dirty="0"/>
              <a:t> 1940</a:t>
            </a:r>
          </a:p>
          <a:p>
            <a:pPr marL="0" indent="0">
              <a:buNone/>
            </a:pPr>
            <a:r>
              <a:rPr lang="en-US" dirty="0"/>
              <a:t>							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Negative predictions are dangerous…</a:t>
            </a:r>
          </a:p>
        </p:txBody>
      </p:sp>
      <p:pic>
        <p:nvPicPr>
          <p:cNvPr id="5" name="Picture 4" descr="A vintage photo of a person&#10;&#10;Description automatically generated">
            <a:extLst>
              <a:ext uri="{FF2B5EF4-FFF2-40B4-BE49-F238E27FC236}">
                <a16:creationId xmlns:a16="http://schemas.microsoft.com/office/drawing/2014/main" id="{5710A96D-AA79-A744-82E8-E082EDD7E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62" y="1599196"/>
            <a:ext cx="3265423" cy="3829451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C4282BA-B63D-1C4F-9AB1-E0CFCD0FA7B0}"/>
              </a:ext>
            </a:extLst>
          </p:cNvPr>
          <p:cNvSpPr txBox="1">
            <a:spLocks/>
          </p:cNvSpPr>
          <p:nvPr/>
        </p:nvSpPr>
        <p:spPr>
          <a:xfrm>
            <a:off x="8729919" y="5428647"/>
            <a:ext cx="3384072" cy="101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Source: </a:t>
            </a:r>
            <a:r>
              <a:rPr lang="en-US" sz="1800" dirty="0" err="1"/>
              <a:t>www.wikipedia.org</a:t>
            </a:r>
            <a:endParaRPr lang="en-US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latin typeface="Avenir Next LT Pro" panose="020B0504020202020204" pitchFamily="34" charset="0"/>
                  </a:rPr>
                  <a:t>GenRSA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:r>
                  <a:rPr lang="en-US" sz="2400" i="1" dirty="0">
                    <a:latin typeface="Avenir Next LT Pro" panose="020B0504020202020204" pitchFamily="34" charset="0"/>
                  </a:rPr>
                  <a:t>n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= security parameter.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1. Alice generates two random primes </a:t>
                </a:r>
                <a:r>
                  <a:rPr lang="en-US" sz="2400" i="1" dirty="0" err="1">
                    <a:latin typeface="Avenir Next LT Pro" panose="020B0504020202020204" pitchFamily="34" charset="0"/>
                  </a:rPr>
                  <a:t>p,q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of length </a:t>
                </a:r>
                <a:r>
                  <a:rPr lang="en-US" sz="2400" i="1" dirty="0">
                    <a:latin typeface="Avenir Next LT Pro" panose="020B0504020202020204" pitchFamily="34" charset="0"/>
                  </a:rPr>
                  <a:t>n,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and computes </a:t>
                </a:r>
                <a:r>
                  <a:rPr lang="en-US" sz="2400" i="1" dirty="0">
                    <a:latin typeface="Avenir Next LT Pro" panose="020B0504020202020204" pitchFamily="34" charset="0"/>
                  </a:rPr>
                  <a:t>N=</a:t>
                </a:r>
                <a:r>
                  <a:rPr lang="en-US" sz="2400" i="1" dirty="0" err="1">
                    <a:latin typeface="Avenir Next LT Pro" panose="020B0504020202020204" pitchFamily="34" charset="0"/>
                  </a:rPr>
                  <a:t>pq</a:t>
                </a:r>
                <a:r>
                  <a:rPr lang="en-US" sz="24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2. Alice chooses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computes its multiplicative inverse (d).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254000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SINGLE-BIT RSA ENCRYPTION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2385A830-E9D0-3D41-B6C5-B2F1BA692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95" y="2214124"/>
            <a:ext cx="1037745" cy="12148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7FAC2A-FE08-CD48-AB28-EB97FF752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30" y="2107945"/>
            <a:ext cx="1321055" cy="132105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B562F5-A7FF-F644-9061-604CD4204409}"/>
              </a:ext>
            </a:extLst>
          </p:cNvPr>
          <p:cNvCxnSpPr>
            <a:cxnSpLocks/>
          </p:cNvCxnSpPr>
          <p:nvPr/>
        </p:nvCxnSpPr>
        <p:spPr>
          <a:xfrm>
            <a:off x="3417255" y="2463311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3DDBA6E-602C-1448-AA98-26EF08F8A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13" y="1099277"/>
            <a:ext cx="754073" cy="91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FAFAFD-0B5D-CB4E-8361-1874D70146E5}"/>
                  </a:ext>
                </a:extLst>
              </p:cNvPr>
              <p:cNvSpPr/>
              <p:nvPr/>
            </p:nvSpPr>
            <p:spPr>
              <a:xfrm>
                <a:off x="8482825" y="3486154"/>
                <a:ext cx="1519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FAFAFD-0B5D-CB4E-8361-1874D7014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25" y="3486154"/>
                <a:ext cx="1519840" cy="46166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ADD681-C284-894F-83B8-D2968519B785}"/>
                  </a:ext>
                </a:extLst>
              </p:cNvPr>
              <p:cNvSpPr txBox="1"/>
              <p:nvPr/>
            </p:nvSpPr>
            <p:spPr>
              <a:xfrm>
                <a:off x="5028994" y="2001646"/>
                <a:ext cx="951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ADD681-C284-894F-83B8-D2968519B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994" y="2001646"/>
                <a:ext cx="95121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2505A8-1FEF-E343-8456-53C34664FE6E}"/>
                  </a:ext>
                </a:extLst>
              </p:cNvPr>
              <p:cNvSpPr txBox="1"/>
              <p:nvPr/>
            </p:nvSpPr>
            <p:spPr>
              <a:xfrm>
                <a:off x="1660301" y="3441032"/>
                <a:ext cx="667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2505A8-1FEF-E343-8456-53C34664F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301" y="3441032"/>
                <a:ext cx="66711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5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Enc: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Bob chooses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𝑙𝑠𝑏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He computes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≔[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Dec: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1.   Alice computes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recovers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254000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SINGLE-BIT RSA ENCRYPTION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2385A830-E9D0-3D41-B6C5-B2F1BA692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95" y="2214124"/>
            <a:ext cx="1037745" cy="12148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7FAC2A-FE08-CD48-AB28-EB97FF752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30" y="2107945"/>
            <a:ext cx="1321055" cy="132105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B562F5-A7FF-F644-9061-604CD4204409}"/>
              </a:ext>
            </a:extLst>
          </p:cNvPr>
          <p:cNvCxnSpPr>
            <a:cxnSpLocks/>
          </p:cNvCxnSpPr>
          <p:nvPr/>
        </p:nvCxnSpPr>
        <p:spPr>
          <a:xfrm>
            <a:off x="3417255" y="2463311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18E84F-5179-7046-8E36-BD3A208B560E}"/>
              </a:ext>
            </a:extLst>
          </p:cNvPr>
          <p:cNvCxnSpPr>
            <a:cxnSpLocks/>
          </p:cNvCxnSpPr>
          <p:nvPr/>
        </p:nvCxnSpPr>
        <p:spPr>
          <a:xfrm flipH="1">
            <a:off x="3339966" y="3022333"/>
            <a:ext cx="45912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A59472-F622-B747-89AE-6BC6E46EA754}"/>
                  </a:ext>
                </a:extLst>
              </p:cNvPr>
              <p:cNvSpPr/>
              <p:nvPr/>
            </p:nvSpPr>
            <p:spPr>
              <a:xfrm>
                <a:off x="8482825" y="3486154"/>
                <a:ext cx="1519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A59472-F622-B747-89AE-6BC6E46EA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25" y="3486154"/>
                <a:ext cx="1519840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19E69A-58B1-AC40-8F54-D38FAA0BE0F5}"/>
                  </a:ext>
                </a:extLst>
              </p:cNvPr>
              <p:cNvSpPr txBox="1"/>
              <p:nvPr/>
            </p:nvSpPr>
            <p:spPr>
              <a:xfrm>
                <a:off x="5028994" y="2001646"/>
                <a:ext cx="951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19E69A-58B1-AC40-8F54-D38FAA0BE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994" y="2001646"/>
                <a:ext cx="95121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DFA0EC-7188-D34B-BC21-26B10B7AD926}"/>
                  </a:ext>
                </a:extLst>
              </p:cNvPr>
              <p:cNvSpPr txBox="1"/>
              <p:nvPr/>
            </p:nvSpPr>
            <p:spPr>
              <a:xfrm>
                <a:off x="1660301" y="3441032"/>
                <a:ext cx="667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DFA0EC-7188-D34B-BC21-26B10B7A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301" y="3441032"/>
                <a:ext cx="66711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D036DDC-BCBE-C749-A8F1-F11B446686F6}"/>
              </a:ext>
            </a:extLst>
          </p:cNvPr>
          <p:cNvSpPr txBox="1"/>
          <p:nvPr/>
        </p:nvSpPr>
        <p:spPr>
          <a:xfrm>
            <a:off x="5708351" y="3744970"/>
            <a:ext cx="251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dirty="0" err="1">
                <a:solidFill>
                  <a:srgbClr val="C00000"/>
                </a:solidFill>
              </a:rPr>
              <a:t>lsb</a:t>
            </a:r>
            <a:r>
              <a:rPr lang="en-US" dirty="0">
                <a:solidFill>
                  <a:srgbClr val="C00000"/>
                </a:solidFill>
              </a:rPr>
              <a:t>(r)” means [r mod 2].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FA9B35-6F49-B24A-94EB-2FDB2E407A79}"/>
              </a:ext>
            </a:extLst>
          </p:cNvPr>
          <p:cNvCxnSpPr>
            <a:cxnSpLocks/>
          </p:cNvCxnSpPr>
          <p:nvPr/>
        </p:nvCxnSpPr>
        <p:spPr>
          <a:xfrm>
            <a:off x="6281943" y="4114302"/>
            <a:ext cx="1" cy="280387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FA7CBB-9E88-0641-82C1-51E9A75FB8CD}"/>
                  </a:ext>
                </a:extLst>
              </p:cNvPr>
              <p:cNvSpPr txBox="1"/>
              <p:nvPr/>
            </p:nvSpPr>
            <p:spPr>
              <a:xfrm>
                <a:off x="5093767" y="3015267"/>
                <a:ext cx="951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FA7CBB-9E88-0641-82C1-51E9A75FB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767" y="3015267"/>
                <a:ext cx="95121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888053C8-46D3-664A-9672-3ACF4CEF75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13" y="1099277"/>
            <a:ext cx="754073" cy="9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254000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“HARD-CORE” RSA ASSUMPTION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F8342B-69F6-F242-8DB7-FCB7B013E8E7}"/>
              </a:ext>
            </a:extLst>
          </p:cNvPr>
          <p:cNvGrpSpPr/>
          <p:nvPr/>
        </p:nvGrpSpPr>
        <p:grpSpPr>
          <a:xfrm>
            <a:off x="10597289" y="2306131"/>
            <a:ext cx="1256044" cy="914400"/>
            <a:chOff x="7896944" y="3465849"/>
            <a:chExt cx="1256044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10EC326-9BF7-4D4D-8AF3-FD664E0AF93F}"/>
                    </a:ext>
                  </a:extLst>
                </p:cNvPr>
                <p:cNvSpPr/>
                <p:nvPr/>
              </p:nvSpPr>
              <p:spPr>
                <a:xfrm>
                  <a:off x="7896944" y="346584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10EC326-9BF7-4D4D-8AF3-FD664E0AF9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944" y="3465849"/>
                  <a:ext cx="914400" cy="914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B75B84-5E1A-A54D-94D4-99CFF123A117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8811344" y="3923049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37FD5C-2475-CB4E-93A8-07BBD7444B01}"/>
              </a:ext>
            </a:extLst>
          </p:cNvPr>
          <p:cNvGrpSpPr/>
          <p:nvPr/>
        </p:nvGrpSpPr>
        <p:grpSpPr>
          <a:xfrm>
            <a:off x="6966300" y="2139667"/>
            <a:ext cx="755788" cy="369332"/>
            <a:chOff x="8608286" y="1565662"/>
            <a:chExt cx="1855413" cy="36933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C60BAA3-E50D-E745-A76B-9D1683844E63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8" y="1860844"/>
              <a:ext cx="18522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4C8D70-C659-B448-9866-214A7435766C}"/>
                </a:ext>
              </a:extLst>
            </p:cNvPr>
            <p:cNvSpPr txBox="1"/>
            <p:nvPr/>
          </p:nvSpPr>
          <p:spPr>
            <a:xfrm>
              <a:off x="8608286" y="1565662"/>
              <a:ext cx="242275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AFF6DA-AEC4-6E4A-97A7-593533208645}"/>
                  </a:ext>
                </a:extLst>
              </p:cNvPr>
              <p:cNvSpPr txBox="1"/>
              <p:nvPr/>
            </p:nvSpPr>
            <p:spPr>
              <a:xfrm>
                <a:off x="7015644" y="2071189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AFF6DA-AEC4-6E4A-97A7-593533208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644" y="2071189"/>
                <a:ext cx="4115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CDA6871-7E0F-B14F-9C94-FA53C3661A5B}"/>
              </a:ext>
            </a:extLst>
          </p:cNvPr>
          <p:cNvCxnSpPr>
            <a:cxnSpLocks/>
          </p:cNvCxnSpPr>
          <p:nvPr/>
        </p:nvCxnSpPr>
        <p:spPr>
          <a:xfrm>
            <a:off x="6966300" y="2815906"/>
            <a:ext cx="755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BDB44A5-B372-FF4E-B27C-2E739E72C6CB}"/>
                  </a:ext>
                </a:extLst>
              </p:cNvPr>
              <p:cNvSpPr/>
              <p:nvPr/>
            </p:nvSpPr>
            <p:spPr>
              <a:xfrm>
                <a:off x="5760280" y="2182095"/>
                <a:ext cx="1192121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𝑮𝒆𝒏𝑹𝑺𝑨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BDB44A5-B372-FF4E-B27C-2E739E72C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80" y="2182095"/>
                <a:ext cx="1192121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CA05CE-898D-C74E-B63B-149F66728FED}"/>
                  </a:ext>
                </a:extLst>
              </p:cNvPr>
              <p:cNvSpPr txBox="1"/>
              <p:nvPr/>
            </p:nvSpPr>
            <p:spPr>
              <a:xfrm>
                <a:off x="7044131" y="2764475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CA05CE-898D-C74E-B63B-149F6672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131" y="2764475"/>
                <a:ext cx="3564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425437A-9069-AE4B-BF49-ECFEFB021C11}"/>
              </a:ext>
            </a:extLst>
          </p:cNvPr>
          <p:cNvGrpSpPr/>
          <p:nvPr/>
        </p:nvGrpSpPr>
        <p:grpSpPr>
          <a:xfrm>
            <a:off x="7719606" y="2020115"/>
            <a:ext cx="2080521" cy="1221275"/>
            <a:chOff x="8611918" y="1764784"/>
            <a:chExt cx="1599028" cy="917772"/>
          </a:xfrm>
          <a:solidFill>
            <a:schemeClr val="bg2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FA786CD-3926-4C4A-B1C9-D12785B459D6}"/>
                </a:ext>
              </a:extLst>
            </p:cNvPr>
            <p:cNvSpPr/>
            <p:nvPr/>
          </p:nvSpPr>
          <p:spPr>
            <a:xfrm>
              <a:off x="8611918" y="1764784"/>
              <a:ext cx="1599028" cy="917772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2609F78-BD2F-E44F-85E2-8B7417FEBCF6}"/>
                    </a:ext>
                  </a:extLst>
                </p:cNvPr>
                <p:cNvSpPr txBox="1"/>
                <p:nvPr/>
              </p:nvSpPr>
              <p:spPr>
                <a:xfrm>
                  <a:off x="8639272" y="1785389"/>
                  <a:ext cx="1430080" cy="69387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2609F78-BD2F-E44F-85E2-8B7417FEB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9272" y="1785389"/>
                  <a:ext cx="1430080" cy="693870"/>
                </a:xfrm>
                <a:prstGeom prst="rect">
                  <a:avLst/>
                </a:prstGeom>
                <a:blipFill>
                  <a:blip r:embed="rId7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EB8542-748F-4241-963E-1E7F507BC2AF}"/>
              </a:ext>
            </a:extLst>
          </p:cNvPr>
          <p:cNvGrpSpPr/>
          <p:nvPr/>
        </p:nvGrpSpPr>
        <p:grpSpPr>
          <a:xfrm>
            <a:off x="9829203" y="2189943"/>
            <a:ext cx="755788" cy="369332"/>
            <a:chOff x="8608286" y="1565662"/>
            <a:chExt cx="1855413" cy="36933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90A9BA3-39A2-F748-9606-B1A9CCB745FD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8" y="1860844"/>
              <a:ext cx="18522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259ECFD-165A-FC40-8F2E-43279BC4F064}"/>
                </a:ext>
              </a:extLst>
            </p:cNvPr>
            <p:cNvSpPr txBox="1"/>
            <p:nvPr/>
          </p:nvSpPr>
          <p:spPr>
            <a:xfrm>
              <a:off x="8608286" y="1565662"/>
              <a:ext cx="242275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2C6D6D-0781-7147-BC0F-4C2E267C00AD}"/>
                  </a:ext>
                </a:extLst>
              </p:cNvPr>
              <p:cNvSpPr txBox="1"/>
              <p:nvPr/>
            </p:nvSpPr>
            <p:spPr>
              <a:xfrm>
                <a:off x="9878547" y="2121465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2C6D6D-0781-7147-BC0F-4C2E267C0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547" y="2121465"/>
                <a:ext cx="4115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F1EEFDF-5500-134F-A5BE-02B1450E9A94}"/>
              </a:ext>
            </a:extLst>
          </p:cNvPr>
          <p:cNvCxnSpPr>
            <a:cxnSpLocks/>
          </p:cNvCxnSpPr>
          <p:nvPr/>
        </p:nvCxnSpPr>
        <p:spPr>
          <a:xfrm>
            <a:off x="9800127" y="2768952"/>
            <a:ext cx="755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11584F9-1914-7C44-819F-BB75046C8A70}"/>
                  </a:ext>
                </a:extLst>
              </p:cNvPr>
              <p:cNvSpPr txBox="1"/>
              <p:nvPr/>
            </p:nvSpPr>
            <p:spPr>
              <a:xfrm>
                <a:off x="9901710" y="2493920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11584F9-1914-7C44-819F-BB75046C8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710" y="2493920"/>
                <a:ext cx="3564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4E8D33D-019E-4044-913C-793B6FD8B121}"/>
                  </a:ext>
                </a:extLst>
              </p:cNvPr>
              <p:cNvSpPr txBox="1"/>
              <p:nvPr/>
            </p:nvSpPr>
            <p:spPr>
              <a:xfrm>
                <a:off x="11823346" y="2597224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4E8D33D-019E-4044-913C-793B6FD8B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3346" y="2597224"/>
                <a:ext cx="3676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AB05C21-8108-1F41-977C-F9A17A8F5FF7}"/>
              </a:ext>
            </a:extLst>
          </p:cNvPr>
          <p:cNvCxnSpPr>
            <a:cxnSpLocks/>
          </p:cNvCxnSpPr>
          <p:nvPr/>
        </p:nvCxnSpPr>
        <p:spPr>
          <a:xfrm>
            <a:off x="9841501" y="3096495"/>
            <a:ext cx="755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B96073-58A8-F347-94F8-BA34D21EF9D5}"/>
                  </a:ext>
                </a:extLst>
              </p:cNvPr>
              <p:cNvSpPr txBox="1"/>
              <p:nvPr/>
            </p:nvSpPr>
            <p:spPr>
              <a:xfrm>
                <a:off x="9953571" y="2781890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B96073-58A8-F347-94F8-BA34D21EF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571" y="2781890"/>
                <a:ext cx="371384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5">
                <a:extLst>
                  <a:ext uri="{FF2B5EF4-FFF2-40B4-BE49-F238E27FC236}">
                    <a16:creationId xmlns:a16="http://schemas.microsoft.com/office/drawing/2014/main" id="{3FF43FC2-16BC-2F41-B7E6-CCD76F2CFF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667" y="1388366"/>
                <a:ext cx="11604218" cy="54973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Experiment: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1. Run </a:t>
                </a:r>
                <a:r>
                  <a:rPr lang="en-US" sz="2400" dirty="0" err="1">
                    <a:latin typeface="Avenir Next LT Pro" panose="020B0504020202020204" pitchFamily="34" charset="0"/>
                  </a:rPr>
                  <a:t>GenRSA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to obtain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2. Compute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3. 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outputs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wins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𝑙𝑠𝑏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3" name="Content Placeholder 5">
                <a:extLst>
                  <a:ext uri="{FF2B5EF4-FFF2-40B4-BE49-F238E27FC236}">
                    <a16:creationId xmlns:a16="http://schemas.microsoft.com/office/drawing/2014/main" id="{3FF43FC2-16BC-2F41-B7E6-CCD76F2C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7" y="1388366"/>
                <a:ext cx="11604218" cy="5497313"/>
              </a:xfrm>
              <a:prstGeom prst="rect">
                <a:avLst/>
              </a:prstGeom>
              <a:blipFill>
                <a:blip r:embed="rId12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7E43FEB3-70E4-0B4B-8B52-6CB245DD01AF}"/>
              </a:ext>
            </a:extLst>
          </p:cNvPr>
          <p:cNvSpPr/>
          <p:nvPr/>
        </p:nvSpPr>
        <p:spPr>
          <a:xfrm>
            <a:off x="407981" y="5068622"/>
            <a:ext cx="11150879" cy="9143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59A171F-0899-0D4C-807E-F1D4EB83A259}"/>
                  </a:ext>
                </a:extLst>
              </p:cNvPr>
              <p:cNvSpPr txBox="1"/>
              <p:nvPr/>
            </p:nvSpPr>
            <p:spPr>
              <a:xfrm>
                <a:off x="478366" y="5203778"/>
                <a:ext cx="11235267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venir Next LT Pro" panose="020B0504020202020204" pitchFamily="34" charset="0"/>
                  </a:rPr>
                  <a:t>Assumption.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The probability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wins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59A171F-0899-0D4C-807E-F1D4EB83A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6" y="5203778"/>
                <a:ext cx="11235267" cy="613886"/>
              </a:xfrm>
              <a:prstGeom prst="rect">
                <a:avLst/>
              </a:prstGeom>
              <a:blipFill>
                <a:blip r:embed="rId13"/>
                <a:stretch>
                  <a:fillRect l="-79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  <p:bldP spid="47" grpId="0"/>
      <p:bldP spid="49" grpId="0"/>
      <p:bldP spid="50" grpId="0"/>
      <p:bldP spid="52" grpId="0"/>
      <p:bldP spid="54" grpId="0" animBg="1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CLAIM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7" y="1230779"/>
            <a:ext cx="11478151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Theorem:</a:t>
            </a:r>
            <a:r>
              <a:rPr lang="en-US" sz="2400" dirty="0">
                <a:latin typeface="Avenir Next LT Pro" panose="020B0504020202020204" pitchFamily="34" charset="0"/>
              </a:rPr>
              <a:t> If the hard-core RSA assumption holds, then single-bit RSA is IND-CPA secure.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738F2843-175E-C648-AFD9-1832F69394D3}"/>
              </a:ext>
            </a:extLst>
          </p:cNvPr>
          <p:cNvSpPr txBox="1">
            <a:spLocks/>
          </p:cNvSpPr>
          <p:nvPr/>
        </p:nvSpPr>
        <p:spPr>
          <a:xfrm>
            <a:off x="237779" y="2079517"/>
            <a:ext cx="6135521" cy="450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Proof sketch: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Consider the IND-CPA experiment.  (The bit </a:t>
            </a:r>
            <a:r>
              <a:rPr lang="en-US" sz="2400" i="1" dirty="0">
                <a:latin typeface="Avenir Next LT Pro" panose="020B0504020202020204" pitchFamily="34" charset="0"/>
              </a:rPr>
              <a:t>b</a:t>
            </a:r>
            <a:r>
              <a:rPr lang="en-US" sz="2400" dirty="0">
                <a:latin typeface="Avenir Next LT Pro" panose="020B0504020202020204" pitchFamily="34" charset="0"/>
              </a:rPr>
              <a:t> is chosen at random.)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E8ECF8B-07F0-194F-B815-7CF2C4C4A8AE}"/>
              </a:ext>
            </a:extLst>
          </p:cNvPr>
          <p:cNvGrpSpPr/>
          <p:nvPr/>
        </p:nvGrpSpPr>
        <p:grpSpPr>
          <a:xfrm>
            <a:off x="7885592" y="2387497"/>
            <a:ext cx="618857" cy="1136350"/>
            <a:chOff x="8403839" y="1521020"/>
            <a:chExt cx="618857" cy="113635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770F95B-D1F9-D042-8A3A-7A608AA29FA6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F461EB1-80E8-BF44-B3B9-AF1DE91941B3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9C960D7-94CB-7A44-8058-BABC25A88714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EBBAD8B-0ECC-174A-9AD1-DBC8567CBAF1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343F0F7-E8CA-244A-BFEE-05D547E14A85}"/>
              </a:ext>
            </a:extLst>
          </p:cNvPr>
          <p:cNvSpPr/>
          <p:nvPr/>
        </p:nvSpPr>
        <p:spPr>
          <a:xfrm>
            <a:off x="7175639" y="2502327"/>
            <a:ext cx="7099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9991EC5-701D-2844-846D-5DCA4CB62990}"/>
              </a:ext>
            </a:extLst>
          </p:cNvPr>
          <p:cNvGrpSpPr/>
          <p:nvPr/>
        </p:nvGrpSpPr>
        <p:grpSpPr>
          <a:xfrm>
            <a:off x="10706505" y="2502326"/>
            <a:ext cx="631743" cy="2010371"/>
            <a:chOff x="10241167" y="1768584"/>
            <a:chExt cx="631743" cy="2010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BF9B0-9E12-404D-832B-1EE196F8C2B3}"/>
                </a:ext>
              </a:extLst>
            </p:cNvPr>
            <p:cNvSpPr/>
            <p:nvPr/>
          </p:nvSpPr>
          <p:spPr>
            <a:xfrm>
              <a:off x="10241167" y="1768584"/>
              <a:ext cx="63174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2076526-4212-154B-8171-E34377C7D57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4964170-CA63-364D-A6EE-2D3E24125CF5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/>
              <p:nvPr/>
            </p:nvSpPr>
            <p:spPr>
              <a:xfrm>
                <a:off x="7209509" y="4192965"/>
                <a:ext cx="67971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09" y="4192965"/>
                <a:ext cx="679716" cy="459943"/>
              </a:xfrm>
              <a:prstGeom prst="rect">
                <a:avLst/>
              </a:prstGeom>
              <a:blipFill>
                <a:blip r:embed="rId10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9E476C-9F30-6E40-A9AC-8138BD37322B}"/>
              </a:ext>
            </a:extLst>
          </p:cNvPr>
          <p:cNvCxnSpPr>
            <a:cxnSpLocks/>
          </p:cNvCxnSpPr>
          <p:nvPr/>
        </p:nvCxnSpPr>
        <p:spPr>
          <a:xfrm flipV="1">
            <a:off x="7549367" y="3523847"/>
            <a:ext cx="0" cy="619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41654D2A-C51D-2048-8B4A-165E8636D7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96" y="2647285"/>
            <a:ext cx="542978" cy="65577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ACAB4FA-0A3B-9E4E-9AF9-6ACC3E8565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87" y="2647284"/>
            <a:ext cx="542978" cy="65577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B43122-2781-E240-8588-5CA55EB1EB0C}"/>
              </a:ext>
            </a:extLst>
          </p:cNvPr>
          <p:cNvCxnSpPr>
            <a:cxnSpLocks/>
          </p:cNvCxnSpPr>
          <p:nvPr/>
        </p:nvCxnSpPr>
        <p:spPr>
          <a:xfrm>
            <a:off x="10279997" y="3108755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/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6E0ACBD-B8AE-934B-87E5-5B2127B84FE8}"/>
              </a:ext>
            </a:extLst>
          </p:cNvPr>
          <p:cNvGrpSpPr/>
          <p:nvPr/>
        </p:nvGrpSpPr>
        <p:grpSpPr>
          <a:xfrm>
            <a:off x="8486332" y="2213827"/>
            <a:ext cx="1713270" cy="1307158"/>
            <a:chOff x="8611918" y="1645358"/>
            <a:chExt cx="1430079" cy="1133488"/>
          </a:xfrm>
          <a:solidFill>
            <a:schemeClr val="bg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9830FC-D0AB-8649-B28E-4699CE3AF4F4}"/>
                </a:ext>
              </a:extLst>
            </p:cNvPr>
            <p:cNvSpPr/>
            <p:nvPr/>
          </p:nvSpPr>
          <p:spPr>
            <a:xfrm>
              <a:off x="8611918" y="1645358"/>
              <a:ext cx="1430079" cy="1133488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/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blipFill>
                  <a:blip r:embed="rId13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0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16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READING FOR TODAY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34D7D8-A054-374A-A3B4-FA0FDAB4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66" y="1252598"/>
            <a:ext cx="11700834" cy="535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We were skipping two subsections.  I decided to drop </a:t>
            </a:r>
            <a:r>
              <a:rPr lang="en-US" sz="2400" b="1" dirty="0">
                <a:latin typeface="Avenir Next LT Pro" panose="020B0504020202020204" pitchFamily="34" charset="0"/>
              </a:rPr>
              <a:t>subsection 11.5.4 </a:t>
            </a:r>
            <a:r>
              <a:rPr lang="en-US" sz="2400" dirty="0">
                <a:latin typeface="Avenir Next LT Pro" panose="020B0504020202020204" pitchFamily="34" charset="0"/>
              </a:rPr>
              <a:t>also.  (You won’t be responsible for the material there.)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396164-F2FD-554A-8002-70EC2F5BB058}"/>
              </a:ext>
            </a:extLst>
          </p:cNvPr>
          <p:cNvSpPr/>
          <p:nvPr/>
        </p:nvSpPr>
        <p:spPr>
          <a:xfrm>
            <a:off x="4153002" y="459205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Next LT Pro" panose="020B0504020202020204" pitchFamily="34" charset="77"/>
              </a:rPr>
              <a:t> </a:t>
            </a:r>
            <a:endParaRPr lang="en-US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091AB0D-6632-7D43-B2B5-D21124A8A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42931" r="11930" b="25911"/>
          <a:stretch/>
        </p:blipFill>
        <p:spPr>
          <a:xfrm>
            <a:off x="1289618" y="2620478"/>
            <a:ext cx="6654278" cy="26007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388753-A805-8A40-951F-F22D3CABD2FC}"/>
              </a:ext>
            </a:extLst>
          </p:cNvPr>
          <p:cNvCxnSpPr>
            <a:cxnSpLocks/>
          </p:cNvCxnSpPr>
          <p:nvPr/>
        </p:nvCxnSpPr>
        <p:spPr>
          <a:xfrm flipH="1">
            <a:off x="2589196" y="3320716"/>
            <a:ext cx="4726005" cy="57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B52BCE-57BE-7940-A378-EE74AAC6BFA8}"/>
              </a:ext>
            </a:extLst>
          </p:cNvPr>
          <p:cNvCxnSpPr>
            <a:cxnSpLocks/>
          </p:cNvCxnSpPr>
          <p:nvPr/>
        </p:nvCxnSpPr>
        <p:spPr>
          <a:xfrm flipH="1">
            <a:off x="2589197" y="4657827"/>
            <a:ext cx="47260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362D47-3C5A-FA46-858C-C0F189DA20A3}"/>
              </a:ext>
            </a:extLst>
          </p:cNvPr>
          <p:cNvCxnSpPr>
            <a:cxnSpLocks/>
          </p:cNvCxnSpPr>
          <p:nvPr/>
        </p:nvCxnSpPr>
        <p:spPr>
          <a:xfrm flipH="1">
            <a:off x="2589197" y="4867978"/>
            <a:ext cx="47260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F52C7D-6F13-8247-B786-D89B5C83B3A7}"/>
              </a:ext>
            </a:extLst>
          </p:cNvPr>
          <p:cNvCxnSpPr>
            <a:cxnSpLocks/>
          </p:cNvCxnSpPr>
          <p:nvPr/>
        </p:nvCxnSpPr>
        <p:spPr>
          <a:xfrm flipH="1">
            <a:off x="8073994" y="4657827"/>
            <a:ext cx="1050755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0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CLAIM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7" y="1230779"/>
            <a:ext cx="11478151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Theorem:</a:t>
            </a:r>
            <a:r>
              <a:rPr lang="en-US" sz="2400" dirty="0">
                <a:latin typeface="Avenir Next LT Pro" panose="020B0504020202020204" pitchFamily="34" charset="0"/>
              </a:rPr>
              <a:t> If the hard-core RSA assumption holds, then single-bit RSA is IND-CPA secure.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738F2843-175E-C648-AFD9-1832F69394D3}"/>
              </a:ext>
            </a:extLst>
          </p:cNvPr>
          <p:cNvSpPr txBox="1">
            <a:spLocks/>
          </p:cNvSpPr>
          <p:nvPr/>
        </p:nvSpPr>
        <p:spPr>
          <a:xfrm>
            <a:off x="237779" y="2079517"/>
            <a:ext cx="6135521" cy="450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Proof sketch:</a:t>
            </a: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Consider the IND-CPA experiment.  (The bit </a:t>
            </a:r>
            <a:r>
              <a:rPr lang="en-US" sz="2400" i="1" dirty="0">
                <a:latin typeface="Avenir Next LT Pro" panose="020B0504020202020204" pitchFamily="34" charset="0"/>
              </a:rPr>
              <a:t>b</a:t>
            </a:r>
            <a:r>
              <a:rPr lang="en-US" sz="2400" dirty="0">
                <a:latin typeface="Avenir Next LT Pro" panose="020B0504020202020204" pitchFamily="34" charset="0"/>
              </a:rPr>
              <a:t> is chosen at random.)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Suppose that Eve has a non-neg. advantage.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E8ECF8B-07F0-194F-B815-7CF2C4C4A8AE}"/>
              </a:ext>
            </a:extLst>
          </p:cNvPr>
          <p:cNvGrpSpPr/>
          <p:nvPr/>
        </p:nvGrpSpPr>
        <p:grpSpPr>
          <a:xfrm>
            <a:off x="7885592" y="2387497"/>
            <a:ext cx="618857" cy="1136350"/>
            <a:chOff x="8403839" y="1521020"/>
            <a:chExt cx="618857" cy="113635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770F95B-D1F9-D042-8A3A-7A608AA29FA6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F461EB1-80E8-BF44-B3B9-AF1DE91941B3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9C960D7-94CB-7A44-8058-BABC25A88714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EBBAD8B-0ECC-174A-9AD1-DBC8567CBAF1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343F0F7-E8CA-244A-BFEE-05D547E14A85}"/>
              </a:ext>
            </a:extLst>
          </p:cNvPr>
          <p:cNvSpPr/>
          <p:nvPr/>
        </p:nvSpPr>
        <p:spPr>
          <a:xfrm>
            <a:off x="7175639" y="2502327"/>
            <a:ext cx="7099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9991EC5-701D-2844-846D-5DCA4CB62990}"/>
              </a:ext>
            </a:extLst>
          </p:cNvPr>
          <p:cNvGrpSpPr/>
          <p:nvPr/>
        </p:nvGrpSpPr>
        <p:grpSpPr>
          <a:xfrm>
            <a:off x="10706505" y="2502326"/>
            <a:ext cx="631743" cy="2010371"/>
            <a:chOff x="10241167" y="1768584"/>
            <a:chExt cx="631743" cy="2010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BF9B0-9E12-404D-832B-1EE196F8C2B3}"/>
                </a:ext>
              </a:extLst>
            </p:cNvPr>
            <p:cNvSpPr/>
            <p:nvPr/>
          </p:nvSpPr>
          <p:spPr>
            <a:xfrm>
              <a:off x="10241167" y="1768584"/>
              <a:ext cx="63174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2076526-4212-154B-8171-E34377C7D57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4964170-CA63-364D-A6EE-2D3E24125CF5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/>
              <p:nvPr/>
            </p:nvSpPr>
            <p:spPr>
              <a:xfrm>
                <a:off x="7209509" y="4192965"/>
                <a:ext cx="67971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09" y="4192965"/>
                <a:ext cx="679716" cy="459943"/>
              </a:xfrm>
              <a:prstGeom prst="rect">
                <a:avLst/>
              </a:prstGeom>
              <a:blipFill>
                <a:blip r:embed="rId10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9E476C-9F30-6E40-A9AC-8138BD37322B}"/>
              </a:ext>
            </a:extLst>
          </p:cNvPr>
          <p:cNvCxnSpPr>
            <a:cxnSpLocks/>
          </p:cNvCxnSpPr>
          <p:nvPr/>
        </p:nvCxnSpPr>
        <p:spPr>
          <a:xfrm flipV="1">
            <a:off x="7549367" y="3523847"/>
            <a:ext cx="0" cy="619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41654D2A-C51D-2048-8B4A-165E8636D7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96" y="2647285"/>
            <a:ext cx="542978" cy="65577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ACAB4FA-0A3B-9E4E-9AF9-6ACC3E8565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87" y="2647284"/>
            <a:ext cx="542978" cy="65577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B43122-2781-E240-8588-5CA55EB1EB0C}"/>
              </a:ext>
            </a:extLst>
          </p:cNvPr>
          <p:cNvCxnSpPr>
            <a:cxnSpLocks/>
          </p:cNvCxnSpPr>
          <p:nvPr/>
        </p:nvCxnSpPr>
        <p:spPr>
          <a:xfrm>
            <a:off x="10279997" y="3108755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/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6E0ACBD-B8AE-934B-87E5-5B2127B84FE8}"/>
              </a:ext>
            </a:extLst>
          </p:cNvPr>
          <p:cNvGrpSpPr/>
          <p:nvPr/>
        </p:nvGrpSpPr>
        <p:grpSpPr>
          <a:xfrm>
            <a:off x="8486332" y="2213827"/>
            <a:ext cx="1713270" cy="1307158"/>
            <a:chOff x="8611918" y="1645358"/>
            <a:chExt cx="1430079" cy="1133488"/>
          </a:xfrm>
          <a:solidFill>
            <a:schemeClr val="bg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9830FC-D0AB-8649-B28E-4699CE3AF4F4}"/>
                </a:ext>
              </a:extLst>
            </p:cNvPr>
            <p:cNvSpPr/>
            <p:nvPr/>
          </p:nvSpPr>
          <p:spPr>
            <a:xfrm>
              <a:off x="8611918" y="1645358"/>
              <a:ext cx="1430079" cy="1133488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/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blipFill>
                  <a:blip r:embed="rId13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52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CLAIM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7" y="1230779"/>
            <a:ext cx="11478151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Theorem:</a:t>
            </a:r>
            <a:r>
              <a:rPr lang="en-US" sz="2400" dirty="0">
                <a:latin typeface="Avenir Next LT Pro" panose="020B0504020202020204" pitchFamily="34" charset="0"/>
              </a:rPr>
              <a:t> If the hard-core RSA assumption holds, then single-bit RSA is IND-CPA secure.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79" y="2079517"/>
                <a:ext cx="6135521" cy="4502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 sketch: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Consider the IND-CPA experiment.  (The bit </a:t>
                </a:r>
                <a:r>
                  <a:rPr lang="en-US" sz="2400" i="1" dirty="0">
                    <a:latin typeface="Avenir Next LT Pro" panose="020B0504020202020204" pitchFamily="34" charset="0"/>
                  </a:rPr>
                  <a:t>b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is chosen at random.)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Suppose that Eve has a non-neg. advantage.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can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9" y="2079517"/>
                <a:ext cx="6135521" cy="4502195"/>
              </a:xfrm>
              <a:prstGeom prst="rect">
                <a:avLst/>
              </a:prstGeom>
              <a:blipFill>
                <a:blip r:embed="rId2"/>
                <a:stretch>
                  <a:fillRect l="-1446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DE8ECF8B-07F0-194F-B815-7CF2C4C4A8AE}"/>
              </a:ext>
            </a:extLst>
          </p:cNvPr>
          <p:cNvGrpSpPr/>
          <p:nvPr/>
        </p:nvGrpSpPr>
        <p:grpSpPr>
          <a:xfrm>
            <a:off x="7885592" y="2387497"/>
            <a:ext cx="618857" cy="1136350"/>
            <a:chOff x="8403839" y="1521020"/>
            <a:chExt cx="618857" cy="113635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770F95B-D1F9-D042-8A3A-7A608AA29FA6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F461EB1-80E8-BF44-B3B9-AF1DE91941B3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9C960D7-94CB-7A44-8058-BABC25A88714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EBBAD8B-0ECC-174A-9AD1-DBC8567CBAF1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343F0F7-E8CA-244A-BFEE-05D547E14A85}"/>
              </a:ext>
            </a:extLst>
          </p:cNvPr>
          <p:cNvSpPr/>
          <p:nvPr/>
        </p:nvSpPr>
        <p:spPr>
          <a:xfrm>
            <a:off x="7175639" y="2502327"/>
            <a:ext cx="7099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9991EC5-701D-2844-846D-5DCA4CB62990}"/>
              </a:ext>
            </a:extLst>
          </p:cNvPr>
          <p:cNvGrpSpPr/>
          <p:nvPr/>
        </p:nvGrpSpPr>
        <p:grpSpPr>
          <a:xfrm>
            <a:off x="10706505" y="2502326"/>
            <a:ext cx="631743" cy="2010371"/>
            <a:chOff x="10241167" y="1768584"/>
            <a:chExt cx="631743" cy="2010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BF9B0-9E12-404D-832B-1EE196F8C2B3}"/>
                </a:ext>
              </a:extLst>
            </p:cNvPr>
            <p:cNvSpPr/>
            <p:nvPr/>
          </p:nvSpPr>
          <p:spPr>
            <a:xfrm>
              <a:off x="10241167" y="1768584"/>
              <a:ext cx="63174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2076526-4212-154B-8171-E34377C7D57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4964170-CA63-364D-A6EE-2D3E24125CF5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/>
              <p:nvPr/>
            </p:nvSpPr>
            <p:spPr>
              <a:xfrm>
                <a:off x="7209509" y="4192965"/>
                <a:ext cx="67971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09" y="4192965"/>
                <a:ext cx="679716" cy="459943"/>
              </a:xfrm>
              <a:prstGeom prst="rect">
                <a:avLst/>
              </a:prstGeom>
              <a:blipFill>
                <a:blip r:embed="rId10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9E476C-9F30-6E40-A9AC-8138BD37322B}"/>
              </a:ext>
            </a:extLst>
          </p:cNvPr>
          <p:cNvCxnSpPr>
            <a:cxnSpLocks/>
          </p:cNvCxnSpPr>
          <p:nvPr/>
        </p:nvCxnSpPr>
        <p:spPr>
          <a:xfrm flipV="1">
            <a:off x="7549367" y="3523847"/>
            <a:ext cx="0" cy="619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41654D2A-C51D-2048-8B4A-165E8636D7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96" y="2647285"/>
            <a:ext cx="542978" cy="65577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ACAB4FA-0A3B-9E4E-9AF9-6ACC3E8565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87" y="2647284"/>
            <a:ext cx="542978" cy="65577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B43122-2781-E240-8588-5CA55EB1EB0C}"/>
              </a:ext>
            </a:extLst>
          </p:cNvPr>
          <p:cNvCxnSpPr>
            <a:cxnSpLocks/>
          </p:cNvCxnSpPr>
          <p:nvPr/>
        </p:nvCxnSpPr>
        <p:spPr>
          <a:xfrm>
            <a:off x="10279997" y="3108755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/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6E0ACBD-B8AE-934B-87E5-5B2127B84FE8}"/>
              </a:ext>
            </a:extLst>
          </p:cNvPr>
          <p:cNvGrpSpPr/>
          <p:nvPr/>
        </p:nvGrpSpPr>
        <p:grpSpPr>
          <a:xfrm>
            <a:off x="8486332" y="2213827"/>
            <a:ext cx="1713270" cy="1307158"/>
            <a:chOff x="8611918" y="1645358"/>
            <a:chExt cx="1430079" cy="1133488"/>
          </a:xfrm>
          <a:solidFill>
            <a:schemeClr val="bg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9830FC-D0AB-8649-B28E-4699CE3AF4F4}"/>
                </a:ext>
              </a:extLst>
            </p:cNvPr>
            <p:cNvSpPr/>
            <p:nvPr/>
          </p:nvSpPr>
          <p:spPr>
            <a:xfrm>
              <a:off x="8611918" y="1645358"/>
              <a:ext cx="1430079" cy="1133488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/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blipFill>
                  <a:blip r:embed="rId13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40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CLAIM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7" y="1230779"/>
            <a:ext cx="11478151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Theorem:</a:t>
            </a:r>
            <a:r>
              <a:rPr lang="en-US" sz="2400" dirty="0">
                <a:latin typeface="Avenir Next LT Pro" panose="020B0504020202020204" pitchFamily="34" charset="0"/>
              </a:rPr>
              <a:t> If the hard-core RSA assumption holds, then single-bit RSA is IND-CPA secure.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79" y="2079517"/>
                <a:ext cx="6135521" cy="4502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 sketch: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Consider the IND-CPA experiment.  (The bit </a:t>
                </a:r>
                <a:r>
                  <a:rPr lang="en-US" sz="2400" i="1" dirty="0">
                    <a:latin typeface="Avenir Next LT Pro" panose="020B0504020202020204" pitchFamily="34" charset="0"/>
                  </a:rPr>
                  <a:t>b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is chosen at random.)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Suppose that Eve has a non-neg. advantage.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can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9" y="2079517"/>
                <a:ext cx="6135521" cy="4502195"/>
              </a:xfrm>
              <a:prstGeom prst="rect">
                <a:avLst/>
              </a:prstGeom>
              <a:blipFill>
                <a:blip r:embed="rId2"/>
                <a:stretch>
                  <a:fillRect l="-1446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DE8ECF8B-07F0-194F-B815-7CF2C4C4A8AE}"/>
              </a:ext>
            </a:extLst>
          </p:cNvPr>
          <p:cNvGrpSpPr/>
          <p:nvPr/>
        </p:nvGrpSpPr>
        <p:grpSpPr>
          <a:xfrm>
            <a:off x="7885592" y="2387497"/>
            <a:ext cx="605146" cy="1136350"/>
            <a:chOff x="8403839" y="1521020"/>
            <a:chExt cx="605146" cy="113635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770F95B-D1F9-D042-8A3A-7A608AA29FA6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F461EB1-80E8-BF44-B3B9-AF1DE91941B3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9C960D7-94CB-7A44-8058-BABC25A88714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9C960D7-94CB-7A44-8058-BABC25A887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EBBAD8B-0ECC-174A-9AD1-DBC8567CBAF1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EBBAD8B-0ECC-174A-9AD1-DBC8567CB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3658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343F0F7-E8CA-244A-BFEE-05D547E14A85}"/>
              </a:ext>
            </a:extLst>
          </p:cNvPr>
          <p:cNvSpPr/>
          <p:nvPr/>
        </p:nvSpPr>
        <p:spPr>
          <a:xfrm>
            <a:off x="7175639" y="2502327"/>
            <a:ext cx="7099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9991EC5-701D-2844-846D-5DCA4CB62990}"/>
              </a:ext>
            </a:extLst>
          </p:cNvPr>
          <p:cNvGrpSpPr/>
          <p:nvPr/>
        </p:nvGrpSpPr>
        <p:grpSpPr>
          <a:xfrm>
            <a:off x="10706505" y="2502326"/>
            <a:ext cx="631743" cy="2010371"/>
            <a:chOff x="10241167" y="1768584"/>
            <a:chExt cx="631743" cy="2010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BF9B0-9E12-404D-832B-1EE196F8C2B3}"/>
                </a:ext>
              </a:extLst>
            </p:cNvPr>
            <p:cNvSpPr/>
            <p:nvPr/>
          </p:nvSpPr>
          <p:spPr>
            <a:xfrm>
              <a:off x="10241167" y="1768584"/>
              <a:ext cx="63174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2076526-4212-154B-8171-E34377C7D57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4964170-CA63-364D-A6EE-2D3E24125CF5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4964170-CA63-364D-A6EE-2D3E24125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/>
              <p:nvPr/>
            </p:nvSpPr>
            <p:spPr>
              <a:xfrm>
                <a:off x="7209509" y="4192965"/>
                <a:ext cx="67971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09" y="4192965"/>
                <a:ext cx="679716" cy="459943"/>
              </a:xfrm>
              <a:prstGeom prst="rect">
                <a:avLst/>
              </a:prstGeom>
              <a:blipFill>
                <a:blip r:embed="rId6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9E476C-9F30-6E40-A9AC-8138BD37322B}"/>
              </a:ext>
            </a:extLst>
          </p:cNvPr>
          <p:cNvCxnSpPr>
            <a:cxnSpLocks/>
          </p:cNvCxnSpPr>
          <p:nvPr/>
        </p:nvCxnSpPr>
        <p:spPr>
          <a:xfrm flipV="1">
            <a:off x="7549367" y="3523847"/>
            <a:ext cx="0" cy="619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41654D2A-C51D-2048-8B4A-165E8636D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96" y="2647285"/>
            <a:ext cx="542978" cy="65577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ACAB4FA-0A3B-9E4E-9AF9-6ACC3E856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87" y="2647284"/>
            <a:ext cx="542978" cy="65577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B43122-2781-E240-8588-5CA55EB1EB0C}"/>
              </a:ext>
            </a:extLst>
          </p:cNvPr>
          <p:cNvCxnSpPr>
            <a:cxnSpLocks/>
          </p:cNvCxnSpPr>
          <p:nvPr/>
        </p:nvCxnSpPr>
        <p:spPr>
          <a:xfrm>
            <a:off x="10279997" y="3108755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/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6E0ACBD-B8AE-934B-87E5-5B2127B84FE8}"/>
              </a:ext>
            </a:extLst>
          </p:cNvPr>
          <p:cNvGrpSpPr/>
          <p:nvPr/>
        </p:nvGrpSpPr>
        <p:grpSpPr>
          <a:xfrm>
            <a:off x="8486332" y="2213827"/>
            <a:ext cx="1713270" cy="1307158"/>
            <a:chOff x="8611918" y="1645358"/>
            <a:chExt cx="1430079" cy="1133488"/>
          </a:xfrm>
          <a:solidFill>
            <a:schemeClr val="bg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9830FC-D0AB-8649-B28E-4699CE3AF4F4}"/>
                </a:ext>
              </a:extLst>
            </p:cNvPr>
            <p:cNvSpPr/>
            <p:nvPr/>
          </p:nvSpPr>
          <p:spPr>
            <a:xfrm>
              <a:off x="8611918" y="1645358"/>
              <a:ext cx="1430079" cy="1133488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/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blipFill>
                  <a:blip r:embed="rId9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43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CLAIM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7" y="1230779"/>
            <a:ext cx="11478151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Theorem:</a:t>
            </a:r>
            <a:r>
              <a:rPr lang="en-US" sz="2400" dirty="0">
                <a:latin typeface="Avenir Next LT Pro" panose="020B0504020202020204" pitchFamily="34" charset="0"/>
              </a:rPr>
              <a:t> If the hard-core RSA assumption holds, then single-bit RSA is IND-CPA secure.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79" y="2079517"/>
                <a:ext cx="6135521" cy="4502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 sketch: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Consider the IND-CPA experiment.  (The bit </a:t>
                </a:r>
                <a:r>
                  <a:rPr lang="en-US" sz="2400" i="1" dirty="0">
                    <a:latin typeface="Avenir Next LT Pro" panose="020B0504020202020204" pitchFamily="34" charset="0"/>
                  </a:rPr>
                  <a:t>b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is chosen at random.)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Suppose that Eve has a non-neg. advantage.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can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 gray box is the same (up to negligible probability) as the one from the hard-core RSA assumption!  (With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𝑙𝑠𝑏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9" y="2079517"/>
                <a:ext cx="6135521" cy="4502195"/>
              </a:xfrm>
              <a:prstGeom prst="rect">
                <a:avLst/>
              </a:prstGeom>
              <a:blipFill>
                <a:blip r:embed="rId2"/>
                <a:stretch>
                  <a:fillRect l="-1446" t="-1972" r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9991EC5-701D-2844-846D-5DCA4CB62990}"/>
              </a:ext>
            </a:extLst>
          </p:cNvPr>
          <p:cNvGrpSpPr/>
          <p:nvPr/>
        </p:nvGrpSpPr>
        <p:grpSpPr>
          <a:xfrm>
            <a:off x="10706505" y="2502326"/>
            <a:ext cx="631743" cy="2010371"/>
            <a:chOff x="10241167" y="1768584"/>
            <a:chExt cx="631743" cy="2010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BF9B0-9E12-404D-832B-1EE196F8C2B3}"/>
                </a:ext>
              </a:extLst>
            </p:cNvPr>
            <p:cNvSpPr/>
            <p:nvPr/>
          </p:nvSpPr>
          <p:spPr>
            <a:xfrm>
              <a:off x="10241167" y="1768584"/>
              <a:ext cx="63174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2076526-4212-154B-8171-E34377C7D57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4964170-CA63-364D-A6EE-2D3E24125CF5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4964170-CA63-364D-A6EE-2D3E24125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BACAB4FA-0A3B-9E4E-9AF9-6ACC3E856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87" y="2647284"/>
            <a:ext cx="542978" cy="65577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B43122-2781-E240-8588-5CA55EB1EB0C}"/>
              </a:ext>
            </a:extLst>
          </p:cNvPr>
          <p:cNvCxnSpPr>
            <a:cxnSpLocks/>
          </p:cNvCxnSpPr>
          <p:nvPr/>
        </p:nvCxnSpPr>
        <p:spPr>
          <a:xfrm>
            <a:off x="10279997" y="3108755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/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6E0ACBD-B8AE-934B-87E5-5B2127B84FE8}"/>
              </a:ext>
            </a:extLst>
          </p:cNvPr>
          <p:cNvGrpSpPr/>
          <p:nvPr/>
        </p:nvGrpSpPr>
        <p:grpSpPr>
          <a:xfrm>
            <a:off x="8486332" y="2213827"/>
            <a:ext cx="1713270" cy="1307158"/>
            <a:chOff x="8611918" y="1645358"/>
            <a:chExt cx="1430079" cy="1133488"/>
          </a:xfrm>
          <a:solidFill>
            <a:schemeClr val="bg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9830FC-D0AB-8649-B28E-4699CE3AF4F4}"/>
                </a:ext>
              </a:extLst>
            </p:cNvPr>
            <p:cNvSpPr/>
            <p:nvPr/>
          </p:nvSpPr>
          <p:spPr>
            <a:xfrm>
              <a:off x="8611918" y="1645358"/>
              <a:ext cx="1430079" cy="1133488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/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001C5D-0C79-C740-B79F-710952AA0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147" y="1795954"/>
                  <a:ext cx="1308510" cy="800656"/>
                </a:xfrm>
                <a:prstGeom prst="rect">
                  <a:avLst/>
                </a:prstGeom>
                <a:blipFill>
                  <a:blip r:embed="rId6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CEE6CA5-A430-CD44-9D82-0C3BBE190FEF}"/>
                  </a:ext>
                </a:extLst>
              </p:cNvPr>
              <p:cNvSpPr/>
              <p:nvPr/>
            </p:nvSpPr>
            <p:spPr>
              <a:xfrm>
                <a:off x="10495371" y="1667630"/>
                <a:ext cx="125484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CEE6CA5-A430-CD44-9D82-0C3BBE190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371" y="1667630"/>
                <a:ext cx="1254846" cy="4599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FA3E4E-F91F-2A4F-84D3-16915D261179}"/>
              </a:ext>
            </a:extLst>
          </p:cNvPr>
          <p:cNvCxnSpPr>
            <a:cxnSpLocks/>
          </p:cNvCxnSpPr>
          <p:nvPr/>
        </p:nvCxnSpPr>
        <p:spPr>
          <a:xfrm>
            <a:off x="11022377" y="2111027"/>
            <a:ext cx="0" cy="391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CLAIM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7" y="1230779"/>
            <a:ext cx="11478151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Theorem:</a:t>
            </a:r>
            <a:r>
              <a:rPr lang="en-US" sz="2400" dirty="0">
                <a:latin typeface="Avenir Next LT Pro" panose="020B0504020202020204" pitchFamily="34" charset="0"/>
              </a:rPr>
              <a:t> If the hard-core RSA assumption holds, then single-bit RSA is IND-CPA secure.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79" y="2079517"/>
                <a:ext cx="6135521" cy="47784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 sketch: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Consider the IND-CPA experiment.  (The bit </a:t>
                </a:r>
                <a:r>
                  <a:rPr lang="en-US" sz="2400" i="1" dirty="0">
                    <a:latin typeface="Avenir Next LT Pro" panose="020B0504020202020204" pitchFamily="34" charset="0"/>
                  </a:rPr>
                  <a:t>b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is chosen at random.)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Suppose that Eve has a non-neg. advantage.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can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 gray box is the same (up to negligible probability) as the one from the hard-core RSA assumption!  (With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𝑙𝑠𝑏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.)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0" dirty="0">
                    <a:latin typeface="Avenir Next LT Pro" panose="020B0504020202020204" pitchFamily="34" charset="0"/>
                  </a:rPr>
                  <a:t>The adversary can achieve a non-negligible advantage at the hard-core RSA experiment.   </a:t>
                </a:r>
                <a:r>
                  <a:rPr lang="en-US" sz="2400" b="0" i="1" u="sng" dirty="0">
                    <a:latin typeface="Avenir Next LT Pro" panose="020B0504020202020204" pitchFamily="34" charset="0"/>
                  </a:rPr>
                  <a:t>Contradiction.</a:t>
                </a:r>
                <a:endParaRPr lang="en-US" sz="2400" b="0" u="sng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738F2843-175E-C648-AFD9-1832F693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9" y="2079517"/>
                <a:ext cx="6135521" cy="4778483"/>
              </a:xfrm>
              <a:prstGeom prst="rect">
                <a:avLst/>
              </a:prstGeom>
              <a:blipFill>
                <a:blip r:embed="rId2"/>
                <a:stretch>
                  <a:fillRect l="-1446" t="-1857" r="-1653" b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9991EC5-701D-2844-846D-5DCA4CB62990}"/>
              </a:ext>
            </a:extLst>
          </p:cNvPr>
          <p:cNvGrpSpPr/>
          <p:nvPr/>
        </p:nvGrpSpPr>
        <p:grpSpPr>
          <a:xfrm>
            <a:off x="10706505" y="2502326"/>
            <a:ext cx="631743" cy="2010371"/>
            <a:chOff x="10241167" y="1768584"/>
            <a:chExt cx="631743" cy="2010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BF9B0-9E12-404D-832B-1EE196F8C2B3}"/>
                </a:ext>
              </a:extLst>
            </p:cNvPr>
            <p:cNvSpPr/>
            <p:nvPr/>
          </p:nvSpPr>
          <p:spPr>
            <a:xfrm>
              <a:off x="10241167" y="1768584"/>
              <a:ext cx="63174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2076526-4212-154B-8171-E34377C7D57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4964170-CA63-364D-A6EE-2D3E24125CF5}"/>
                </a:ext>
              </a:extLst>
            </p:cNvPr>
            <p:cNvSpPr txBox="1"/>
            <p:nvPr/>
          </p:nvSpPr>
          <p:spPr>
            <a:xfrm>
              <a:off x="10346083" y="340962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/>
              <p:nvPr/>
            </p:nvSpPr>
            <p:spPr>
              <a:xfrm>
                <a:off x="10495371" y="1667630"/>
                <a:ext cx="125484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12C05C-A71B-7948-AA90-35731E700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371" y="1667630"/>
                <a:ext cx="1254846" cy="459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20">
            <a:extLst>
              <a:ext uri="{FF2B5EF4-FFF2-40B4-BE49-F238E27FC236}">
                <a16:creationId xmlns:a16="http://schemas.microsoft.com/office/drawing/2014/main" id="{BACAB4FA-0A3B-9E4E-9AF9-6ACC3E856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87" y="2647284"/>
            <a:ext cx="542978" cy="65577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B43122-2781-E240-8588-5CA55EB1EB0C}"/>
              </a:ext>
            </a:extLst>
          </p:cNvPr>
          <p:cNvCxnSpPr>
            <a:cxnSpLocks/>
          </p:cNvCxnSpPr>
          <p:nvPr/>
        </p:nvCxnSpPr>
        <p:spPr>
          <a:xfrm>
            <a:off x="10279997" y="3108755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/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D55D3-48D6-0645-86AA-F47ECA37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62" y="2739423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A9830FC-D0AB-8649-B28E-4699CE3AF4F4}"/>
              </a:ext>
            </a:extLst>
          </p:cNvPr>
          <p:cNvSpPr/>
          <p:nvPr/>
        </p:nvSpPr>
        <p:spPr>
          <a:xfrm>
            <a:off x="8181475" y="2213827"/>
            <a:ext cx="2018127" cy="13071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30E53F-FFAB-5D49-A87E-AAE4EA9D309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1022377" y="2111027"/>
            <a:ext cx="0" cy="391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77157F-0C46-D143-837D-BEAD953ADCE9}"/>
                  </a:ext>
                </a:extLst>
              </p:cNvPr>
              <p:cNvSpPr txBox="1"/>
              <p:nvPr/>
            </p:nvSpPr>
            <p:spPr>
              <a:xfrm>
                <a:off x="10811421" y="4143365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77157F-0C46-D143-837D-BEAD953AD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1421" y="4143365"/>
                <a:ext cx="4219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FEC825-3DAF-1342-A379-C6F357C57B0B}"/>
                  </a:ext>
                </a:extLst>
              </p:cNvPr>
              <p:cNvSpPr txBox="1"/>
              <p:nvPr/>
            </p:nvSpPr>
            <p:spPr>
              <a:xfrm>
                <a:off x="8258476" y="2379724"/>
                <a:ext cx="1783431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c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𝑙𝑠𝑏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FEC825-3DAF-1342-A379-C6F357C57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476" y="2379724"/>
                <a:ext cx="1783431" cy="923330"/>
              </a:xfrm>
              <a:prstGeom prst="rect">
                <a:avLst/>
              </a:prstGeom>
              <a:blipFill>
                <a:blip r:embed="rId7"/>
                <a:stretch>
                  <a:fillRect l="-704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9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254000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5655E-3378-8343-A09A-8612A96F72CE}"/>
              </a:ext>
            </a:extLst>
          </p:cNvPr>
          <p:cNvSpPr txBox="1"/>
          <p:nvPr/>
        </p:nvSpPr>
        <p:spPr>
          <a:xfrm>
            <a:off x="186267" y="1251284"/>
            <a:ext cx="117771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77"/>
              </a:rPr>
              <a:t>We defined &amp; sketched security proofs for El Gamal and RSA encryption.</a:t>
            </a:r>
          </a:p>
          <a:p>
            <a:endParaRPr lang="en-US" sz="2400" dirty="0">
              <a:latin typeface="Avenir Next LT Pro" panose="020B0504020202020204" pitchFamily="34" charset="77"/>
            </a:endParaRPr>
          </a:p>
          <a:p>
            <a:r>
              <a:rPr lang="en-US" sz="2400" dirty="0">
                <a:latin typeface="Avenir Next LT Pro" panose="020B0504020202020204" pitchFamily="34" charset="77"/>
              </a:rPr>
              <a:t>In these miniature security proofs, the underlying assumption looks similar to the security claim itself.  In longer security proofs, the two claims may look pretty different.</a:t>
            </a:r>
          </a:p>
          <a:p>
            <a:endParaRPr lang="en-US" sz="2400" dirty="0">
              <a:latin typeface="Avenir Next LT Pro" panose="020B0504020202020204" pitchFamily="34" charset="77"/>
            </a:endParaRPr>
          </a:p>
          <a:p>
            <a:r>
              <a:rPr lang="en-US" sz="2400" dirty="0">
                <a:latin typeface="Avenir Next LT Pro" panose="020B0504020202020204" pitchFamily="34" charset="77"/>
              </a:rPr>
              <a:t>Security proofs are good for judging and comparing different protocols. </a:t>
            </a:r>
          </a:p>
        </p:txBody>
      </p:sp>
    </p:spTree>
    <p:extLst>
      <p:ext uri="{BB962C8B-B14F-4D97-AF65-F5344CB8AC3E}">
        <p14:creationId xmlns:p14="http://schemas.microsoft.com/office/powerpoint/2010/main" val="8307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254000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EPILOGUE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5655E-3378-8343-A09A-8612A96F72CE}"/>
              </a:ext>
            </a:extLst>
          </p:cNvPr>
          <p:cNvSpPr txBox="1"/>
          <p:nvPr/>
        </p:nvSpPr>
        <p:spPr>
          <a:xfrm>
            <a:off x="1909188" y="2973214"/>
            <a:ext cx="11777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RSA is one of the most widely used cryptosystems today.  </a:t>
            </a:r>
          </a:p>
          <a:p>
            <a:endParaRPr lang="en-US" sz="3200" i="1" dirty="0"/>
          </a:p>
          <a:p>
            <a:r>
              <a:rPr lang="en-US" sz="3200" i="1" dirty="0"/>
              <a:t>However, it is not the cryptosystem of the future.  Why?</a:t>
            </a:r>
          </a:p>
        </p:txBody>
      </p:sp>
    </p:spTree>
    <p:extLst>
      <p:ext uri="{BB962C8B-B14F-4D97-AF65-F5344CB8AC3E}">
        <p14:creationId xmlns:p14="http://schemas.microsoft.com/office/powerpoint/2010/main" val="32587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5B5524-8BEB-D74A-8767-52F1F3DCC149}"/>
              </a:ext>
            </a:extLst>
          </p:cNvPr>
          <p:cNvSpPr txBox="1">
            <a:spLocks/>
          </p:cNvSpPr>
          <p:nvPr/>
        </p:nvSpPr>
        <p:spPr>
          <a:xfrm>
            <a:off x="803172" y="1383301"/>
            <a:ext cx="1026011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chemeClr val="bg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839132-672C-BA40-8332-692D800D393D}"/>
              </a:ext>
            </a:extLst>
          </p:cNvPr>
          <p:cNvSpPr txBox="1">
            <a:spLocks/>
          </p:cNvSpPr>
          <p:nvPr/>
        </p:nvSpPr>
        <p:spPr>
          <a:xfrm>
            <a:off x="910311" y="1206517"/>
            <a:ext cx="479016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sz="3200" dirty="0">
              <a:solidFill>
                <a:schemeClr val="bg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F4027D-F0F4-E748-8DF5-6CFC45AF6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23150"/>
              </p:ext>
            </p:extLst>
          </p:nvPr>
        </p:nvGraphicFramePr>
        <p:xfrm>
          <a:off x="476672" y="1371593"/>
          <a:ext cx="10447616" cy="635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5913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Digital Computing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Bits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633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Randomized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Random</a:t>
                      </a:r>
                      <a:endParaRPr lang="en-US" sz="3600" b="1" baseline="0" dirty="0">
                        <a:solidFill>
                          <a:schemeClr val="tx1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bits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Quantum Computing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Qubits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5913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0FF853E-5F3B-8F40-94C6-C2641FD6D99B}"/>
              </a:ext>
            </a:extLst>
          </p:cNvPr>
          <p:cNvSpPr/>
          <p:nvPr/>
        </p:nvSpPr>
        <p:spPr>
          <a:xfrm>
            <a:off x="10571626" y="1710947"/>
            <a:ext cx="198865" cy="1991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0DD779-C57C-2C4C-AF1B-7B3DD51628E0}"/>
              </a:ext>
            </a:extLst>
          </p:cNvPr>
          <p:cNvSpPr/>
          <p:nvPr/>
        </p:nvSpPr>
        <p:spPr>
          <a:xfrm>
            <a:off x="11306040" y="1710946"/>
            <a:ext cx="198865" cy="1991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843D65-DCCE-7C44-B006-985BF2414F70}"/>
              </a:ext>
            </a:extLst>
          </p:cNvPr>
          <p:cNvSpPr txBox="1"/>
          <p:nvPr/>
        </p:nvSpPr>
        <p:spPr>
          <a:xfrm>
            <a:off x="10516676" y="131556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0AC1B-0B26-3240-B990-CD8A1C6EA7D9}"/>
              </a:ext>
            </a:extLst>
          </p:cNvPr>
          <p:cNvSpPr txBox="1"/>
          <p:nvPr/>
        </p:nvSpPr>
        <p:spPr>
          <a:xfrm>
            <a:off x="11306039" y="1349361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594EBC-C358-5647-A4E6-03BA060D182D}"/>
              </a:ext>
            </a:extLst>
          </p:cNvPr>
          <p:cNvSpPr/>
          <p:nvPr/>
        </p:nvSpPr>
        <p:spPr>
          <a:xfrm>
            <a:off x="10542431" y="3695280"/>
            <a:ext cx="198865" cy="1991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F273A1-FA74-6747-97B3-D048EB129E43}"/>
              </a:ext>
            </a:extLst>
          </p:cNvPr>
          <p:cNvSpPr/>
          <p:nvPr/>
        </p:nvSpPr>
        <p:spPr>
          <a:xfrm>
            <a:off x="11276843" y="3695279"/>
            <a:ext cx="198865" cy="1991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1FD64-0CEC-AF45-A422-EE30470F63FB}"/>
              </a:ext>
            </a:extLst>
          </p:cNvPr>
          <p:cNvSpPr txBox="1"/>
          <p:nvPr/>
        </p:nvSpPr>
        <p:spPr>
          <a:xfrm>
            <a:off x="10487481" y="3299901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A82609-619F-0F49-AE87-9E91719258CC}"/>
              </a:ext>
            </a:extLst>
          </p:cNvPr>
          <p:cNvSpPr txBox="1"/>
          <p:nvPr/>
        </p:nvSpPr>
        <p:spPr>
          <a:xfrm>
            <a:off x="11276844" y="333369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7C161F-FBB4-3642-B0C1-0BA79FA24E3F}"/>
              </a:ext>
            </a:extLst>
          </p:cNvPr>
          <p:cNvCxnSpPr/>
          <p:nvPr/>
        </p:nvCxnSpPr>
        <p:spPr>
          <a:xfrm>
            <a:off x="10598919" y="3820793"/>
            <a:ext cx="75685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7D775B0-49AE-CD4F-9494-4F0D6C183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69" y="4581587"/>
            <a:ext cx="1107475" cy="1061837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8A3086D-4641-8F43-B412-D7032C3C3A0C}"/>
              </a:ext>
            </a:extLst>
          </p:cNvPr>
          <p:cNvSpPr/>
          <p:nvPr/>
        </p:nvSpPr>
        <p:spPr>
          <a:xfrm>
            <a:off x="11459354" y="5045838"/>
            <a:ext cx="198865" cy="1991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323D6C-CD5C-F54B-AD63-D1243E3F67C8}"/>
              </a:ext>
            </a:extLst>
          </p:cNvPr>
          <p:cNvSpPr/>
          <p:nvPr/>
        </p:nvSpPr>
        <p:spPr>
          <a:xfrm>
            <a:off x="10487180" y="5038851"/>
            <a:ext cx="198865" cy="1991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605480-76F2-0349-91F3-72F5FD997D0F}"/>
              </a:ext>
            </a:extLst>
          </p:cNvPr>
          <p:cNvSpPr txBox="1"/>
          <p:nvPr/>
        </p:nvSpPr>
        <p:spPr>
          <a:xfrm>
            <a:off x="11546636" y="472711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284A0B-F97E-884F-9A26-F77ED3B8B884}"/>
              </a:ext>
            </a:extLst>
          </p:cNvPr>
          <p:cNvSpPr txBox="1"/>
          <p:nvPr/>
        </p:nvSpPr>
        <p:spPr>
          <a:xfrm>
            <a:off x="10280687" y="4713063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1BA99-CAFB-5C49-B943-EDC01AEB4575}"/>
              </a:ext>
            </a:extLst>
          </p:cNvPr>
          <p:cNvSpPr txBox="1"/>
          <p:nvPr/>
        </p:nvSpPr>
        <p:spPr>
          <a:xfrm>
            <a:off x="186266" y="5757197"/>
            <a:ext cx="11777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In theory, a quantum computer can factor numbers </a:t>
            </a:r>
            <a:r>
              <a:rPr lang="en-US" sz="3200" b="1" i="1" u="sng" dirty="0"/>
              <a:t>in polynomial time</a:t>
            </a:r>
            <a:r>
              <a:rPr lang="en-US" sz="3200" i="1" dirty="0"/>
              <a:t>, breaking RSA.   (Shor’s algorithm.)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678623-4859-F443-9BDE-EC652AEF249B}"/>
              </a:ext>
            </a:extLst>
          </p:cNvPr>
          <p:cNvSpPr/>
          <p:nvPr/>
        </p:nvSpPr>
        <p:spPr>
          <a:xfrm>
            <a:off x="186267" y="254000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588904C-B734-9247-B844-1DAE51B0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EPILOGUE</a:t>
            </a:r>
          </a:p>
        </p:txBody>
      </p:sp>
    </p:spTree>
    <p:extLst>
      <p:ext uri="{BB962C8B-B14F-4D97-AF65-F5344CB8AC3E}">
        <p14:creationId xmlns:p14="http://schemas.microsoft.com/office/powerpoint/2010/main" val="41553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254000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EPILOGUE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5655E-3378-8343-A09A-8612A96F72CE}"/>
              </a:ext>
            </a:extLst>
          </p:cNvPr>
          <p:cNvSpPr txBox="1"/>
          <p:nvPr/>
        </p:nvSpPr>
        <p:spPr>
          <a:xfrm>
            <a:off x="414867" y="1625676"/>
            <a:ext cx="117771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“There is strong commercial interest in deploying post-quantum cryptography even before such a quantum computer has been built. Companies and governments cannot afford to have their private communications decrypted in the future, even if that future is 30 years away. For this reason, </a:t>
            </a:r>
            <a:r>
              <a:rPr lang="en-US" sz="2400" b="1" dirty="0"/>
              <a:t>there is a need to begin the transition to post-quantum cryptography as soon as possible.”</a:t>
            </a:r>
            <a:endParaRPr lang="en-US" sz="2400" dirty="0"/>
          </a:p>
          <a:p>
            <a:r>
              <a:rPr lang="en-US" sz="2400" b="1" i="1" dirty="0"/>
              <a:t>			-- </a:t>
            </a:r>
            <a:r>
              <a:rPr lang="en-US" sz="2400" i="1" dirty="0"/>
              <a:t>Quantum Computing: Progress and Prospects</a:t>
            </a:r>
          </a:p>
          <a:p>
            <a:r>
              <a:rPr lang="en-US" sz="2400" b="1" i="1" dirty="0"/>
              <a:t>			</a:t>
            </a:r>
            <a:r>
              <a:rPr lang="en-US" sz="2400" dirty="0"/>
              <a:t>National Academies of Sciences, Engineering, and Medicine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186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254000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EPILOGUE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50B03F-A688-0E48-9277-A8FE17F8F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1" y="1362706"/>
            <a:ext cx="7674009" cy="460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10DF39-E656-3D40-BDDF-DB262C89F47F}"/>
              </a:ext>
            </a:extLst>
          </p:cNvPr>
          <p:cNvSpPr txBox="1"/>
          <p:nvPr/>
        </p:nvSpPr>
        <p:spPr>
          <a:xfrm>
            <a:off x="186266" y="6167196"/>
            <a:ext cx="1177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NIST is preparing to write “postquantum” cryptographic standards.</a:t>
            </a:r>
          </a:p>
        </p:txBody>
      </p:sp>
    </p:spTree>
    <p:extLst>
      <p:ext uri="{BB962C8B-B14F-4D97-AF65-F5344CB8AC3E}">
        <p14:creationId xmlns:p14="http://schemas.microsoft.com/office/powerpoint/2010/main" val="24976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DIFFIE-HELLMAN KEY EXCHANGE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G = cyclic group with generator g.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Alice chooses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to Bob.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Bob chooses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and sends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to Alice.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Alice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77"/>
                  </a:rPr>
                  <a:t> 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Bob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400" i="1" dirty="0">
                    <a:latin typeface="Avenir Next LT Pro" panose="020B0504020202020204" pitchFamily="34" charset="77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They then have a shared secret.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  <a:blipFill>
                <a:blip r:embed="rId2"/>
                <a:stretch>
                  <a:fillRect l="-868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60ADCD47-CF9C-A743-9693-239E4E0F2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28" y="1937372"/>
            <a:ext cx="1037745" cy="12148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8227F0C-1A30-7543-8647-830CA826D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05" y="1886563"/>
            <a:ext cx="1321055" cy="13210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EAC48EC-09A6-FF45-8566-5548E8512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965E63-6475-534B-A9C4-A641FF78DD5E}"/>
              </a:ext>
            </a:extLst>
          </p:cNvPr>
          <p:cNvCxnSpPr>
            <a:cxnSpLocks/>
          </p:cNvCxnSpPr>
          <p:nvPr/>
        </p:nvCxnSpPr>
        <p:spPr>
          <a:xfrm>
            <a:off x="3378754" y="2713568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/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/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F742C8-1E11-4B4C-92D8-19452FE180AC}"/>
                  </a:ext>
                </a:extLst>
              </p:cNvPr>
              <p:cNvSpPr/>
              <p:nvPr/>
            </p:nvSpPr>
            <p:spPr>
              <a:xfrm>
                <a:off x="8715806" y="3330698"/>
                <a:ext cx="376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F742C8-1E11-4B4C-92D8-19452FE18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806" y="3330698"/>
                <a:ext cx="376193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EA7069-8C82-F54F-89A5-604486C79DD4}"/>
              </a:ext>
            </a:extLst>
          </p:cNvPr>
          <p:cNvCxnSpPr>
            <a:cxnSpLocks/>
          </p:cNvCxnSpPr>
          <p:nvPr/>
        </p:nvCxnSpPr>
        <p:spPr>
          <a:xfrm flipH="1">
            <a:off x="3378755" y="3152248"/>
            <a:ext cx="450433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3F0F669-0EBF-C54A-BEB7-DFA9E44364EC}"/>
                  </a:ext>
                </a:extLst>
              </p:cNvPr>
              <p:cNvSpPr/>
              <p:nvPr/>
            </p:nvSpPr>
            <p:spPr>
              <a:xfrm>
                <a:off x="5297562" y="3207618"/>
                <a:ext cx="5137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3F0F669-0EBF-C54A-BEB7-DFA9E4436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2" y="3207618"/>
                <a:ext cx="513795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463E43-AC17-354F-9941-2AF35B44D392}"/>
                  </a:ext>
                </a:extLst>
              </p:cNvPr>
              <p:cNvSpPr/>
              <p:nvPr/>
            </p:nvSpPr>
            <p:spPr>
              <a:xfrm>
                <a:off x="1767541" y="3650383"/>
                <a:ext cx="613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463E43-AC17-354F-9941-2AF35B44D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541" y="3650383"/>
                <a:ext cx="613181" cy="369332"/>
              </a:xfrm>
              <a:prstGeom prst="rect">
                <a:avLst/>
              </a:prstGeom>
              <a:blipFill>
                <a:blip r:embed="rId10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742693-588A-F648-BE42-F1B327C50788}"/>
                  </a:ext>
                </a:extLst>
              </p:cNvPr>
              <p:cNvSpPr/>
              <p:nvPr/>
            </p:nvSpPr>
            <p:spPr>
              <a:xfrm>
                <a:off x="8597311" y="3700030"/>
                <a:ext cx="613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742693-588A-F648-BE42-F1B327C50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311" y="3700030"/>
                <a:ext cx="613181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C9D197B-AB96-F943-96E2-2E8C9AA83797}"/>
              </a:ext>
            </a:extLst>
          </p:cNvPr>
          <p:cNvSpPr txBox="1"/>
          <p:nvPr/>
        </p:nvSpPr>
        <p:spPr>
          <a:xfrm>
            <a:off x="7074567" y="1703672"/>
            <a:ext cx="12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Adversary</a:t>
            </a:r>
          </a:p>
        </p:txBody>
      </p:sp>
    </p:spTree>
    <p:extLst>
      <p:ext uri="{BB962C8B-B14F-4D97-AF65-F5344CB8AC3E}">
        <p14:creationId xmlns:p14="http://schemas.microsoft.com/office/powerpoint/2010/main" val="28347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FORMAL MODELS OF PUBLIC-KEY CRYPTO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34D7D8-A054-374A-A3B4-FA0FDAB4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66" y="1252598"/>
            <a:ext cx="6638748" cy="535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We went through various definitions of security for public-key crypto.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All of them were based on </a:t>
            </a:r>
            <a:r>
              <a:rPr lang="en-US" sz="2400" b="1" dirty="0">
                <a:latin typeface="Avenir Next LT Pro" panose="020B0504020202020204" pitchFamily="34" charset="0"/>
              </a:rPr>
              <a:t>indistinguishability experiments.</a:t>
            </a:r>
            <a:endParaRPr lang="en-US" sz="2400" dirty="0">
              <a:latin typeface="Avenir Next LT Pro" panose="020B0504020202020204" pitchFamily="34" charset="0"/>
            </a:endParaRPr>
          </a:p>
          <a:p>
            <a:r>
              <a:rPr lang="en-US" sz="2400" b="1" dirty="0">
                <a:latin typeface="Avenir Next LT Pro" panose="020B0504020202020204" pitchFamily="34" charset="0"/>
              </a:rPr>
              <a:t>IND-CPA </a:t>
            </a:r>
            <a:r>
              <a:rPr lang="en-US" sz="2400" dirty="0">
                <a:latin typeface="Avenir Next LT Pro" panose="020B0504020202020204" pitchFamily="34" charset="0"/>
              </a:rPr>
              <a:t>for public-key encryption</a:t>
            </a:r>
          </a:p>
          <a:p>
            <a:r>
              <a:rPr lang="en-US" sz="2400" b="1" dirty="0">
                <a:latin typeface="Avenir Next LT Pro" panose="020B0504020202020204" pitchFamily="34" charset="0"/>
              </a:rPr>
              <a:t>IND-CCA </a:t>
            </a:r>
            <a:r>
              <a:rPr lang="en-US" sz="2400" dirty="0">
                <a:latin typeface="Avenir Next LT Pro" panose="020B0504020202020204" pitchFamily="34" charset="0"/>
              </a:rPr>
              <a:t>for public-key encryption</a:t>
            </a:r>
          </a:p>
          <a:p>
            <a:r>
              <a:rPr lang="en-US" sz="2400" b="1" dirty="0">
                <a:latin typeface="Avenir Next LT Pro" panose="020B0504020202020204" pitchFamily="34" charset="0"/>
              </a:rPr>
              <a:t>CPA</a:t>
            </a:r>
            <a:r>
              <a:rPr lang="en-US" sz="2400" dirty="0">
                <a:latin typeface="Avenir Next LT Pro" panose="020B0504020202020204" pitchFamily="34" charset="0"/>
              </a:rPr>
              <a:t> for key encapsulation</a:t>
            </a: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CPA = “chosen plaintext attack”</a:t>
            </a: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CCA = “chosen ciphertext attack”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396164-F2FD-554A-8002-70EC2F5BB058}"/>
              </a:ext>
            </a:extLst>
          </p:cNvPr>
          <p:cNvSpPr/>
          <p:nvPr/>
        </p:nvSpPr>
        <p:spPr>
          <a:xfrm>
            <a:off x="4153002" y="459205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Next LT Pro" panose="020B0504020202020204" pitchFamily="34" charset="77"/>
              </a:rPr>
              <a:t> 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4EB2E2-81BA-F648-BB06-51490DC1304D}"/>
              </a:ext>
            </a:extLst>
          </p:cNvPr>
          <p:cNvGrpSpPr/>
          <p:nvPr/>
        </p:nvGrpSpPr>
        <p:grpSpPr>
          <a:xfrm>
            <a:off x="8586980" y="2185366"/>
            <a:ext cx="618857" cy="1136350"/>
            <a:chOff x="8403839" y="1521020"/>
            <a:chExt cx="618857" cy="113635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AB8577-6BF5-BA45-8C45-D0CEEAABEBBC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5DB7F4-25A7-4642-88DE-5018C11DB1C6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5A2E56E-40C5-FE4B-B7BC-D43EEED8119B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8FE26C4-858C-FD46-9929-226CD0E5B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92C7750-E3C7-3842-97C9-A97144659ADA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CAF782A-32BE-904C-B3DF-368BA138A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6D10BA0-EBB6-7C40-97CE-CE2C35556098}"/>
                  </a:ext>
                </a:extLst>
              </p:cNvPr>
              <p:cNvSpPr/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6D10BA0-EBB6-7C40-97CE-CE2C35556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B5ABCBF-7AA4-2D41-9F6D-68438AD2A0C2}"/>
              </a:ext>
            </a:extLst>
          </p:cNvPr>
          <p:cNvGrpSpPr/>
          <p:nvPr/>
        </p:nvGrpSpPr>
        <p:grpSpPr>
          <a:xfrm>
            <a:off x="9205837" y="2300196"/>
            <a:ext cx="1430079" cy="930613"/>
            <a:chOff x="8611918" y="1764784"/>
            <a:chExt cx="1430079" cy="93061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DD3DB1-F885-204F-AE42-A6168F4937A4}"/>
                </a:ext>
              </a:extLst>
            </p:cNvPr>
            <p:cNvSpPr/>
            <p:nvPr/>
          </p:nvSpPr>
          <p:spPr>
            <a:xfrm>
              <a:off x="8611918" y="1764784"/>
              <a:ext cx="1430079" cy="9306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B804DE0-4E4F-0842-98A2-AD61FC26B1E5}"/>
                    </a:ext>
                  </a:extLst>
                </p:cNvPr>
                <p:cNvSpPr txBox="1"/>
                <p:nvPr/>
              </p:nvSpPr>
              <p:spPr>
                <a:xfrm>
                  <a:off x="8684976" y="2273739"/>
                  <a:ext cx="1246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EFA6BC-DF8C-C843-A5F1-8755746A55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976" y="2273739"/>
                  <a:ext cx="12463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7A0C6B-0986-654F-BDEA-04A38874FCD5}"/>
              </a:ext>
            </a:extLst>
          </p:cNvPr>
          <p:cNvGrpSpPr/>
          <p:nvPr/>
        </p:nvGrpSpPr>
        <p:grpSpPr>
          <a:xfrm>
            <a:off x="11081890" y="2300196"/>
            <a:ext cx="631743" cy="2010371"/>
            <a:chOff x="10241167" y="1768584"/>
            <a:chExt cx="631743" cy="2010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938846-C025-FB43-A68A-7892FDDE1BD1}"/>
                    </a:ext>
                  </a:extLst>
                </p:cNvPr>
                <p:cNvSpPr/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E8D39AE-201D-6943-8993-3362DE309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C983DA8-0352-0E43-A69E-72D88649EF42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12C596F-6C81-C34B-BD44-E713B08E2267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7AC8A8A-3071-E244-A191-47402D3B4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3904EA-4781-B04D-BA92-98505C138581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10635916" y="2756824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5B1682-DBA5-7E4B-A862-2F0A68255D46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9902078" y="2573533"/>
            <a:ext cx="1" cy="235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149AD0A-5582-694B-89DE-0996060FCF51}"/>
                  </a:ext>
                </a:extLst>
              </p:cNvPr>
              <p:cNvSpPr txBox="1"/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149AD0A-5582-694B-89DE-0996060FC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839761-DE40-D044-921D-467918434823}"/>
                  </a:ext>
                </a:extLst>
              </p:cNvPr>
              <p:cNvSpPr txBox="1"/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839761-DE40-D044-921D-467918434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2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PLAN FOR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07" y="1176203"/>
            <a:ext cx="11235267" cy="55178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1.   El Gamal encryption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Avenir Next LT Pro" panose="020B0504020202020204" pitchFamily="34" charset="0"/>
              </a:rPr>
              <a:t>RSA encryption revisited.</a:t>
            </a:r>
          </a:p>
          <a:p>
            <a:pPr marL="457200" indent="-457200">
              <a:buAutoNum type="arabicPeriod"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3.   The impact of Shor’s algorithm on cryptography.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E586064-1D5E-2842-9F4E-A28C26B1ED0F}"/>
              </a:ext>
            </a:extLst>
          </p:cNvPr>
          <p:cNvSpPr txBox="1">
            <a:spLocks/>
          </p:cNvSpPr>
          <p:nvPr/>
        </p:nvSpPr>
        <p:spPr>
          <a:xfrm>
            <a:off x="1351310" y="1106687"/>
            <a:ext cx="11235267" cy="5497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Avenir Next LT Pro" panose="020B0504020202020204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6BACE-5E81-9448-979D-48126FD82E94}"/>
              </a:ext>
            </a:extLst>
          </p:cNvPr>
          <p:cNvSpPr/>
          <p:nvPr/>
        </p:nvSpPr>
        <p:spPr>
          <a:xfrm>
            <a:off x="6718434" y="1176203"/>
            <a:ext cx="327259" cy="1384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52DD6B-34E7-3F4A-9E0F-54B7062F12B2}"/>
              </a:ext>
            </a:extLst>
          </p:cNvPr>
          <p:cNvSpPr/>
          <p:nvPr/>
        </p:nvSpPr>
        <p:spPr>
          <a:xfrm>
            <a:off x="5553131" y="1688497"/>
            <a:ext cx="288757" cy="12127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EC4A6-7550-C846-B8B4-E20EED4CACA4}"/>
              </a:ext>
            </a:extLst>
          </p:cNvPr>
          <p:cNvCxnSpPr/>
          <p:nvPr/>
        </p:nvCxnSpPr>
        <p:spPr>
          <a:xfrm flipH="1">
            <a:off x="5841888" y="2256387"/>
            <a:ext cx="3561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90BE7FE-DF1E-754E-8342-CBA6E4FE9242}"/>
              </a:ext>
            </a:extLst>
          </p:cNvPr>
          <p:cNvSpPr txBox="1">
            <a:spLocks/>
          </p:cNvSpPr>
          <p:nvPr/>
        </p:nvSpPr>
        <p:spPr>
          <a:xfrm>
            <a:off x="6198023" y="2029456"/>
            <a:ext cx="4505270" cy="53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venir Next LT Pro" panose="020B0504020202020204" pitchFamily="34" charset="0"/>
              </a:rPr>
              <a:t>We are going to overview some security proofs from the textbook.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D56B08-61D4-BB4C-B93E-3EAFF9052EA8}"/>
              </a:ext>
            </a:extLst>
          </p:cNvPr>
          <p:cNvSpPr/>
          <p:nvPr/>
        </p:nvSpPr>
        <p:spPr>
          <a:xfrm>
            <a:off x="5311852" y="1688497"/>
            <a:ext cx="327259" cy="1384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92098" y="2444817"/>
            <a:ext cx="11777133" cy="6545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2100384"/>
            <a:ext cx="8592019" cy="1328616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EL GAMAL ENCRYPTION</a:t>
            </a:r>
          </a:p>
        </p:txBody>
      </p:sp>
    </p:spTree>
    <p:extLst>
      <p:ext uri="{BB962C8B-B14F-4D97-AF65-F5344CB8AC3E}">
        <p14:creationId xmlns:p14="http://schemas.microsoft.com/office/powerpoint/2010/main" val="18714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EL GAMAL (PUBLIC-KEY ENCRYPTION)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:r>
                  <a:rPr lang="en-US" sz="2400" dirty="0">
                    <a:latin typeface="Segoe Print" panose="02000800000000000000" pitchFamily="2" charset="0"/>
                  </a:rPr>
                  <a:t>G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be a PPT algorithm that,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, generates (</a:t>
                </a:r>
                <a:r>
                  <a:rPr lang="en-US" sz="2400" dirty="0" err="1">
                    <a:latin typeface="Avenir Next LT Pro" panose="020B0504020202020204" pitchFamily="34" charset="77"/>
                  </a:rPr>
                  <a:t>G,q,g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).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𝐆𝐞𝐧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: Alice runs </a:t>
                </a:r>
                <a:r>
                  <a:rPr lang="en-US" sz="2400" dirty="0">
                    <a:latin typeface="Segoe Print" panose="02000800000000000000" pitchFamily="2" charset="0"/>
                  </a:rPr>
                  <a:t>G,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broadcasts result.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She chooses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60ADCD47-CF9C-A743-9693-239E4E0F2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28" y="1937372"/>
            <a:ext cx="1037745" cy="12148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8227F0C-1A30-7543-8647-830CA826D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05" y="1886563"/>
            <a:ext cx="1321055" cy="13210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EAC48EC-09A6-FF45-8566-5548E8512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965E63-6475-534B-A9C4-A641FF78DD5E}"/>
              </a:ext>
            </a:extLst>
          </p:cNvPr>
          <p:cNvCxnSpPr>
            <a:cxnSpLocks/>
          </p:cNvCxnSpPr>
          <p:nvPr/>
        </p:nvCxnSpPr>
        <p:spPr>
          <a:xfrm>
            <a:off x="3378754" y="2713568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/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/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C9D197B-AB96-F943-96E2-2E8C9AA83797}"/>
              </a:ext>
            </a:extLst>
          </p:cNvPr>
          <p:cNvSpPr txBox="1"/>
          <p:nvPr/>
        </p:nvSpPr>
        <p:spPr>
          <a:xfrm>
            <a:off x="7074567" y="1703672"/>
            <a:ext cx="12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Adversary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906801-8F41-CD4B-BF5D-3E374C7A808A}"/>
              </a:ext>
            </a:extLst>
          </p:cNvPr>
          <p:cNvCxnSpPr>
            <a:cxnSpLocks/>
          </p:cNvCxnSpPr>
          <p:nvPr/>
        </p:nvCxnSpPr>
        <p:spPr>
          <a:xfrm flipV="1">
            <a:off x="7826604" y="4610501"/>
            <a:ext cx="134342" cy="4098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07FAF4-B2E8-1243-B8E6-4FAC5ABD27EE}"/>
              </a:ext>
            </a:extLst>
          </p:cNvPr>
          <p:cNvSpPr txBox="1"/>
          <p:nvPr/>
        </p:nvSpPr>
        <p:spPr>
          <a:xfrm>
            <a:off x="7316764" y="5020304"/>
            <a:ext cx="169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Cyclic group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FDD39C-1410-9D42-B7EF-98B4959BEFDB}"/>
              </a:ext>
            </a:extLst>
          </p:cNvPr>
          <p:cNvSpPr txBox="1"/>
          <p:nvPr/>
        </p:nvSpPr>
        <p:spPr>
          <a:xfrm>
            <a:off x="7397953" y="3656730"/>
            <a:ext cx="1083858" cy="369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Size of 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137282-6BC4-0845-909B-B4709A4C0442}"/>
              </a:ext>
            </a:extLst>
          </p:cNvPr>
          <p:cNvCxnSpPr>
            <a:cxnSpLocks/>
          </p:cNvCxnSpPr>
          <p:nvPr/>
        </p:nvCxnSpPr>
        <p:spPr>
          <a:xfrm>
            <a:off x="8163787" y="4065188"/>
            <a:ext cx="38500" cy="3290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F3BED97-8708-314D-BBFC-7D6B8822EDC5}"/>
              </a:ext>
            </a:extLst>
          </p:cNvPr>
          <p:cNvSpPr txBox="1"/>
          <p:nvPr/>
        </p:nvSpPr>
        <p:spPr>
          <a:xfrm>
            <a:off x="9404373" y="4103191"/>
            <a:ext cx="169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Generator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0B9172-7590-E549-89F9-A85BED568585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8673627" y="4287857"/>
            <a:ext cx="730746" cy="1846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EL GAMAL (PUBLIC-KEY ENCRYPTION)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𝐄𝐧𝐜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: Bob computes his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He chooses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</a:t>
                </a:r>
                <a:r>
                  <a:rPr lang="en-US" sz="2400" b="1" dirty="0">
                    <a:latin typeface="Avenir Next LT Pro" panose="020B0504020202020204" pitchFamily="34" charset="77"/>
                  </a:rPr>
                  <a:t>and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𝐃𝐞𝐜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: Alice computes: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77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60ADCD47-CF9C-A743-9693-239E4E0F2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28" y="1937372"/>
            <a:ext cx="1037745" cy="12148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8227F0C-1A30-7543-8647-830CA826D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05" y="1886563"/>
            <a:ext cx="1321055" cy="13210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EAC48EC-09A6-FF45-8566-5548E8512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965E63-6475-534B-A9C4-A641FF78DD5E}"/>
              </a:ext>
            </a:extLst>
          </p:cNvPr>
          <p:cNvCxnSpPr>
            <a:cxnSpLocks/>
          </p:cNvCxnSpPr>
          <p:nvPr/>
        </p:nvCxnSpPr>
        <p:spPr>
          <a:xfrm>
            <a:off x="3378754" y="2713568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/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/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C9D197B-AB96-F943-96E2-2E8C9AA83797}"/>
              </a:ext>
            </a:extLst>
          </p:cNvPr>
          <p:cNvSpPr txBox="1"/>
          <p:nvPr/>
        </p:nvSpPr>
        <p:spPr>
          <a:xfrm>
            <a:off x="7074567" y="1703672"/>
            <a:ext cx="12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Adversary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0DEE3C-547D-194A-8AA6-31C7CD689A09}"/>
              </a:ext>
            </a:extLst>
          </p:cNvPr>
          <p:cNvCxnSpPr>
            <a:cxnSpLocks/>
          </p:cNvCxnSpPr>
          <p:nvPr/>
        </p:nvCxnSpPr>
        <p:spPr>
          <a:xfrm flipH="1">
            <a:off x="3378755" y="3114964"/>
            <a:ext cx="44625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1D16005-FF1B-7041-A01B-7715DF3E2FC1}"/>
                  </a:ext>
                </a:extLst>
              </p:cNvPr>
              <p:cNvSpPr/>
              <p:nvPr/>
            </p:nvSpPr>
            <p:spPr>
              <a:xfrm>
                <a:off x="5356943" y="3261153"/>
                <a:ext cx="5061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1D16005-FF1B-7041-A01B-7715DF3E2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43" y="3261153"/>
                <a:ext cx="506164" cy="369332"/>
              </a:xfrm>
              <a:prstGeom prst="rect">
                <a:avLst/>
              </a:prstGeom>
              <a:blipFill>
                <a:blip r:embed="rId8"/>
                <a:stretch>
                  <a:fillRect r="-1707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509C783-4DD1-4A4B-B22C-6CC910042334}"/>
              </a:ext>
            </a:extLst>
          </p:cNvPr>
          <p:cNvSpPr/>
          <p:nvPr/>
        </p:nvSpPr>
        <p:spPr>
          <a:xfrm>
            <a:off x="9631680" y="3022952"/>
            <a:ext cx="2404841" cy="3396382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F38696-AE7F-3546-8FA1-E5154A073DBB}"/>
              </a:ext>
            </a:extLst>
          </p:cNvPr>
          <p:cNvSpPr txBox="1"/>
          <p:nvPr/>
        </p:nvSpPr>
        <p:spPr>
          <a:xfrm>
            <a:off x="9665646" y="3382315"/>
            <a:ext cx="2297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 LT Pro" panose="020B0504020202020204" pitchFamily="34" charset="77"/>
              </a:rPr>
              <a:t>Correct decryption is guaranteed by the defining properties of a cyclic group (last lecture).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5AC7F47-956D-A64A-8768-00635425F9A8}"/>
                  </a:ext>
                </a:extLst>
              </p:cNvPr>
              <p:cNvSpPr/>
              <p:nvPr/>
            </p:nvSpPr>
            <p:spPr>
              <a:xfrm>
                <a:off x="8733554" y="3335750"/>
                <a:ext cx="440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5AC7F47-956D-A64A-8768-00635425F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54" y="3335750"/>
                <a:ext cx="4403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PROOFS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05" y="1399666"/>
            <a:ext cx="11235267" cy="5021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venir Next LT Pro" panose="020B0504020202020204" pitchFamily="34" charset="0"/>
              </a:rPr>
              <a:t>Our security proofs should have:</a:t>
            </a:r>
          </a:p>
          <a:p>
            <a:pPr marL="0" indent="0">
              <a:buNone/>
            </a:pPr>
            <a:endParaRPr lang="en-US" sz="26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venir Next LT Pro" panose="020B0504020202020204" pitchFamily="34" charset="0"/>
              </a:rPr>
              <a:t>   - Clearly identified algorithms.</a:t>
            </a:r>
          </a:p>
          <a:p>
            <a:pPr marL="0" indent="0">
              <a:buNone/>
            </a:pPr>
            <a:r>
              <a:rPr lang="en-US" sz="2600" dirty="0">
                <a:latin typeface="Avenir Next LT Pro" panose="020B0504020202020204" pitchFamily="34" charset="0"/>
              </a:rPr>
              <a:t>            </a:t>
            </a:r>
            <a:r>
              <a:rPr lang="en-US" sz="2600" i="1" dirty="0">
                <a:solidFill>
                  <a:srgbClr val="C00000"/>
                </a:solidFill>
                <a:latin typeface="Avenir Next LT Pro" panose="020B0504020202020204" pitchFamily="34" charset="0"/>
              </a:rPr>
              <a:t>The procedures used in algorithms may sometimes be unspecified 	(e.g., </a:t>
            </a:r>
            <a:r>
              <a:rPr lang="en-US" dirty="0">
                <a:solidFill>
                  <a:srgbClr val="C00000"/>
                </a:solidFill>
                <a:latin typeface="Segoe Print" panose="02000800000000000000" pitchFamily="2" charset="0"/>
              </a:rPr>
              <a:t>G</a:t>
            </a:r>
            <a:r>
              <a:rPr lang="en-US" sz="2600" i="1" dirty="0">
                <a:solidFill>
                  <a:srgbClr val="C00000"/>
                </a:solidFill>
                <a:latin typeface="Avenir Next LT Pro" panose="020B0504020202020204" pitchFamily="34" charset="0"/>
              </a:rPr>
              <a:t>), but parameters should be fully stated.</a:t>
            </a:r>
            <a:endParaRPr lang="en-US" sz="2600" dirty="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venir Next LT Pro" panose="020B0504020202020204" pitchFamily="34" charset="0"/>
              </a:rPr>
              <a:t>    - Precisely stated computational hardness assumptions.</a:t>
            </a:r>
          </a:p>
          <a:p>
            <a:pPr marL="0" indent="0">
              <a:buNone/>
            </a:pPr>
            <a:r>
              <a:rPr lang="en-US" sz="2600" dirty="0">
                <a:latin typeface="Avenir Next LT Pro" panose="020B0504020202020204" pitchFamily="34" charset="0"/>
              </a:rPr>
              <a:t>    - Rigorous logical steps from assumptions to conclusion.</a:t>
            </a:r>
          </a:p>
          <a:p>
            <a:pPr marL="0" indent="0">
              <a:buNone/>
            </a:pPr>
            <a:endParaRPr lang="en-US" sz="26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10293</TotalTime>
  <Words>1953</Words>
  <Application>Microsoft Macintosh PowerPoint</Application>
  <PresentationFormat>Widescreen</PresentationFormat>
  <Paragraphs>373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Courier New</vt:lpstr>
      <vt:lpstr>Segoe Print</vt:lpstr>
      <vt:lpstr>Office Theme</vt:lpstr>
      <vt:lpstr>MATH/CMSC 456 :: UPDATED COURSE INFO</vt:lpstr>
      <vt:lpstr>READING FOR TODAY</vt:lpstr>
      <vt:lpstr>RECAP: DIFFIE-HELLMAN KEY EXCHANGE</vt:lpstr>
      <vt:lpstr>RECAP: FORMAL MODELS OF PUBLIC-KEY CRYPTO</vt:lpstr>
      <vt:lpstr>PLAN FOR TODAY</vt:lpstr>
      <vt:lpstr>EL GAMAL ENCRYPTION</vt:lpstr>
      <vt:lpstr>EL GAMAL (PUBLIC-KEY ENCRYPTION)</vt:lpstr>
      <vt:lpstr>EL GAMAL (PUBLIC-KEY ENCRYPTION)</vt:lpstr>
      <vt:lpstr>SECURITY PROOFS</vt:lpstr>
      <vt:lpstr>THE DECISIONAL DIFFIE-HELLMAN PROBLEM</vt:lpstr>
      <vt:lpstr>SECURITY CLAIM</vt:lpstr>
      <vt:lpstr>SECURITY CLAIM</vt:lpstr>
      <vt:lpstr>RSA ENCRYPTION REVISITED</vt:lpstr>
      <vt:lpstr>A QUICK “PRIMER” ON PRIME FACTORIZATION</vt:lpstr>
      <vt:lpstr>A QUOTE FROM A MATHEMATICAL ANTI-HERO</vt:lpstr>
      <vt:lpstr>SINGLE-BIT RSA ENCRYPTION</vt:lpstr>
      <vt:lpstr>SINGLE-BIT RSA ENCRYPTION</vt:lpstr>
      <vt:lpstr>A “HARD-CORE” RSA ASSUMPTION</vt:lpstr>
      <vt:lpstr>SECURITY CLAIM</vt:lpstr>
      <vt:lpstr>SECURITY CLAIM</vt:lpstr>
      <vt:lpstr>SECURITY CLAIM</vt:lpstr>
      <vt:lpstr>SECURITY CLAIM</vt:lpstr>
      <vt:lpstr>SECURITY CLAIM</vt:lpstr>
      <vt:lpstr>SECURITY CLAIM</vt:lpstr>
      <vt:lpstr>CONCLUSION</vt:lpstr>
      <vt:lpstr>EPILOGUE</vt:lpstr>
      <vt:lpstr>EPILOGUE</vt:lpstr>
      <vt:lpstr>EPILOGUE</vt:lpstr>
      <vt:lpstr>EPILOGUE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Miller, Carl A. (Fed)</cp:lastModifiedBy>
  <cp:revision>1264</cp:revision>
  <cp:lastPrinted>2020-03-03T20:52:43Z</cp:lastPrinted>
  <dcterms:created xsi:type="dcterms:W3CDTF">2020-01-13T02:49:23Z</dcterms:created>
  <dcterms:modified xsi:type="dcterms:W3CDTF">2020-03-05T20:44:17Z</dcterms:modified>
</cp:coreProperties>
</file>