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81" r:id="rId2"/>
    <p:sldId id="576" r:id="rId3"/>
    <p:sldId id="575" r:id="rId4"/>
    <p:sldId id="523" r:id="rId5"/>
    <p:sldId id="578" r:id="rId6"/>
    <p:sldId id="593" r:id="rId7"/>
    <p:sldId id="595" r:id="rId8"/>
    <p:sldId id="597" r:id="rId9"/>
    <p:sldId id="596" r:id="rId10"/>
    <p:sldId id="599" r:id="rId11"/>
    <p:sldId id="600" r:id="rId12"/>
    <p:sldId id="601" r:id="rId13"/>
    <p:sldId id="603" r:id="rId14"/>
    <p:sldId id="602" r:id="rId15"/>
    <p:sldId id="592" r:id="rId16"/>
    <p:sldId id="378" r:id="rId17"/>
    <p:sldId id="579" r:id="rId18"/>
    <p:sldId id="583" r:id="rId19"/>
    <p:sldId id="585" r:id="rId20"/>
    <p:sldId id="586" r:id="rId21"/>
    <p:sldId id="587" r:id="rId22"/>
    <p:sldId id="589" r:id="rId23"/>
    <p:sldId id="590" r:id="rId24"/>
    <p:sldId id="591" r:id="rId25"/>
    <p:sldId id="5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13" autoAdjust="0"/>
    <p:restoredTop sz="95006"/>
  </p:normalViewPr>
  <p:slideViewPr>
    <p:cSldViewPr snapToGrid="0">
      <p:cViewPr varScale="1">
        <p:scale>
          <a:sx n="133" d="100"/>
          <a:sy n="133" d="100"/>
        </p:scale>
        <p:origin x="11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B5334-95AC-4B65-9790-C0A56CBBB56D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E7211-EEB9-4C1C-A05C-0E8DEE626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4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Classroom Support: 301-405-2500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1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64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61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27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164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23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E7211-EEB9-4C1C-A05C-0E8DEE6266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4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lagic@umd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agic.org/cmsc-456-cryptography-spring-2020/" TargetMode="External"/><Relationship Id="rId4" Type="http://schemas.openxmlformats.org/officeDocument/2006/relationships/hyperlink" Target="mailto:camiller@umd.edu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WMF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3.jpg"/><Relationship Id="rId10" Type="http://schemas.openxmlformats.org/officeDocument/2006/relationships/image" Target="../media/image17.png"/><Relationship Id="rId4" Type="http://schemas.openxmlformats.org/officeDocument/2006/relationships/image" Target="../media/image2.jp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3.jp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2.png"/><Relationship Id="rId26" Type="http://schemas.openxmlformats.org/officeDocument/2006/relationships/image" Target="../media/image30.png"/><Relationship Id="rId3" Type="http://schemas.openxmlformats.org/officeDocument/2006/relationships/image" Target="../media/image211.png"/><Relationship Id="rId21" Type="http://schemas.openxmlformats.org/officeDocument/2006/relationships/image" Target="../media/image24.png"/><Relationship Id="rId17" Type="http://schemas.openxmlformats.org/officeDocument/2006/relationships/image" Target="../media/image231.png"/><Relationship Id="rId25" Type="http://schemas.openxmlformats.org/officeDocument/2006/relationships/image" Target="../media/image29.png"/><Relationship Id="rId2" Type="http://schemas.openxmlformats.org/officeDocument/2006/relationships/image" Target="../media/image22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28.png"/><Relationship Id="rId23" Type="http://schemas.openxmlformats.org/officeDocument/2006/relationships/image" Target="../media/image27.png"/><Relationship Id="rId19" Type="http://schemas.openxmlformats.org/officeDocument/2006/relationships/image" Target="../media/image233.png"/><Relationship Id="rId4" Type="http://schemas.openxmlformats.org/officeDocument/2006/relationships/image" Target="../media/image221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3" Type="http://schemas.openxmlformats.org/officeDocument/2006/relationships/image" Target="../media/image35.png"/><Relationship Id="rId7" Type="http://schemas.openxmlformats.org/officeDocument/2006/relationships/image" Target="../media/image110.png"/><Relationship Id="rId12" Type="http://schemas.openxmlformats.org/officeDocument/2006/relationships/image" Target="../media/image16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210.png"/><Relationship Id="rId10" Type="http://schemas.openxmlformats.org/officeDocument/2006/relationships/image" Target="../media/image140.png"/><Relationship Id="rId4" Type="http://schemas.openxmlformats.org/officeDocument/2006/relationships/image" Target="../media/image200.png"/><Relationship Id="rId9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36.png"/><Relationship Id="rId3" Type="http://schemas.openxmlformats.org/officeDocument/2006/relationships/image" Target="../media/image190.png"/><Relationship Id="rId7" Type="http://schemas.openxmlformats.org/officeDocument/2006/relationships/image" Target="../media/image240.png"/><Relationship Id="rId12" Type="http://schemas.openxmlformats.org/officeDocument/2006/relationships/image" Target="../media/image260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70.png"/><Relationship Id="rId5" Type="http://schemas.openxmlformats.org/officeDocument/2006/relationships/image" Target="../media/image110.png"/><Relationship Id="rId10" Type="http://schemas.openxmlformats.org/officeDocument/2006/relationships/image" Target="../media/image160.png"/><Relationship Id="rId4" Type="http://schemas.openxmlformats.org/officeDocument/2006/relationships/image" Target="../media/image100.png"/><Relationship Id="rId9" Type="http://schemas.openxmlformats.org/officeDocument/2006/relationships/image" Target="../media/image150.png"/><Relationship Id="rId1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WMF"/><Relationship Id="rId7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2.jp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1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4.png"/><Relationship Id="rId4" Type="http://schemas.openxmlformats.org/officeDocument/2006/relationships/image" Target="../media/image2.jp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32.png"/><Relationship Id="rId26" Type="http://schemas.openxmlformats.org/officeDocument/2006/relationships/image" Target="../media/image56.png"/><Relationship Id="rId3" Type="http://schemas.openxmlformats.org/officeDocument/2006/relationships/image" Target="../media/image51.png"/><Relationship Id="rId21" Type="http://schemas.openxmlformats.org/officeDocument/2006/relationships/image" Target="../media/image24.png"/><Relationship Id="rId17" Type="http://schemas.openxmlformats.org/officeDocument/2006/relationships/image" Target="../media/image231.png"/><Relationship Id="rId25" Type="http://schemas.openxmlformats.org/officeDocument/2006/relationships/image" Target="../media/image55.png"/><Relationship Id="rId2" Type="http://schemas.openxmlformats.org/officeDocument/2006/relationships/image" Target="../media/image5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54.png"/><Relationship Id="rId23" Type="http://schemas.openxmlformats.org/officeDocument/2006/relationships/image" Target="../media/image53.png"/><Relationship Id="rId19" Type="http://schemas.openxmlformats.org/officeDocument/2006/relationships/image" Target="../media/image233.png"/><Relationship Id="rId4" Type="http://schemas.openxmlformats.org/officeDocument/2006/relationships/image" Target="../media/image52.png"/><Relationship Id="rId22" Type="http://schemas.openxmlformats.org/officeDocument/2006/relationships/image" Target="../media/image26.png"/><Relationship Id="rId27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7.png"/><Relationship Id="rId5" Type="http://schemas.openxmlformats.org/officeDocument/2006/relationships/image" Target="../media/image2.jpg"/><Relationship Id="rId10" Type="http://schemas.openxmlformats.org/officeDocument/2006/relationships/image" Target="../media/image33.png"/><Relationship Id="rId4" Type="http://schemas.openxmlformats.org/officeDocument/2006/relationships/image" Target="../media/image1.WMF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MATH/CMSC 456 :: UPDATED COURSE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115563"/>
            <a:ext cx="11235267" cy="55561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Guest instructor:</a:t>
            </a:r>
            <a:r>
              <a:rPr lang="en-US" sz="1800" dirty="0">
                <a:latin typeface="Avenir Next LT Pro" panose="020B0504020202020204" pitchFamily="34" charset="0"/>
              </a:rPr>
              <a:t> Carl Miller (</a:t>
            </a:r>
            <a:r>
              <a:rPr lang="en-US" sz="1800" dirty="0">
                <a:latin typeface="Avenir Next LT Pro" panose="020B0504020202020204" pitchFamily="34" charset="0"/>
                <a:hlinkClick r:id="rId4"/>
              </a:rPr>
              <a:t>camiller@umd.edu</a:t>
            </a:r>
            <a:r>
              <a:rPr lang="en-US" sz="1800" dirty="0">
                <a:latin typeface="Avenir Next LT Pro" panose="020B0504020202020204" pitchFamily="34" charset="0"/>
              </a:rPr>
              <a:t>), ATL 3100K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5"/>
              </a:rPr>
              <a:t>alagic.org/cmsc-456-cryptography-spring-2020/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Piazza: </a:t>
            </a:r>
            <a:r>
              <a:rPr lang="en-US" sz="1800" dirty="0">
                <a:latin typeface="Avenir Next LT Pro" panose="020B0504020202020204" pitchFamily="34" charset="0"/>
              </a:rPr>
              <a:t>piazza.com/</a:t>
            </a:r>
            <a:r>
              <a:rPr lang="en-US" sz="1800" dirty="0" err="1">
                <a:latin typeface="Avenir Next LT Pro" panose="020B0504020202020204" pitchFamily="34" charset="0"/>
              </a:rPr>
              <a:t>umd</a:t>
            </a:r>
            <a:r>
              <a:rPr lang="en-US" sz="1800" dirty="0">
                <a:latin typeface="Avenir Next LT Pro" panose="020B0504020202020204" pitchFamily="34" charset="0"/>
              </a:rPr>
              <a:t>/spring2020/cmsc456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ELMS: </a:t>
            </a:r>
            <a:r>
              <a:rPr lang="en-US" sz="1800" dirty="0">
                <a:latin typeface="Avenir Next LT Pro" panose="020B0504020202020204" pitchFamily="34" charset="0"/>
              </a:rPr>
              <a:t>active, slides and reading posted there.</a:t>
            </a: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: </a:t>
            </a:r>
            <a:r>
              <a:rPr lang="en-US" sz="1800" dirty="0">
                <a:latin typeface="Avenir Next LT Pro" panose="020B0504020202020204" pitchFamily="34" charset="0"/>
              </a:rPr>
              <a:t>active, access through ELMS.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 </a:t>
            </a:r>
            <a:r>
              <a:rPr lang="en-US" sz="1800" dirty="0">
                <a:latin typeface="Avenir Next LT Pro" panose="020B0504020202020204" pitchFamily="34" charset="0"/>
              </a:rPr>
              <a:t>(Our spot: shared open area across from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AVW 4166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(AVW);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(AVW);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</a:t>
            </a:r>
            <a:r>
              <a:rPr lang="en-US" sz="1800" dirty="0">
                <a:solidFill>
                  <a:srgbClr val="FF0000"/>
                </a:solidFill>
                <a:latin typeface="Avenir Next LT Pro" panose="020B0504020202020204" pitchFamily="34" charset="0"/>
              </a:rPr>
              <a:t>2115 ATL – inside </a:t>
            </a:r>
            <a:r>
              <a:rPr lang="en-US" sz="1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JQI</a:t>
            </a:r>
            <a:r>
              <a:rPr lang="en-US" sz="1800" dirty="0">
                <a:latin typeface="Avenir Next LT Pro" panose="020B0504020202020204" pitchFamily="34" charset="0"/>
              </a:rPr>
              <a:t>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1E54C-8358-428A-A164-EC280D4DAD9C}"/>
              </a:ext>
            </a:extLst>
          </p:cNvPr>
          <p:cNvCxnSpPr/>
          <p:nvPr/>
        </p:nvCxnSpPr>
        <p:spPr>
          <a:xfrm>
            <a:off x="397932" y="2391169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8A1A1-800C-49B8-A1DC-D3B4C6E04FBE}"/>
              </a:ext>
            </a:extLst>
          </p:cNvPr>
          <p:cNvCxnSpPr/>
          <p:nvPr/>
        </p:nvCxnSpPr>
        <p:spPr>
          <a:xfrm>
            <a:off x="397931" y="4199344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5C2FD1A-1AC8-C945-A7ED-E397A9F48217}"/>
              </a:ext>
            </a:extLst>
          </p:cNvPr>
          <p:cNvSpPr/>
          <p:nvPr/>
        </p:nvSpPr>
        <p:spPr>
          <a:xfrm>
            <a:off x="7629893" y="1207344"/>
            <a:ext cx="4164173" cy="1747610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C6E44-6701-4B4C-8CB2-083F71AA0BBB}"/>
              </a:ext>
            </a:extLst>
          </p:cNvPr>
          <p:cNvSpPr txBox="1">
            <a:spLocks/>
          </p:cNvSpPr>
          <p:nvPr/>
        </p:nvSpPr>
        <p:spPr>
          <a:xfrm>
            <a:off x="7743329" y="1351625"/>
            <a:ext cx="3889871" cy="1459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Current readings: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77"/>
              </a:rPr>
              <a:t>Mar 3:</a:t>
            </a:r>
            <a:r>
              <a:rPr lang="en-US" sz="1800" dirty="0">
                <a:latin typeface="Avenir Next LT Pro" panose="020B0504020202020204" pitchFamily="34" charset="77"/>
              </a:rPr>
              <a:t> 359-372, 375-382, 387-399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latin typeface="Avenir Next LT Pro" panose="020B0504020202020204" pitchFamily="34" charset="77"/>
              </a:rPr>
              <a:t>Mar 5: </a:t>
            </a:r>
            <a:r>
              <a:rPr lang="en-US" sz="1800" dirty="0">
                <a:latin typeface="Avenir Next LT Pro" panose="020B0504020202020204" pitchFamily="34" charset="77"/>
              </a:rPr>
              <a:t>pp. 399-432 </a:t>
            </a:r>
            <a:r>
              <a:rPr lang="en-US" sz="1800" dirty="0">
                <a:latin typeface="Avenir Next LT Pro" panose="020B0504020202020204" pitchFamily="34" charset="0"/>
              </a:rPr>
              <a:t>(skip subsections 11.4.3 and 11.5.5) </a:t>
            </a: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DIFFIE-HELLMAN KEY EXCHANGE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Let G be a cyclic group, of size t, with generator g.  (Public.)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Alice chooses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∈{1,2,…,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to Bob.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Bob chooses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∈{1,2,…,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and sends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to Alice.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Alice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i="1" dirty="0">
                    <a:latin typeface="Avenir Next LT Pro" panose="020B0504020202020204" pitchFamily="34" charset="77"/>
                  </a:rPr>
                  <a:t>  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Bob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400" i="1" dirty="0">
                    <a:latin typeface="Avenir Next LT Pro" panose="020B0504020202020204" pitchFamily="34" charset="77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solidFill>
                      <a:srgbClr val="C00000"/>
                    </a:solidFill>
                    <a:latin typeface="Avenir Next LT Pro" panose="020B0504020202020204" pitchFamily="34" charset="77"/>
                  </a:rPr>
                  <a:t>They now have a shared secret!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  <a:blipFill>
                <a:blip r:embed="rId2"/>
                <a:stretch>
                  <a:fillRect l="-868" b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60ADCD47-CF9C-A743-9693-239E4E0F2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28" y="1937372"/>
            <a:ext cx="1037745" cy="12148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8227F0C-1A30-7543-8647-830CA826D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05" y="1886563"/>
            <a:ext cx="1321055" cy="132105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EAC48EC-09A6-FF45-8566-5548E8512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0" y="1013966"/>
            <a:ext cx="940261" cy="113558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965E63-6475-534B-A9C4-A641FF78DD5E}"/>
              </a:ext>
            </a:extLst>
          </p:cNvPr>
          <p:cNvCxnSpPr>
            <a:cxnSpLocks/>
          </p:cNvCxnSpPr>
          <p:nvPr/>
        </p:nvCxnSpPr>
        <p:spPr>
          <a:xfrm>
            <a:off x="3378754" y="2713568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7CF48-C2CE-2E49-B09A-62B22E13BCDC}"/>
                  </a:ext>
                </a:extLst>
              </p:cNvPr>
              <p:cNvSpPr/>
              <p:nvPr/>
            </p:nvSpPr>
            <p:spPr>
              <a:xfrm>
                <a:off x="5332406" y="2218016"/>
                <a:ext cx="506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7CF48-C2CE-2E49-B09A-62B22E13B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06" y="2218016"/>
                <a:ext cx="506164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586B10-9658-6143-97E2-D7E72F9E3CEF}"/>
                  </a:ext>
                </a:extLst>
              </p:cNvPr>
              <p:cNvSpPr/>
              <p:nvPr/>
            </p:nvSpPr>
            <p:spPr>
              <a:xfrm>
                <a:off x="1836534" y="3335750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586B10-9658-6143-97E2-D7E72F9E3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34" y="3335750"/>
                <a:ext cx="37279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F742C8-1E11-4B4C-92D8-19452FE180AC}"/>
                  </a:ext>
                </a:extLst>
              </p:cNvPr>
              <p:cNvSpPr/>
              <p:nvPr/>
            </p:nvSpPr>
            <p:spPr>
              <a:xfrm>
                <a:off x="8715806" y="3330698"/>
                <a:ext cx="376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F742C8-1E11-4B4C-92D8-19452FE18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806" y="3330698"/>
                <a:ext cx="376193" cy="369332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EA7069-8C82-F54F-89A5-604486C79DD4}"/>
              </a:ext>
            </a:extLst>
          </p:cNvPr>
          <p:cNvCxnSpPr>
            <a:cxnSpLocks/>
          </p:cNvCxnSpPr>
          <p:nvPr/>
        </p:nvCxnSpPr>
        <p:spPr>
          <a:xfrm flipH="1">
            <a:off x="3378755" y="3152248"/>
            <a:ext cx="450433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3F0F669-0EBF-C54A-BEB7-DFA9E44364EC}"/>
                  </a:ext>
                </a:extLst>
              </p:cNvPr>
              <p:cNvSpPr/>
              <p:nvPr/>
            </p:nvSpPr>
            <p:spPr>
              <a:xfrm>
                <a:off x="5297562" y="3207618"/>
                <a:ext cx="5137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3F0F669-0EBF-C54A-BEB7-DFA9E4436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62" y="3207618"/>
                <a:ext cx="513795" cy="369332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2463E43-AC17-354F-9941-2AF35B44D392}"/>
                  </a:ext>
                </a:extLst>
              </p:cNvPr>
              <p:cNvSpPr/>
              <p:nvPr/>
            </p:nvSpPr>
            <p:spPr>
              <a:xfrm>
                <a:off x="1767541" y="3650383"/>
                <a:ext cx="613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2463E43-AC17-354F-9941-2AF35B44D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541" y="3650383"/>
                <a:ext cx="613181" cy="369332"/>
              </a:xfrm>
              <a:prstGeom prst="rect">
                <a:avLst/>
              </a:prstGeom>
              <a:blipFill>
                <a:blip r:embed="rId10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A742693-588A-F648-BE42-F1B327C50788}"/>
                  </a:ext>
                </a:extLst>
              </p:cNvPr>
              <p:cNvSpPr/>
              <p:nvPr/>
            </p:nvSpPr>
            <p:spPr>
              <a:xfrm>
                <a:off x="8597311" y="3700030"/>
                <a:ext cx="613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A742693-588A-F648-BE42-F1B327C50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311" y="3700030"/>
                <a:ext cx="613181" cy="369332"/>
              </a:xfrm>
              <a:prstGeom prst="rect">
                <a:avLst/>
              </a:prstGeom>
              <a:blipFill>
                <a:blip r:embed="rId11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D8374526-B3F4-9B41-B374-AA29B40C7B49}"/>
              </a:ext>
            </a:extLst>
          </p:cNvPr>
          <p:cNvSpPr/>
          <p:nvPr/>
        </p:nvSpPr>
        <p:spPr>
          <a:xfrm>
            <a:off x="8874494" y="4438694"/>
            <a:ext cx="3204590" cy="2349971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F678CDD0-FD23-BE40-91BE-3CE92F8B03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83502" y="4896276"/>
                <a:ext cx="2837740" cy="32613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2400" b="1" i="1" dirty="0">
                    <a:solidFill>
                      <a:srgbClr val="C00000"/>
                    </a:solidFill>
                    <a:latin typeface="Avenir Next LT Pro" panose="020B0504020202020204" pitchFamily="34" charset="77"/>
                  </a:rPr>
                  <a:t>Exercise:</a:t>
                </a:r>
                <a:r>
                  <a:rPr lang="en-US" sz="2400" i="1" dirty="0">
                    <a:solidFill>
                      <a:srgbClr val="C00000"/>
                    </a:solidFill>
                    <a:latin typeface="Avenir Next LT Pro" panose="020B0504020202020204" pitchFamily="34" charset="77"/>
                  </a:rPr>
                  <a:t> Compute these values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Avenir Next LT Pro" panose="020B0504020202020204" pitchFamily="34" charset="77"/>
                  </a:rPr>
                  <a:t> g=2,x=3,y=4.</a:t>
                </a:r>
              </a:p>
            </p:txBody>
          </p:sp>
        </mc:Choice>
        <mc:Fallback xmlns="">
          <p:sp>
            <p:nvSpPr>
              <p:cNvPr id="21" name="Content Placeholder 4">
                <a:extLst>
                  <a:ext uri="{FF2B5EF4-FFF2-40B4-BE49-F238E27FC236}">
                    <a16:creationId xmlns:a16="http://schemas.microsoft.com/office/drawing/2014/main" id="{F678CDD0-FD23-BE40-91BE-3CE92F8B0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3502" y="4896276"/>
                <a:ext cx="2837740" cy="3261363"/>
              </a:xfrm>
              <a:prstGeom prst="rect">
                <a:avLst/>
              </a:prstGeom>
              <a:blipFill>
                <a:blip r:embed="rId12"/>
                <a:stretch>
                  <a:fillRect l="-3111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C9D197B-AB96-F943-96E2-2E8C9AA83797}"/>
              </a:ext>
            </a:extLst>
          </p:cNvPr>
          <p:cNvSpPr txBox="1"/>
          <p:nvPr/>
        </p:nvSpPr>
        <p:spPr>
          <a:xfrm>
            <a:off x="7074567" y="1703672"/>
            <a:ext cx="12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Adversary</a:t>
            </a:r>
          </a:p>
        </p:txBody>
      </p:sp>
    </p:spTree>
    <p:extLst>
      <p:ext uri="{BB962C8B-B14F-4D97-AF65-F5344CB8AC3E}">
        <p14:creationId xmlns:p14="http://schemas.microsoft.com/office/powerpoint/2010/main" val="283474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22" grpId="0"/>
      <p:bldP spid="23" grpId="0"/>
      <p:bldP spid="24" grpId="0"/>
      <p:bldP spid="19" grpId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DIFFIE-HELLMAN KEY EXCHANGE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34D7D8-A054-374A-A3B4-FA0FDAB4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66" y="1252598"/>
            <a:ext cx="11700834" cy="53514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77"/>
              </a:rPr>
              <a:t>When is this protocol secure?</a:t>
            </a:r>
            <a:endParaRPr lang="en-US" sz="2400" i="1" dirty="0">
              <a:solidFill>
                <a:srgbClr val="C00000"/>
              </a:solidFill>
              <a:latin typeface="Avenir Next LT Pro" panose="020B0504020202020204" pitchFamily="34" charset="77"/>
            </a:endParaRPr>
          </a:p>
          <a:p>
            <a:pPr marL="0" indent="0">
              <a:buNone/>
            </a:pPr>
            <a:endParaRPr lang="en-US" sz="2400" b="1" dirty="0">
              <a:latin typeface="Avenir Next LT Pro" panose="020B0504020202020204" pitchFamily="34" charset="77"/>
            </a:endParaRPr>
          </a:p>
          <a:p>
            <a:pPr marL="0" indent="0">
              <a:buNone/>
            </a:pPr>
            <a:r>
              <a:rPr lang="en-US" sz="2400" b="1" dirty="0">
                <a:latin typeface="Avenir Next LT Pro" panose="020B0504020202020204" pitchFamily="34" charset="77"/>
              </a:rPr>
              <a:t>Better question: </a:t>
            </a:r>
            <a:r>
              <a:rPr lang="en-US" sz="2400" dirty="0">
                <a:latin typeface="Avenir Next LT Pro" panose="020B0504020202020204" pitchFamily="34" charset="77"/>
              </a:rPr>
              <a:t>What would we have to </a:t>
            </a:r>
            <a:r>
              <a:rPr lang="en-US" sz="2400" u="sng" dirty="0">
                <a:latin typeface="Avenir Next LT Pro" panose="020B0504020202020204" pitchFamily="34" charset="77"/>
              </a:rPr>
              <a:t>assume</a:t>
            </a:r>
            <a:r>
              <a:rPr lang="en-US" sz="2400" dirty="0">
                <a:latin typeface="Avenir Next LT Pro" panose="020B0504020202020204" pitchFamily="34" charset="77"/>
              </a:rPr>
              <a:t> in order to make this secure?</a:t>
            </a:r>
            <a:endParaRPr lang="en-US" sz="2400" b="1" dirty="0">
              <a:latin typeface="Avenir Next LT Pro" panose="020B0504020202020204" pitchFamily="34" charset="77"/>
            </a:endParaRPr>
          </a:p>
        </p:txBody>
      </p:sp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60ADCD47-CF9C-A743-9693-239E4E0F2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28" y="1937372"/>
            <a:ext cx="1037745" cy="12148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8227F0C-1A30-7543-8647-830CA826D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05" y="1886563"/>
            <a:ext cx="1321055" cy="1321055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EAC48EC-09A6-FF45-8566-5548E85126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0" y="1013966"/>
            <a:ext cx="940261" cy="113558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965E63-6475-534B-A9C4-A641FF78DD5E}"/>
              </a:ext>
            </a:extLst>
          </p:cNvPr>
          <p:cNvCxnSpPr>
            <a:cxnSpLocks/>
          </p:cNvCxnSpPr>
          <p:nvPr/>
        </p:nvCxnSpPr>
        <p:spPr>
          <a:xfrm>
            <a:off x="3378754" y="2713568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7CF48-C2CE-2E49-B09A-62B22E13BCDC}"/>
                  </a:ext>
                </a:extLst>
              </p:cNvPr>
              <p:cNvSpPr/>
              <p:nvPr/>
            </p:nvSpPr>
            <p:spPr>
              <a:xfrm>
                <a:off x="5332406" y="2218016"/>
                <a:ext cx="50616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C27CF48-C2CE-2E49-B09A-62B22E13B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406" y="2218016"/>
                <a:ext cx="506164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586B10-9658-6143-97E2-D7E72F9E3CEF}"/>
                  </a:ext>
                </a:extLst>
              </p:cNvPr>
              <p:cNvSpPr/>
              <p:nvPr/>
            </p:nvSpPr>
            <p:spPr>
              <a:xfrm>
                <a:off x="1836534" y="3335750"/>
                <a:ext cx="3727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5586B10-9658-6143-97E2-D7E72F9E3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6534" y="3335750"/>
                <a:ext cx="37279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F742C8-1E11-4B4C-92D8-19452FE180AC}"/>
                  </a:ext>
                </a:extLst>
              </p:cNvPr>
              <p:cNvSpPr/>
              <p:nvPr/>
            </p:nvSpPr>
            <p:spPr>
              <a:xfrm>
                <a:off x="8715806" y="3330698"/>
                <a:ext cx="3761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1F742C8-1E11-4B4C-92D8-19452FE18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806" y="3330698"/>
                <a:ext cx="376193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EA7069-8C82-F54F-89A5-604486C79DD4}"/>
              </a:ext>
            </a:extLst>
          </p:cNvPr>
          <p:cNvCxnSpPr>
            <a:cxnSpLocks/>
          </p:cNvCxnSpPr>
          <p:nvPr/>
        </p:nvCxnSpPr>
        <p:spPr>
          <a:xfrm flipH="1">
            <a:off x="3378755" y="3152248"/>
            <a:ext cx="450433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3F0F669-0EBF-C54A-BEB7-DFA9E44364EC}"/>
                  </a:ext>
                </a:extLst>
              </p:cNvPr>
              <p:cNvSpPr/>
              <p:nvPr/>
            </p:nvSpPr>
            <p:spPr>
              <a:xfrm>
                <a:off x="5297562" y="3207618"/>
                <a:ext cx="5137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3F0F669-0EBF-C54A-BEB7-DFA9E44364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7562" y="3207618"/>
                <a:ext cx="513795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2463E43-AC17-354F-9941-2AF35B44D392}"/>
                  </a:ext>
                </a:extLst>
              </p:cNvPr>
              <p:cNvSpPr/>
              <p:nvPr/>
            </p:nvSpPr>
            <p:spPr>
              <a:xfrm>
                <a:off x="1767541" y="3650383"/>
                <a:ext cx="613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2463E43-AC17-354F-9941-2AF35B44D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541" y="3650383"/>
                <a:ext cx="613181" cy="369332"/>
              </a:xfrm>
              <a:prstGeom prst="rect">
                <a:avLst/>
              </a:prstGeom>
              <a:blipFill>
                <a:blip r:embed="rId9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A742693-588A-F648-BE42-F1B327C50788}"/>
                  </a:ext>
                </a:extLst>
              </p:cNvPr>
              <p:cNvSpPr/>
              <p:nvPr/>
            </p:nvSpPr>
            <p:spPr>
              <a:xfrm>
                <a:off x="8597311" y="3700030"/>
                <a:ext cx="6131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dirty="0">
                    <a:latin typeface="Avenir Next LT Pro" panose="020B0504020202020204" pitchFamily="34" charset="77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A742693-588A-F648-BE42-F1B327C50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311" y="3700030"/>
                <a:ext cx="613181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7090463-57A4-3B43-A96A-B8A903E4C6B7}"/>
              </a:ext>
            </a:extLst>
          </p:cNvPr>
          <p:cNvSpPr txBox="1"/>
          <p:nvPr/>
        </p:nvSpPr>
        <p:spPr>
          <a:xfrm>
            <a:off x="7074567" y="1703672"/>
            <a:ext cx="12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Adversary</a:t>
            </a:r>
          </a:p>
        </p:txBody>
      </p:sp>
    </p:spTree>
    <p:extLst>
      <p:ext uri="{BB962C8B-B14F-4D97-AF65-F5344CB8AC3E}">
        <p14:creationId xmlns:p14="http://schemas.microsoft.com/office/powerpoint/2010/main" val="346104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THE DECISIONAL DIFFIE-HELLMAN PROBLEM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208" y="1230779"/>
                <a:ext cx="694572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:r>
                  <a:rPr lang="en-US" sz="2400" dirty="0">
                    <a:latin typeface="Segoe Print" panose="02000800000000000000" pitchFamily="2" charset="0"/>
                  </a:rPr>
                  <a:t>G 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be an oracle that, 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, generates a cyclic group (</a:t>
                </a:r>
                <a:r>
                  <a:rPr lang="en-US" sz="2400" dirty="0" err="1">
                    <a:latin typeface="Avenir Next LT Pro" panose="020B0504020202020204" pitchFamily="34" charset="77"/>
                  </a:rPr>
                  <a:t>G,q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).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:=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.)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77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208" y="1230779"/>
                <a:ext cx="6945720" cy="5350933"/>
              </a:xfrm>
              <a:blipFill>
                <a:blip r:embed="rId2"/>
                <a:stretch>
                  <a:fillRect l="-1277" t="-1896" r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>
            <a:extLst>
              <a:ext uri="{FF2B5EF4-FFF2-40B4-BE49-F238E27FC236}">
                <a16:creationId xmlns:a16="http://schemas.microsoft.com/office/drawing/2014/main" id="{EE49D11C-0FD8-BC4F-B2CC-0D95F9249BEC}"/>
              </a:ext>
            </a:extLst>
          </p:cNvPr>
          <p:cNvSpPr/>
          <p:nvPr/>
        </p:nvSpPr>
        <p:spPr>
          <a:xfrm>
            <a:off x="6513372" y="2376804"/>
            <a:ext cx="4743990" cy="2567035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0253FD-A3E9-E345-A450-37788DDF7094}"/>
                  </a:ext>
                </a:extLst>
              </p:cNvPr>
              <p:cNvSpPr txBox="1"/>
              <p:nvPr/>
            </p:nvSpPr>
            <p:spPr>
              <a:xfrm>
                <a:off x="6566441" y="2475864"/>
                <a:ext cx="474399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“security parameter.”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=11…1</m:t>
                    </m:r>
                  </m:oMath>
                </a14:m>
                <a:r>
                  <a:rPr lang="en-US" sz="2400" dirty="0"/>
                  <a:t>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times)</a:t>
                </a:r>
              </a:p>
              <a:p>
                <a:pPr algn="ctr"/>
                <a:r>
                  <a:rPr lang="en-US" sz="2400" dirty="0">
                    <a:solidFill>
                      <a:srgbClr val="C00000"/>
                    </a:solidFill>
                  </a:rPr>
                  <a:t>Why?</a:t>
                </a:r>
              </a:p>
              <a:p>
                <a:r>
                  <a:rPr lang="en-US" sz="2400" dirty="0"/>
                  <a:t>To satisfy this standard definition:</a:t>
                </a:r>
              </a:p>
              <a:p>
                <a:r>
                  <a:rPr lang="en-US" sz="2400" dirty="0"/>
                  <a:t>“</a:t>
                </a:r>
                <a:r>
                  <a:rPr lang="en-US" sz="2400" b="1" dirty="0"/>
                  <a:t>efficient</a:t>
                </a:r>
                <a:r>
                  <a:rPr lang="en-US" sz="2400" dirty="0"/>
                  <a:t>” = “</a:t>
                </a:r>
                <a:r>
                  <a:rPr lang="en-US" sz="2400" b="1" dirty="0"/>
                  <a:t>polynomial time in</a:t>
                </a:r>
              </a:p>
              <a:p>
                <a:r>
                  <a:rPr lang="en-US" sz="2400" b="1" dirty="0"/>
                  <a:t>the </a:t>
                </a:r>
                <a:r>
                  <a:rPr lang="en-US" sz="2400" b="1" u="sng" dirty="0"/>
                  <a:t>length</a:t>
                </a:r>
                <a:r>
                  <a:rPr lang="en-US" sz="2400" b="1" dirty="0"/>
                  <a:t> of the input.</a:t>
                </a:r>
                <a:r>
                  <a:rPr lang="en-US" sz="2400" dirty="0"/>
                  <a:t>”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D0253FD-A3E9-E345-A450-37788DDF7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441" y="2475864"/>
                <a:ext cx="4743990" cy="2308324"/>
              </a:xfrm>
              <a:prstGeom prst="rect">
                <a:avLst/>
              </a:prstGeom>
              <a:blipFill>
                <a:blip r:embed="rId3"/>
                <a:stretch>
                  <a:fillRect l="-1867" t="-1093" b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2FD26B-0C4D-934C-B696-053A377E608F}"/>
              </a:ext>
            </a:extLst>
          </p:cNvPr>
          <p:cNvCxnSpPr>
            <a:cxnSpLocks/>
          </p:cNvCxnSpPr>
          <p:nvPr/>
        </p:nvCxnSpPr>
        <p:spPr>
          <a:xfrm flipH="1" flipV="1">
            <a:off x="5137079" y="1571946"/>
            <a:ext cx="1356315" cy="1175874"/>
          </a:xfrm>
          <a:prstGeom prst="line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5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THE DECISIONAL DIFFIE-HELLMAN PROBLEM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3208" y="1230779"/>
                <a:ext cx="6945720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Let </a:t>
                </a:r>
                <a:r>
                  <a:rPr lang="en-US" sz="2400" dirty="0">
                    <a:latin typeface="Segoe Print" panose="02000800000000000000" pitchFamily="2" charset="0"/>
                  </a:rPr>
                  <a:t>G 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be an oracle that, on input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, generates a cyclic group (</a:t>
                </a:r>
                <a:r>
                  <a:rPr lang="en-US" sz="2400" dirty="0" err="1">
                    <a:latin typeface="Avenir Next LT Pro" panose="020B0504020202020204" pitchFamily="34" charset="77"/>
                  </a:rPr>
                  <a:t>G,g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).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:=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.)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Experiment: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Draw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←{1,…,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give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adversary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);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,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give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p>
                    </m:sSup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77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returns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b="1" dirty="0">
                  <a:latin typeface="Avenir Next LT Pro" panose="020B0504020202020204" pitchFamily="34" charset="77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3208" y="1230779"/>
                <a:ext cx="6945720" cy="5350933"/>
              </a:xfrm>
              <a:blipFill>
                <a:blip r:embed="rId2"/>
                <a:stretch>
                  <a:fillRect l="-1277" t="-1896" r="-1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5068622"/>
            <a:ext cx="11305652" cy="1480898"/>
            <a:chOff x="482320" y="2843685"/>
            <a:chExt cx="11305652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2705" y="2973910"/>
                  <a:ext cx="11235267" cy="8006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 The DDH problem is hard relative to </a:t>
                  </a:r>
                  <a:r>
                    <a:rPr lang="en-US" sz="2400" dirty="0">
                      <a:latin typeface="Segoe Print" panose="02000800000000000000" pitchFamily="2" charset="0"/>
                    </a:rPr>
                    <a:t>G</a:t>
                  </a:r>
                  <a:r>
                    <a:rPr lang="en-US" sz="2400" dirty="0">
                      <a:latin typeface="Avenir Next LT Pro" panose="020B0504020202020204" pitchFamily="34" charset="77"/>
                    </a:rPr>
                    <a:t> if, for any PPT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sz="2400" dirty="0">
                      <a:latin typeface="Avenir Next LT Pro" panose="020B0504020202020204" pitchFamily="34" charset="77"/>
                    </a:rPr>
                    <a:t>,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=1|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b</m:t>
                                </m:r>
                                <m: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fName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05" y="2973910"/>
                  <a:ext cx="11235267" cy="800676"/>
                </a:xfrm>
                <a:prstGeom prst="rect">
                  <a:avLst/>
                </a:prstGeom>
                <a:blipFill>
                  <a:blip r:embed="rId3"/>
                  <a:stretch>
                    <a:fillRect l="-791" t="-9091" b="-106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33EEF0F-90E9-2640-B53A-956BC61C623F}"/>
              </a:ext>
            </a:extLst>
          </p:cNvPr>
          <p:cNvGrpSpPr/>
          <p:nvPr/>
        </p:nvGrpSpPr>
        <p:grpSpPr>
          <a:xfrm>
            <a:off x="7597954" y="1653327"/>
            <a:ext cx="1424657" cy="369332"/>
            <a:chOff x="8608286" y="1555465"/>
            <a:chExt cx="1424657" cy="369332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FB9A7BA-FD09-EE46-B52F-A871138E35EF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7" y="1860844"/>
              <a:ext cx="14215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076CA53-EDCF-6541-88AC-E6D487A38962}"/>
                    </a:ext>
                  </a:extLst>
                </p:cNvPr>
                <p:cNvSpPr txBox="1"/>
                <p:nvPr/>
              </p:nvSpPr>
              <p:spPr>
                <a:xfrm>
                  <a:off x="8608286" y="1555465"/>
                  <a:ext cx="5013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076CA53-EDCF-6541-88AC-E6D487A38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55465"/>
                  <a:ext cx="50135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5F83974-5691-8044-BA37-8A88EE3909CF}"/>
              </a:ext>
            </a:extLst>
          </p:cNvPr>
          <p:cNvGrpSpPr/>
          <p:nvPr/>
        </p:nvGrpSpPr>
        <p:grpSpPr>
          <a:xfrm>
            <a:off x="9022611" y="1836781"/>
            <a:ext cx="1694785" cy="2153728"/>
            <a:chOff x="9948463" y="1768584"/>
            <a:chExt cx="1694785" cy="21537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39EC0872-B281-AA46-BDE0-54C784DF8F2F}"/>
                    </a:ext>
                  </a:extLst>
                </p:cNvPr>
                <p:cNvSpPr/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32969F0-7FC8-42BC-809A-10B64750D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8F8DC3A-B4D1-B941-8516-90598BBA5415}"/>
                </a:ext>
              </a:extLst>
            </p:cNvPr>
            <p:cNvCxnSpPr>
              <a:stCxn id="84" idx="3"/>
            </p:cNvCxnSpPr>
            <p:nvPr/>
          </p:nvCxnSpPr>
          <p:spPr>
            <a:xfrm>
              <a:off x="10872911" y="2225784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1BD5F2C-3DE2-F24C-9E61-C8D6D6D0329A}"/>
                    </a:ext>
                  </a:extLst>
                </p:cNvPr>
                <p:cNvSpPr txBox="1"/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9A657BA-18C7-4CD2-A177-FEDD90B83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78A4D89-FA43-7644-AF14-BEF265745B40}"/>
                    </a:ext>
                  </a:extLst>
                </p:cNvPr>
                <p:cNvSpPr/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1E3FF5E-AD45-43DD-964D-D4671BDA1E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BA1B4F4-A12B-2942-A8E9-4D66BCF86E41}"/>
                </a:ext>
              </a:extLst>
            </p:cNvPr>
            <p:cNvCxnSpPr>
              <a:stCxn id="87" idx="3"/>
            </p:cNvCxnSpPr>
            <p:nvPr/>
          </p:nvCxnSpPr>
          <p:spPr>
            <a:xfrm>
              <a:off x="10862863" y="3465112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C244911-8C02-574E-945C-9AB71B6A3D31}"/>
                    </a:ext>
                  </a:extLst>
                </p:cNvPr>
                <p:cNvSpPr txBox="1"/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D75299-91F2-4E10-ACA9-083413446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Star: 32 Points 81">
                <a:extLst>
                  <a:ext uri="{FF2B5EF4-FFF2-40B4-BE49-F238E27FC236}">
                    <a16:creationId xmlns:a16="http://schemas.microsoft.com/office/drawing/2014/main" id="{90D0972A-E8E9-4043-9AB0-51384E6EC0A1}"/>
                  </a:ext>
                </a:extLst>
              </p:cNvPr>
              <p:cNvSpPr/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98" name="Star: 32 Points 81">
                <a:extLst>
                  <a:ext uri="{FF2B5EF4-FFF2-40B4-BE49-F238E27FC236}">
                    <a16:creationId xmlns:a16="http://schemas.microsoft.com/office/drawing/2014/main" id="{90D0972A-E8E9-4043-9AB0-51384E6EC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blipFill>
                <a:blip r:embed="rId2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Star: 32 Points 82">
                <a:extLst>
                  <a:ext uri="{FF2B5EF4-FFF2-40B4-BE49-F238E27FC236}">
                    <a16:creationId xmlns:a16="http://schemas.microsoft.com/office/drawing/2014/main" id="{99C43891-93DC-6647-8F50-255D519C1BF0}"/>
                  </a:ext>
                </a:extLst>
              </p:cNvPr>
              <p:cNvSpPr/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99" name="Star: 32 Points 82">
                <a:extLst>
                  <a:ext uri="{FF2B5EF4-FFF2-40B4-BE49-F238E27FC236}">
                    <a16:creationId xmlns:a16="http://schemas.microsoft.com/office/drawing/2014/main" id="{99C43891-93DC-6647-8F50-255D519C1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blipFill>
                <a:blip r:embed="rId2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342BE0A-756C-EC4E-8747-7CF4AFB10461}"/>
              </a:ext>
            </a:extLst>
          </p:cNvPr>
          <p:cNvCxnSpPr>
            <a:cxnSpLocks/>
          </p:cNvCxnSpPr>
          <p:nvPr/>
        </p:nvCxnSpPr>
        <p:spPr>
          <a:xfrm>
            <a:off x="7353701" y="2852643"/>
            <a:ext cx="4289547" cy="1089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C60D31-4A68-AB44-BFC4-F056A68487D6}"/>
              </a:ext>
            </a:extLst>
          </p:cNvPr>
          <p:cNvGrpSpPr/>
          <p:nvPr/>
        </p:nvGrpSpPr>
        <p:grpSpPr>
          <a:xfrm>
            <a:off x="7597957" y="2053611"/>
            <a:ext cx="1414723" cy="369332"/>
            <a:chOff x="8608286" y="1565662"/>
            <a:chExt cx="1855413" cy="369333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4F85543-D746-8343-BC92-C5A1E5290040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8" y="1860844"/>
              <a:ext cx="18522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63124D74-8325-3948-987F-DDFAE9CCDEF1}"/>
                    </a:ext>
                  </a:extLst>
                </p:cNvPr>
                <p:cNvSpPr txBox="1"/>
                <p:nvPr/>
              </p:nvSpPr>
              <p:spPr>
                <a:xfrm>
                  <a:off x="8608286" y="1565662"/>
                  <a:ext cx="667535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63124D74-8325-3948-987F-DDFAE9CCD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65662"/>
                  <a:ext cx="667535" cy="369333"/>
                </a:xfrm>
                <a:prstGeom prst="rect">
                  <a:avLst/>
                </a:prstGeom>
                <a:blipFill>
                  <a:blip r:embed="rId2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F0807FB-BF5A-2C4F-B30C-2BF77696E8C2}"/>
                  </a:ext>
                </a:extLst>
              </p:cNvPr>
              <p:cNvSpPr txBox="1"/>
              <p:nvPr/>
            </p:nvSpPr>
            <p:spPr>
              <a:xfrm>
                <a:off x="7597954" y="2378487"/>
                <a:ext cx="608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𝑥𝑦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F0807FB-BF5A-2C4F-B30C-2BF77696E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54" y="2378487"/>
                <a:ext cx="608372" cy="369332"/>
              </a:xfrm>
              <a:prstGeom prst="rect">
                <a:avLst/>
              </a:prstGeom>
              <a:blipFill>
                <a:blip r:embed="rId2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DBEC012-B424-E444-BB09-3E00A26D782F}"/>
              </a:ext>
            </a:extLst>
          </p:cNvPr>
          <p:cNvCxnSpPr>
            <a:cxnSpLocks/>
          </p:cNvCxnSpPr>
          <p:nvPr/>
        </p:nvCxnSpPr>
        <p:spPr>
          <a:xfrm>
            <a:off x="7597954" y="2674448"/>
            <a:ext cx="1421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91EF3B9-9CEA-E54B-BD27-BE544CFEE82E}"/>
              </a:ext>
            </a:extLst>
          </p:cNvPr>
          <p:cNvGrpSpPr/>
          <p:nvPr/>
        </p:nvGrpSpPr>
        <p:grpSpPr>
          <a:xfrm>
            <a:off x="7591171" y="2852643"/>
            <a:ext cx="1424657" cy="369332"/>
            <a:chOff x="8608286" y="1511994"/>
            <a:chExt cx="1424657" cy="369332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549BE6E-4D41-1443-A380-35B0047B3289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7" y="1860844"/>
              <a:ext cx="14215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679A152-049E-004D-AAF6-77502451B2F8}"/>
                    </a:ext>
                  </a:extLst>
                </p:cNvPr>
                <p:cNvSpPr txBox="1"/>
                <p:nvPr/>
              </p:nvSpPr>
              <p:spPr>
                <a:xfrm>
                  <a:off x="8608286" y="1511994"/>
                  <a:ext cx="5013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i="1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679A152-049E-004D-AAF6-77502451B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11994"/>
                  <a:ext cx="501356" cy="369332"/>
                </a:xfrm>
                <a:prstGeom prst="rect">
                  <a:avLst/>
                </a:prstGeom>
                <a:blipFill>
                  <a:blip r:embed="rId2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C0129-F245-6745-8D11-82511FDAA393}"/>
              </a:ext>
            </a:extLst>
          </p:cNvPr>
          <p:cNvGrpSpPr/>
          <p:nvPr/>
        </p:nvGrpSpPr>
        <p:grpSpPr>
          <a:xfrm>
            <a:off x="7591171" y="3296398"/>
            <a:ext cx="1424657" cy="369332"/>
            <a:chOff x="8608286" y="1565662"/>
            <a:chExt cx="1424657" cy="369332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5CA3514-D918-EE42-BD2A-A430519166DF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7" y="1860844"/>
              <a:ext cx="14215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7404098-F45A-AF45-9D1B-7D41C0FFE4A0}"/>
                    </a:ext>
                  </a:extLst>
                </p:cNvPr>
                <p:cNvSpPr txBox="1"/>
                <p:nvPr/>
              </p:nvSpPr>
              <p:spPr>
                <a:xfrm>
                  <a:off x="8608286" y="1565662"/>
                  <a:ext cx="5089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7404098-F45A-AF45-9D1B-7D41C0FFE4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65662"/>
                  <a:ext cx="508985" cy="369332"/>
                </a:xfrm>
                <a:prstGeom prst="rect">
                  <a:avLst/>
                </a:prstGeom>
                <a:blipFill>
                  <a:blip r:embed="rId26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A304FEB-8004-6D4A-B555-B76A0CA6EA55}"/>
                  </a:ext>
                </a:extLst>
              </p:cNvPr>
              <p:cNvSpPr txBox="1"/>
              <p:nvPr/>
            </p:nvSpPr>
            <p:spPr>
              <a:xfrm>
                <a:off x="7591171" y="3621274"/>
                <a:ext cx="4921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A304FEB-8004-6D4A-B555-B76A0CA6E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71" y="3621274"/>
                <a:ext cx="492186" cy="369332"/>
              </a:xfrm>
              <a:prstGeom prst="rect">
                <a:avLst/>
              </a:prstGeom>
              <a:blipFill>
                <a:blip r:embed="rId2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F0BD50E-55B7-6743-8E29-1A4A5C6701B3}"/>
              </a:ext>
            </a:extLst>
          </p:cNvPr>
          <p:cNvCxnSpPr>
            <a:cxnSpLocks/>
          </p:cNvCxnSpPr>
          <p:nvPr/>
        </p:nvCxnSpPr>
        <p:spPr>
          <a:xfrm>
            <a:off x="7591171" y="3917235"/>
            <a:ext cx="1421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0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4" grpId="0"/>
      <p:bldP spid="1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DIFFIE-HELLMAN KEY EXCHANGE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Chapter 10 proves that if the DDH problem is hard, then the Diffie-Hellman Key Exchange protocol is secure (short proof). 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Although the only group we’ve really worked with so far 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, DH can be done with other groups (such as elliptic curves, subsection 8.3.4).</a:t>
                </a:r>
                <a:endParaRPr lang="en-US" sz="2400" i="1" dirty="0">
                  <a:solidFill>
                    <a:srgbClr val="C00000"/>
                  </a:solidFill>
                  <a:latin typeface="Avenir Next LT Pro" panose="020B0504020202020204" pitchFamily="34" charset="77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  <a:blipFill>
                <a:blip r:embed="rId2"/>
                <a:stretch>
                  <a:fillRect l="-868" t="-1659" r="-1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15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92098" y="2444817"/>
            <a:ext cx="11777133" cy="6545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2100384"/>
            <a:ext cx="8592019" cy="1328616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FORMAL MODELS OF PUBLIC-KEY ENCRYPTION</a:t>
            </a:r>
          </a:p>
        </p:txBody>
      </p:sp>
    </p:spTree>
    <p:extLst>
      <p:ext uri="{BB962C8B-B14F-4D97-AF65-F5344CB8AC3E}">
        <p14:creationId xmlns:p14="http://schemas.microsoft.com/office/powerpoint/2010/main" val="302352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PHILOSOPHY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We want to show that our cryptosystems are secure in a wide range of scenarios.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Therefore, we set up an “experiment,” giving the adversary a </a:t>
            </a:r>
            <a:r>
              <a:rPr lang="en-US" sz="2400" u="sng" dirty="0">
                <a:latin typeface="Avenir Next LT Pro" panose="020B0504020202020204" pitchFamily="34" charset="0"/>
              </a:rPr>
              <a:t>lot</a:t>
            </a:r>
            <a:r>
              <a:rPr lang="en-US" sz="2400" dirty="0">
                <a:latin typeface="Avenir Next LT Pro" panose="020B0504020202020204" pitchFamily="34" charset="0"/>
              </a:rPr>
              <a:t> of power in attempting to break the cryptosystem, and ask whether it is still secure.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The adversary always has:</a:t>
            </a:r>
          </a:p>
          <a:p>
            <a:r>
              <a:rPr lang="en-US" sz="2400" b="1" dirty="0">
                <a:latin typeface="Avenir Next LT Pro" panose="020B0504020202020204" pitchFamily="34" charset="0"/>
              </a:rPr>
              <a:t>  Polynomial-time computation ability.</a:t>
            </a:r>
          </a:p>
          <a:p>
            <a:r>
              <a:rPr lang="en-US" sz="2400" b="1" dirty="0">
                <a:latin typeface="Avenir Next LT Pro" panose="020B0504020202020204" pitchFamily="34" charset="0"/>
              </a:rPr>
              <a:t>  Full knowledge of protocol design.</a:t>
            </a:r>
          </a:p>
          <a:p>
            <a:r>
              <a:rPr lang="en-US" sz="2400" b="1" dirty="0">
                <a:latin typeface="Avenir Next LT Pro" panose="020B0504020202020204" pitchFamily="34" charset="0"/>
              </a:rPr>
              <a:t>  Access to all public information.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In some circumstances, we give the adversary even more freedom.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RECALL: “IND” SECURITY FOR SECRET KEY ENCRYPTION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93" y="1219370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Say our secret-key protocol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𝐊𝐞𝐲𝐆𝐞𝐧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</m:d>
                  </m:oMath>
                </a14:m>
                <a:r>
                  <a:rPr lang="en-US" sz="2400" b="1" i="1" dirty="0">
                    <a:latin typeface="Avenir Next LT Pro" panose="020B0504020202020204" pitchFamily="34" charset="77"/>
                  </a:rPr>
                  <a:t>.</a:t>
                </a:r>
              </a:p>
              <a:p>
                <a:pPr marL="0" indent="0">
                  <a:buNone/>
                </a:pPr>
                <a:endParaRPr lang="en-US" sz="2400" b="1" i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i="1" dirty="0">
                    <a:latin typeface="Avenir Next LT Pro" panose="020B0504020202020204" pitchFamily="34" charset="0"/>
                  </a:rPr>
                  <a:t>Indistinguishability experiment (IND).</a:t>
                </a:r>
                <a:endParaRPr lang="en-US" sz="2400" b="0" i="0" dirty="0">
                  <a:latin typeface="Avenir Next LT Pro" panose="020B05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b="0" i="0" dirty="0">
                    <a:latin typeface="Avenir Next LT Pro" panose="020B050402020202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2400" b="0" i="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outputs two equal-length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Give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the ciphertext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i="1" dirty="0">
                    <a:latin typeface="Avenir Next LT Pro" panose="020B0504020202020204" pitchFamily="34" charset="0"/>
                  </a:rPr>
                  <a:t>.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93" y="1219370"/>
                <a:ext cx="11235267" cy="5350933"/>
              </a:xfrm>
              <a:blipFill>
                <a:blip r:embed="rId2"/>
                <a:stretch>
                  <a:fillRect l="-790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5047835"/>
            <a:ext cx="11305652" cy="1522468"/>
            <a:chOff x="482320" y="2823658"/>
            <a:chExt cx="11305652" cy="1466918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2705" y="2823658"/>
                  <a:ext cx="11235267" cy="14669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 Our scheme has </a:t>
                  </a:r>
                  <a:r>
                    <a:rPr lang="en-US" sz="2400" b="1" dirty="0">
                      <a:latin typeface="Avenir Next LT Pro" panose="020B0504020202020204" pitchFamily="34" charset="0"/>
                    </a:rPr>
                    <a:t>indistinguishable ciphertexts 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Avenir Next LT Pro" panose="020B0504020202020204" pitchFamily="34" charset="0"/>
                    </a:rPr>
                    <a:t> </a:t>
                  </a:r>
                  <a:endParaRPr lang="en-US" sz="2400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05" y="2823658"/>
                  <a:ext cx="11235267" cy="1466918"/>
                </a:xfrm>
                <a:prstGeom prst="rect">
                  <a:avLst/>
                </a:prstGeom>
                <a:blipFill>
                  <a:blip r:embed="rId3"/>
                  <a:stretch>
                    <a:fillRect l="-791" t="-2479" b="-24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45F63D7-5AB5-F94F-BEEC-C1628AC29628}"/>
              </a:ext>
            </a:extLst>
          </p:cNvPr>
          <p:cNvGrpSpPr/>
          <p:nvPr/>
        </p:nvGrpSpPr>
        <p:grpSpPr>
          <a:xfrm>
            <a:off x="8586980" y="2185366"/>
            <a:ext cx="618857" cy="1136350"/>
            <a:chOff x="8403839" y="1521020"/>
            <a:chExt cx="618857" cy="1136350"/>
          </a:xfrm>
        </p:grpSpPr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C6E6958-D09A-4D49-85E8-9863BE930401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1909187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34B6517-1548-A54F-BCCF-BAC5DDC3DC4C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2244890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8FE26C4-858C-FD46-9929-226CD0E5B562}"/>
                    </a:ext>
                  </a:extLst>
                </p:cNvPr>
                <p:cNvSpPr txBox="1"/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8FE26C4-858C-FD46-9929-226CD0E5B5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CAF782A-32BE-904C-B3DF-368BA138ADB2}"/>
                    </a:ext>
                  </a:extLst>
                </p:cNvPr>
                <p:cNvSpPr txBox="1"/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CAF782A-32BE-904C-B3DF-368BA138AD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03240E0-1D41-2B4F-BF9C-A8D6A06F4AF8}"/>
                  </a:ext>
                </a:extLst>
              </p:cNvPr>
              <p:cNvSpPr/>
              <p:nvPr/>
            </p:nvSpPr>
            <p:spPr>
              <a:xfrm>
                <a:off x="7877027" y="2300196"/>
                <a:ext cx="709953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003240E0-1D41-2B4F-BF9C-A8D6A06F4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027" y="2300196"/>
                <a:ext cx="709953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EFC9BBA3-9827-2241-9B86-06B195B760E8}"/>
              </a:ext>
            </a:extLst>
          </p:cNvPr>
          <p:cNvGrpSpPr/>
          <p:nvPr/>
        </p:nvGrpSpPr>
        <p:grpSpPr>
          <a:xfrm>
            <a:off x="9205837" y="2300196"/>
            <a:ext cx="1430079" cy="930613"/>
            <a:chOff x="8611918" y="1764784"/>
            <a:chExt cx="1430079" cy="930613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7AA31FD-7758-884E-9B59-E7152E6AF251}"/>
                </a:ext>
              </a:extLst>
            </p:cNvPr>
            <p:cNvSpPr/>
            <p:nvPr/>
          </p:nvSpPr>
          <p:spPr>
            <a:xfrm>
              <a:off x="8611918" y="1764784"/>
              <a:ext cx="1430079" cy="9306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EFA6BC-DF8C-C843-A5F1-8755746A55DC}"/>
                    </a:ext>
                  </a:extLst>
                </p:cNvPr>
                <p:cNvSpPr txBox="1"/>
                <p:nvPr/>
              </p:nvSpPr>
              <p:spPr>
                <a:xfrm>
                  <a:off x="8684976" y="2273739"/>
                  <a:ext cx="1246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96EFA6BC-DF8C-C843-A5F1-8755746A55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976" y="2273739"/>
                  <a:ext cx="124636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5841EBEE-05E6-EC44-AE3F-33C580BF073C}"/>
              </a:ext>
            </a:extLst>
          </p:cNvPr>
          <p:cNvGrpSpPr/>
          <p:nvPr/>
        </p:nvGrpSpPr>
        <p:grpSpPr>
          <a:xfrm>
            <a:off x="11081890" y="2300196"/>
            <a:ext cx="631743" cy="2010371"/>
            <a:chOff x="10241167" y="1768584"/>
            <a:chExt cx="631743" cy="2010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E8D39AE-201D-6943-8993-3362DE30970D}"/>
                    </a:ext>
                  </a:extLst>
                </p:cNvPr>
                <p:cNvSpPr/>
                <p:nvPr/>
              </p:nvSpPr>
              <p:spPr>
                <a:xfrm>
                  <a:off x="10241167" y="1768584"/>
                  <a:ext cx="631743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95" name="Rectangle 94">
                  <a:extLst>
                    <a:ext uri="{FF2B5EF4-FFF2-40B4-BE49-F238E27FC236}">
                      <a16:creationId xmlns:a16="http://schemas.microsoft.com/office/drawing/2014/main" id="{EE8D39AE-201D-6943-8993-3362DE309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167" y="1768584"/>
                  <a:ext cx="631743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350D2DBD-D83D-BD45-AD9A-2396C03974E2}"/>
                </a:ext>
              </a:extLst>
            </p:cNvPr>
            <p:cNvCxnSpPr>
              <a:cxnSpLocks/>
              <a:stCxn id="95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7AC8A8A-3071-E244-A191-47402D3B4458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77AC8A8A-3071-E244-A191-47402D3B44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A4D63F62-C2F1-0942-ACC6-3A700CDAA873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10635916" y="2756824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34CEA82C-2265-0740-90AD-F39B8B68B65D}"/>
              </a:ext>
            </a:extLst>
          </p:cNvPr>
          <p:cNvCxnSpPr>
            <a:cxnSpLocks/>
            <a:stCxn id="82" idx="0"/>
          </p:cNvCxnSpPr>
          <p:nvPr/>
        </p:nvCxnSpPr>
        <p:spPr>
          <a:xfrm flipH="1" flipV="1">
            <a:off x="9902078" y="2573533"/>
            <a:ext cx="1" cy="235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F08EB1F-D44B-C440-86B9-264FBBCEB6A9}"/>
                  </a:ext>
                </a:extLst>
              </p:cNvPr>
              <p:cNvSpPr txBox="1"/>
              <p:nvPr/>
            </p:nvSpPr>
            <p:spPr>
              <a:xfrm>
                <a:off x="9733831" y="2232562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F08EB1F-D44B-C440-86B9-264FBBCEB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831" y="2232562"/>
                <a:ext cx="3506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A86EE89-02A9-4346-83A0-B81669F75B52}"/>
                  </a:ext>
                </a:extLst>
              </p:cNvPr>
              <p:cNvSpPr txBox="1"/>
              <p:nvPr/>
            </p:nvSpPr>
            <p:spPr>
              <a:xfrm>
                <a:off x="10681361" y="240370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A86EE89-02A9-4346-83A0-B81669F75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361" y="2403707"/>
                <a:ext cx="35067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836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2" grpId="0" animBg="1"/>
      <p:bldP spid="114" grpId="0"/>
      <p:bldP spid="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RECALL: IND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-CPA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SECURITY FOR SECRET KEY ENCRYPTION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93" y="1219370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Avenir Next LT Pro" panose="020B0504020202020204" pitchFamily="34" charset="77"/>
                  </a:rPr>
                  <a:t>We give A access to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C00000"/>
                    </a:solidFill>
                    <a:latin typeface="Avenir Next LT Pro" panose="020B0504020202020204" pitchFamily="34" charset="77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Avenir Next LT Pro" panose="020B0504020202020204" pitchFamily="34" charset="77"/>
                  </a:rPr>
                  <a:t>(as an oracle).</a:t>
                </a:r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0" indent="0">
                  <a:buNone/>
                </a:pPr>
                <a:endParaRPr lang="en-US" sz="2400" b="1" i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i="1" dirty="0">
                    <a:latin typeface="Avenir Next LT Pro" panose="020B0504020202020204" pitchFamily="34" charset="0"/>
                  </a:rPr>
                  <a:t>Indistinguishability experiment (IND).</a:t>
                </a:r>
                <a:endParaRPr lang="en-US" sz="2400" b="0" i="0" dirty="0">
                  <a:latin typeface="Avenir Next LT Pro" panose="020B05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outputs two equal-length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Give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the ciphertext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i="1" dirty="0">
                    <a:latin typeface="Avenir Next LT Pro" panose="020B0504020202020204" pitchFamily="34" charset="0"/>
                  </a:rPr>
                  <a:t>.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93" y="1219370"/>
                <a:ext cx="11235267" cy="5350933"/>
              </a:xfrm>
              <a:blipFill>
                <a:blip r:embed="rId2"/>
                <a:stretch>
                  <a:fillRect l="-790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5047836"/>
            <a:ext cx="11305652" cy="1501683"/>
            <a:chOff x="482320" y="2823658"/>
            <a:chExt cx="11305652" cy="144689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2705" y="2823658"/>
                  <a:ext cx="11235267" cy="1111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 Our scheme is </a:t>
                  </a:r>
                  <a:r>
                    <a:rPr lang="en-US" sz="2400" b="1" dirty="0">
                      <a:solidFill>
                        <a:srgbClr val="C00000"/>
                      </a:solidFill>
                      <a:latin typeface="Avenir Next LT Pro" panose="020B0504020202020204" pitchFamily="34" charset="0"/>
                    </a:rPr>
                    <a:t>IND-CPA secure</a:t>
                  </a:r>
                  <a:r>
                    <a:rPr lang="en-US" sz="2400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Avenir Next LT Pro" panose="020B0504020202020204" pitchFamily="34" charset="0"/>
                    </a:rPr>
                    <a:t> </a:t>
                  </a:r>
                  <a:endParaRPr lang="en-US" sz="2400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05" y="2823658"/>
                  <a:ext cx="11235267" cy="1111062"/>
                </a:xfrm>
                <a:prstGeom prst="rect">
                  <a:avLst/>
                </a:prstGeom>
                <a:blipFill>
                  <a:blip r:embed="rId3"/>
                  <a:stretch>
                    <a:fillRect l="-791" t="-3261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2ADACF-05DD-7A4D-9592-6F8051C349EF}"/>
                  </a:ext>
                </a:extLst>
              </p:cNvPr>
              <p:cNvSpPr/>
              <p:nvPr/>
            </p:nvSpPr>
            <p:spPr>
              <a:xfrm>
                <a:off x="7877027" y="1560683"/>
                <a:ext cx="679716" cy="45994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402ADACF-05DD-7A4D-9592-6F8051C349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027" y="1560683"/>
                <a:ext cx="679716" cy="459943"/>
              </a:xfrm>
              <a:prstGeom prst="rect">
                <a:avLst/>
              </a:prstGeom>
              <a:blipFill>
                <a:blip r:embed="rId4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95C621-1967-904C-A51A-00797D5C5FA8}"/>
              </a:ext>
            </a:extLst>
          </p:cNvPr>
          <p:cNvCxnSpPr/>
          <p:nvPr/>
        </p:nvCxnSpPr>
        <p:spPr>
          <a:xfrm>
            <a:off x="8068472" y="2020626"/>
            <a:ext cx="0" cy="25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5C8D1B0-2307-0549-9179-8EEFAF07055A}"/>
              </a:ext>
            </a:extLst>
          </p:cNvPr>
          <p:cNvCxnSpPr>
            <a:cxnSpLocks/>
          </p:cNvCxnSpPr>
          <p:nvPr/>
        </p:nvCxnSpPr>
        <p:spPr>
          <a:xfrm flipV="1">
            <a:off x="8354037" y="2020626"/>
            <a:ext cx="0" cy="25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4FDD83E-7E81-3746-B1B6-E5AC8DD4B70E}"/>
                  </a:ext>
                </a:extLst>
              </p:cNvPr>
              <p:cNvSpPr/>
              <p:nvPr/>
            </p:nvSpPr>
            <p:spPr>
              <a:xfrm>
                <a:off x="10934335" y="1529660"/>
                <a:ext cx="679716" cy="45994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𝐄𝐧𝐜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4FDD83E-7E81-3746-B1B6-E5AC8DD4B7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4335" y="1529660"/>
                <a:ext cx="679716" cy="459943"/>
              </a:xfrm>
              <a:prstGeom prst="rect">
                <a:avLst/>
              </a:prstGeom>
              <a:blipFill>
                <a:blip r:embed="rId5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D61ED61-227D-224D-B4D2-875A66403D13}"/>
              </a:ext>
            </a:extLst>
          </p:cNvPr>
          <p:cNvCxnSpPr/>
          <p:nvPr/>
        </p:nvCxnSpPr>
        <p:spPr>
          <a:xfrm>
            <a:off x="11125780" y="1989603"/>
            <a:ext cx="0" cy="25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956B17C-B8D6-3849-8909-DC91349FB436}"/>
              </a:ext>
            </a:extLst>
          </p:cNvPr>
          <p:cNvCxnSpPr>
            <a:cxnSpLocks/>
          </p:cNvCxnSpPr>
          <p:nvPr/>
        </p:nvCxnSpPr>
        <p:spPr>
          <a:xfrm flipV="1">
            <a:off x="11411345" y="1989603"/>
            <a:ext cx="0" cy="25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CEE7DA-48E3-B944-B3FA-033D3B2E5FF0}"/>
              </a:ext>
            </a:extLst>
          </p:cNvPr>
          <p:cNvGrpSpPr/>
          <p:nvPr/>
        </p:nvGrpSpPr>
        <p:grpSpPr>
          <a:xfrm>
            <a:off x="8586980" y="2185366"/>
            <a:ext cx="618857" cy="1136350"/>
            <a:chOff x="8403839" y="1521020"/>
            <a:chExt cx="618857" cy="113635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7708C85-E3AD-804E-ADAC-29636F8174F9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1909187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19FE81C-540B-BD49-835F-3089F70A0161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2244890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999259-F03D-E34F-8227-092D65292D4A}"/>
                    </a:ext>
                  </a:extLst>
                </p:cNvPr>
                <p:cNvSpPr txBox="1"/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999259-F03D-E34F-8227-092D65292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48CBAC-E1C0-654E-8AF5-B26F7CFEADC4}"/>
                    </a:ext>
                  </a:extLst>
                </p:cNvPr>
                <p:cNvSpPr txBox="1"/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48CBAC-E1C0-654E-8AF5-B26F7CFEA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05F4562-AC41-1549-8384-0E8972E6CEC3}"/>
                  </a:ext>
                </a:extLst>
              </p:cNvPr>
              <p:cNvSpPr/>
              <p:nvPr/>
            </p:nvSpPr>
            <p:spPr>
              <a:xfrm>
                <a:off x="7877027" y="2300196"/>
                <a:ext cx="709953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05F4562-AC41-1549-8384-0E8972E6C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027" y="2300196"/>
                <a:ext cx="709953" cy="914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BB75B69-2070-A246-9CD0-3677C0E7C9BE}"/>
              </a:ext>
            </a:extLst>
          </p:cNvPr>
          <p:cNvGrpSpPr/>
          <p:nvPr/>
        </p:nvGrpSpPr>
        <p:grpSpPr>
          <a:xfrm>
            <a:off x="9205837" y="2300196"/>
            <a:ext cx="1430079" cy="930613"/>
            <a:chOff x="8611918" y="1764784"/>
            <a:chExt cx="1430079" cy="93061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CEF8ED5-836E-7E4D-AD1A-FDABFCA9196C}"/>
                </a:ext>
              </a:extLst>
            </p:cNvPr>
            <p:cNvSpPr/>
            <p:nvPr/>
          </p:nvSpPr>
          <p:spPr>
            <a:xfrm>
              <a:off x="8611918" y="1764784"/>
              <a:ext cx="1430079" cy="9306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3378056-B6A9-684E-90EC-2372943B8EEF}"/>
                    </a:ext>
                  </a:extLst>
                </p:cNvPr>
                <p:cNvSpPr txBox="1"/>
                <p:nvPr/>
              </p:nvSpPr>
              <p:spPr>
                <a:xfrm>
                  <a:off x="8684976" y="2273739"/>
                  <a:ext cx="12463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3378056-B6A9-684E-90EC-2372943B8E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976" y="2273739"/>
                  <a:ext cx="124636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27B509-17A6-0648-BDC8-F272FB12728F}"/>
              </a:ext>
            </a:extLst>
          </p:cNvPr>
          <p:cNvGrpSpPr/>
          <p:nvPr/>
        </p:nvGrpSpPr>
        <p:grpSpPr>
          <a:xfrm>
            <a:off x="11081890" y="2300196"/>
            <a:ext cx="631743" cy="2010371"/>
            <a:chOff x="10241167" y="1768584"/>
            <a:chExt cx="631743" cy="2010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15DFCD8-E08E-CB46-AC19-7241551FFBC5}"/>
                    </a:ext>
                  </a:extLst>
                </p:cNvPr>
                <p:cNvSpPr/>
                <p:nvPr/>
              </p:nvSpPr>
              <p:spPr>
                <a:xfrm>
                  <a:off x="10241167" y="1768584"/>
                  <a:ext cx="631743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15DFCD8-E08E-CB46-AC19-7241551FFB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167" y="1768584"/>
                  <a:ext cx="631743" cy="9144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3DA4A91-329E-6B41-8BA5-F22B0168DA35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A66728-4A6E-6446-8D31-78F8E6069CCE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A66728-4A6E-6446-8D31-78F8E6069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D3CE6B9-7BF2-5A47-A68B-B6959B3EC4F3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0635916" y="2756824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62A15BA-15B4-7A43-B039-B07970014567}"/>
              </a:ext>
            </a:extLst>
          </p:cNvPr>
          <p:cNvCxnSpPr>
            <a:cxnSpLocks/>
            <a:stCxn id="40" idx="0"/>
          </p:cNvCxnSpPr>
          <p:nvPr/>
        </p:nvCxnSpPr>
        <p:spPr>
          <a:xfrm flipH="1" flipV="1">
            <a:off x="9902078" y="2573533"/>
            <a:ext cx="1" cy="2356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2E5EF1-74FC-4444-9243-4C34CF917DF3}"/>
                  </a:ext>
                </a:extLst>
              </p:cNvPr>
              <p:cNvSpPr txBox="1"/>
              <p:nvPr/>
            </p:nvSpPr>
            <p:spPr>
              <a:xfrm>
                <a:off x="9733831" y="2232562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2E5EF1-74FC-4444-9243-4C34CF917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831" y="2232562"/>
                <a:ext cx="350673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9A38D8-6EA5-674F-975E-B80B37A2C55A}"/>
                  </a:ext>
                </a:extLst>
              </p:cNvPr>
              <p:cNvSpPr txBox="1"/>
              <p:nvPr/>
            </p:nvSpPr>
            <p:spPr>
              <a:xfrm>
                <a:off x="10681361" y="240370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9A38D8-6EA5-674F-975E-B80B37A2C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361" y="2403707"/>
                <a:ext cx="35067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F0B74779-B14B-9A42-83AF-48A58F964912}"/>
              </a:ext>
            </a:extLst>
          </p:cNvPr>
          <p:cNvSpPr/>
          <p:nvPr/>
        </p:nvSpPr>
        <p:spPr>
          <a:xfrm>
            <a:off x="7191910" y="1219370"/>
            <a:ext cx="4813823" cy="10263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IND-CPA SECURITY FOR 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PUBLIC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KEY ENCRYPTION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93" y="1219370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Avenir Next LT Pro" panose="020B0504020202020204" pitchFamily="34" charset="77"/>
                  </a:rPr>
                  <a:t>We give A the public key.</a:t>
                </a:r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0" indent="0">
                  <a:buNone/>
                </a:pPr>
                <a:endParaRPr lang="en-US" sz="2400" b="1" i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i="1" dirty="0">
                    <a:latin typeface="Avenir Next LT Pro" panose="020B0504020202020204" pitchFamily="34" charset="0"/>
                  </a:rPr>
                  <a:t>Indistinguishability experiment (IND).</a:t>
                </a:r>
                <a:endParaRPr lang="en-US" sz="2400" b="0" i="0" dirty="0">
                  <a:latin typeface="Avenir Next LT Pro" panose="020B05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outputs two equal-length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Give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the ciphertext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i="1" dirty="0">
                    <a:latin typeface="Avenir Next LT Pro" panose="020B0504020202020204" pitchFamily="34" charset="0"/>
                  </a:rPr>
                  <a:t>.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93" y="1219370"/>
                <a:ext cx="11235267" cy="5350933"/>
              </a:xfrm>
              <a:blipFill>
                <a:blip r:embed="rId2"/>
                <a:stretch>
                  <a:fillRect l="-790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5047836"/>
            <a:ext cx="11305652" cy="1501683"/>
            <a:chOff x="482320" y="2823658"/>
            <a:chExt cx="11305652" cy="1446891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2705" y="2823658"/>
                  <a:ext cx="11235267" cy="1111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 Our scheme is </a:t>
                  </a:r>
                  <a:r>
                    <a:rPr lang="en-US" sz="2400" b="1" dirty="0">
                      <a:latin typeface="Avenir Next LT Pro" panose="020B0504020202020204" pitchFamily="34" charset="0"/>
                    </a:rPr>
                    <a:t>IND-CPA secure 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Avenir Next LT Pro" panose="020B0504020202020204" pitchFamily="34" charset="0"/>
                    </a:rPr>
                    <a:t> </a:t>
                  </a:r>
                  <a:endParaRPr lang="en-US" sz="2400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05" y="2823658"/>
                  <a:ext cx="11235267" cy="1111062"/>
                </a:xfrm>
                <a:prstGeom prst="rect">
                  <a:avLst/>
                </a:prstGeom>
                <a:blipFill>
                  <a:blip r:embed="rId3"/>
                  <a:stretch>
                    <a:fillRect l="-791" t="-3261"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CEE7DA-48E3-B944-B3FA-033D3B2E5FF0}"/>
              </a:ext>
            </a:extLst>
          </p:cNvPr>
          <p:cNvGrpSpPr/>
          <p:nvPr/>
        </p:nvGrpSpPr>
        <p:grpSpPr>
          <a:xfrm>
            <a:off x="8586980" y="2185366"/>
            <a:ext cx="618857" cy="1136350"/>
            <a:chOff x="8403839" y="1521020"/>
            <a:chExt cx="618857" cy="113635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7708C85-E3AD-804E-ADAC-29636F8174F9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1909187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19FE81C-540B-BD49-835F-3089F70A0161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2244890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999259-F03D-E34F-8227-092D65292D4A}"/>
                    </a:ext>
                  </a:extLst>
                </p:cNvPr>
                <p:cNvSpPr txBox="1"/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999259-F03D-E34F-8227-092D65292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48CBAC-E1C0-654E-8AF5-B26F7CFEADC4}"/>
                    </a:ext>
                  </a:extLst>
                </p:cNvPr>
                <p:cNvSpPr txBox="1"/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48CBAC-E1C0-654E-8AF5-B26F7CFEA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05F4562-AC41-1549-8384-0E8972E6CEC3}"/>
                  </a:ext>
                </a:extLst>
              </p:cNvPr>
              <p:cNvSpPr/>
              <p:nvPr/>
            </p:nvSpPr>
            <p:spPr>
              <a:xfrm>
                <a:off x="7877027" y="2300196"/>
                <a:ext cx="709953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05F4562-AC41-1549-8384-0E8972E6C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027" y="2300196"/>
                <a:ext cx="709953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BB75B69-2070-A246-9CD0-3677C0E7C9BE}"/>
              </a:ext>
            </a:extLst>
          </p:cNvPr>
          <p:cNvGrpSpPr/>
          <p:nvPr/>
        </p:nvGrpSpPr>
        <p:grpSpPr>
          <a:xfrm>
            <a:off x="9205837" y="2300196"/>
            <a:ext cx="1430079" cy="930613"/>
            <a:chOff x="8611918" y="1764784"/>
            <a:chExt cx="1430079" cy="93061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CEF8ED5-836E-7E4D-AD1A-FDABFCA9196C}"/>
                </a:ext>
              </a:extLst>
            </p:cNvPr>
            <p:cNvSpPr/>
            <p:nvPr/>
          </p:nvSpPr>
          <p:spPr>
            <a:xfrm>
              <a:off x="8611918" y="1764784"/>
              <a:ext cx="1430079" cy="9306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3378056-B6A9-684E-90EC-2372943B8EEF}"/>
                    </a:ext>
                  </a:extLst>
                </p:cNvPr>
                <p:cNvSpPr txBox="1"/>
                <p:nvPr/>
              </p:nvSpPr>
              <p:spPr>
                <a:xfrm>
                  <a:off x="8684976" y="2273739"/>
                  <a:ext cx="1352165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3378056-B6A9-684E-90EC-2372943B8E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976" y="2273739"/>
                  <a:ext cx="1352165" cy="390748"/>
                </a:xfrm>
                <a:prstGeom prst="rect">
                  <a:avLst/>
                </a:prstGeom>
                <a:blipFill>
                  <a:blip r:embed="rId7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27B509-17A6-0648-BDC8-F272FB12728F}"/>
              </a:ext>
            </a:extLst>
          </p:cNvPr>
          <p:cNvGrpSpPr/>
          <p:nvPr/>
        </p:nvGrpSpPr>
        <p:grpSpPr>
          <a:xfrm>
            <a:off x="11081890" y="2300196"/>
            <a:ext cx="631743" cy="2010371"/>
            <a:chOff x="10241167" y="1768584"/>
            <a:chExt cx="631743" cy="2010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15DFCD8-E08E-CB46-AC19-7241551FFBC5}"/>
                    </a:ext>
                  </a:extLst>
                </p:cNvPr>
                <p:cNvSpPr/>
                <p:nvPr/>
              </p:nvSpPr>
              <p:spPr>
                <a:xfrm>
                  <a:off x="10241167" y="1768584"/>
                  <a:ext cx="631743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15DFCD8-E08E-CB46-AC19-7241551FFB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167" y="1768584"/>
                  <a:ext cx="631743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3DA4A91-329E-6B41-8BA5-F22B0168DA35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A66728-4A6E-6446-8D31-78F8E6069CCE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A66728-4A6E-6446-8D31-78F8E6069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D3CE6B9-7BF2-5A47-A68B-B6959B3EC4F3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0635916" y="2756824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62A15BA-15B4-7A43-B039-B07970014567}"/>
              </a:ext>
            </a:extLst>
          </p:cNvPr>
          <p:cNvCxnSpPr>
            <a:cxnSpLocks/>
          </p:cNvCxnSpPr>
          <p:nvPr/>
        </p:nvCxnSpPr>
        <p:spPr>
          <a:xfrm flipV="1">
            <a:off x="9902079" y="2573533"/>
            <a:ext cx="1" cy="335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2E5EF1-74FC-4444-9243-4C34CF917DF3}"/>
                  </a:ext>
                </a:extLst>
              </p:cNvPr>
              <p:cNvSpPr txBox="1"/>
              <p:nvPr/>
            </p:nvSpPr>
            <p:spPr>
              <a:xfrm>
                <a:off x="9733831" y="2232562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2E5EF1-74FC-4444-9243-4C34CF917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831" y="2232562"/>
                <a:ext cx="3506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9A38D8-6EA5-674F-975E-B80B37A2C55A}"/>
                  </a:ext>
                </a:extLst>
              </p:cNvPr>
              <p:cNvSpPr txBox="1"/>
              <p:nvPr/>
            </p:nvSpPr>
            <p:spPr>
              <a:xfrm>
                <a:off x="10681361" y="240370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9A38D8-6EA5-674F-975E-B80B37A2C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361" y="2403707"/>
                <a:ext cx="35067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D415F63-47DB-084C-9714-84B5A16BE0AD}"/>
                  </a:ext>
                </a:extLst>
              </p:cNvPr>
              <p:cNvSpPr/>
              <p:nvPr/>
            </p:nvSpPr>
            <p:spPr>
              <a:xfrm>
                <a:off x="7910897" y="3990834"/>
                <a:ext cx="679716" cy="459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2400" i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4D415F63-47DB-084C-9714-84B5A16BE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97" y="3990834"/>
                <a:ext cx="679716" cy="459943"/>
              </a:xfrm>
              <a:prstGeom prst="rect">
                <a:avLst/>
              </a:prstGeom>
              <a:blipFill>
                <a:blip r:embed="rId12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6D152C-8F86-D046-A392-D6AA3644F3C4}"/>
              </a:ext>
            </a:extLst>
          </p:cNvPr>
          <p:cNvCxnSpPr>
            <a:cxnSpLocks/>
          </p:cNvCxnSpPr>
          <p:nvPr/>
        </p:nvCxnSpPr>
        <p:spPr>
          <a:xfrm flipV="1">
            <a:off x="8250755" y="3321716"/>
            <a:ext cx="0" cy="61952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D13E37E6-BF7C-384F-A7C9-C80C1382168E}"/>
              </a:ext>
            </a:extLst>
          </p:cNvPr>
          <p:cNvSpPr/>
          <p:nvPr/>
        </p:nvSpPr>
        <p:spPr>
          <a:xfrm>
            <a:off x="1561079" y="1717612"/>
            <a:ext cx="4402482" cy="4186146"/>
          </a:xfrm>
          <a:prstGeom prst="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16452D7-80AE-FD44-B95D-B584C175792A}"/>
                  </a:ext>
                </a:extLst>
              </p:cNvPr>
              <p:cNvSpPr txBox="1"/>
              <p:nvPr/>
            </p:nvSpPr>
            <p:spPr>
              <a:xfrm>
                <a:off x="1713645" y="1895814"/>
                <a:ext cx="4196546" cy="3814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Avenir Next LT Pro" panose="020B0504020202020204" pitchFamily="34" charset="0"/>
                  </a:rPr>
                  <a:t>Question: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Why doesn’t this strategy always win?: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computes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.  </a:t>
                </a:r>
                <a:r>
                  <a:rPr lang="en-US" sz="2400" dirty="0"/>
                  <a:t>If it’s equal to </a:t>
                </a:r>
                <a:r>
                  <a:rPr lang="en-US" sz="2400" i="1" dirty="0"/>
                  <a:t>c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she returns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b="1" dirty="0">
                    <a:solidFill>
                      <a:schemeClr val="tx1"/>
                    </a:solidFill>
                  </a:rPr>
                  <a:t>;</a:t>
                </a:r>
                <a:r>
                  <a:rPr lang="en-US" sz="2400" dirty="0">
                    <a:solidFill>
                      <a:schemeClr val="tx1"/>
                    </a:solidFill>
                  </a:rPr>
                  <a:t> otherwise,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b="1" dirty="0"/>
              </a:p>
              <a:p>
                <a:r>
                  <a:rPr lang="en-US" sz="2400" b="1" dirty="0">
                    <a:solidFill>
                      <a:srgbClr val="C00000"/>
                    </a:solidFill>
                  </a:rPr>
                  <a:t>Answer:</a:t>
                </a:r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𝐸𝑛𝑐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may use randomness and may 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in multiple ways.</a:t>
                </a:r>
                <a:endParaRPr lang="en-US" sz="2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16452D7-80AE-FD44-B95D-B584C1757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645" y="1895814"/>
                <a:ext cx="4196546" cy="3814186"/>
              </a:xfrm>
              <a:prstGeom prst="rect">
                <a:avLst/>
              </a:prstGeom>
              <a:blipFill>
                <a:blip r:embed="rId13"/>
                <a:stretch>
                  <a:fillRect l="-2115" t="-993" b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B2A7548F-CDCA-0549-B3E0-04F8101E47C6}"/>
              </a:ext>
            </a:extLst>
          </p:cNvPr>
          <p:cNvSpPr/>
          <p:nvPr/>
        </p:nvSpPr>
        <p:spPr>
          <a:xfrm>
            <a:off x="7809032" y="3908861"/>
            <a:ext cx="857940" cy="8594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0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265" y="1164658"/>
            <a:ext cx="11604218" cy="6608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77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77"/>
            </a:endParaRP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EFFICIENT OPERATIONS MOD q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C158897-B1AD-EA48-9066-B63F99272B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642281"/>
              </p:ext>
            </p:extLst>
          </p:nvPr>
        </p:nvGraphicFramePr>
        <p:xfrm>
          <a:off x="1354389" y="2497143"/>
          <a:ext cx="8127999" cy="263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18138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93274160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33736533"/>
                    </a:ext>
                  </a:extLst>
                </a:gridCol>
              </a:tblGrid>
              <a:tr h="989255">
                <a:tc>
                  <a:txBody>
                    <a:bodyPr/>
                    <a:lstStyle/>
                    <a:p>
                      <a:endParaRPr lang="en-US" sz="2400" dirty="0">
                        <a:latin typeface="Avenir Next LT Pro" panose="020B0504020202020204" pitchFamily="34" charset="7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Efficient to compute?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Efficient to </a:t>
                      </a:r>
                      <a:r>
                        <a:rPr lang="en-US" sz="2400" u="sng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invert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venir Next LT Pro" panose="020B0504020202020204" pitchFamily="34" charset="77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6896147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" panose="020B0504020202020204" pitchFamily="34" charset="77"/>
                        </a:rPr>
                        <a:t>Addition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6997800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" panose="020B0504020202020204" pitchFamily="34" charset="77"/>
                        </a:rPr>
                        <a:t>Multiplication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730555"/>
                  </a:ext>
                </a:extLst>
              </a:tr>
              <a:tr h="54958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Avenir Next LT Pro" panose="020B0504020202020204" pitchFamily="34" charset="77"/>
                        </a:rPr>
                        <a:t>Exponentiation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 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    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Avenir Next LT Pro" panose="020B0504020202020204" pitchFamily="34" charset="77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00132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2AF22EF9-3C67-D04A-8FB6-871E4C0BCEC9}"/>
              </a:ext>
            </a:extLst>
          </p:cNvPr>
          <p:cNvSpPr/>
          <p:nvPr/>
        </p:nvSpPr>
        <p:spPr>
          <a:xfrm>
            <a:off x="2895598" y="1361186"/>
            <a:ext cx="5045582" cy="78705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8E2C54-2DBA-5A49-A6FB-C575223304C0}"/>
                  </a:ext>
                </a:extLst>
              </p:cNvPr>
              <p:cNvSpPr/>
              <p:nvPr/>
            </p:nvSpPr>
            <p:spPr>
              <a:xfrm>
                <a:off x="2988984" y="1513564"/>
                <a:ext cx="6096000" cy="85953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= the set of remainders mod q.</a:t>
                </a:r>
              </a:p>
              <a:p>
                <a:endParaRPr lang="en-US" sz="24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18E2C54-2DBA-5A49-A6FB-C575223304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984" y="1513564"/>
                <a:ext cx="6096000" cy="859531"/>
              </a:xfrm>
              <a:prstGeom prst="rect">
                <a:avLst/>
              </a:prstGeom>
              <a:blipFill>
                <a:blip r:embed="rId3"/>
                <a:stretch>
                  <a:fillRect t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B1A0CB6-361A-0448-8CA9-26A61E82611E}"/>
              </a:ext>
            </a:extLst>
          </p:cNvPr>
          <p:cNvSpPr/>
          <p:nvPr/>
        </p:nvSpPr>
        <p:spPr>
          <a:xfrm>
            <a:off x="402818" y="5484062"/>
            <a:ext cx="116029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We found that exponentiation is efficient to invert </a:t>
            </a:r>
            <a:r>
              <a:rPr lang="en-US" sz="2400" u="sng" dirty="0">
                <a:latin typeface="Avenir Next LT Pro" panose="020B0504020202020204" pitchFamily="34" charset="0"/>
              </a:rPr>
              <a:t>if</a:t>
            </a:r>
            <a:r>
              <a:rPr lang="en-US" sz="2400" dirty="0">
                <a:latin typeface="Avenir Next LT Pro" panose="020B0504020202020204" pitchFamily="34" charset="0"/>
              </a:rPr>
              <a:t> q is prime.</a:t>
            </a:r>
          </a:p>
          <a:p>
            <a:r>
              <a:rPr lang="en-US" sz="2400" dirty="0">
                <a:latin typeface="Avenir Next LT Pro" panose="020B0504020202020204" pitchFamily="34" charset="0"/>
              </a:rPr>
              <a:t>If q is not prime, it may be very difficult.</a:t>
            </a:r>
          </a:p>
        </p:txBody>
      </p:sp>
    </p:spTree>
    <p:extLst>
      <p:ext uri="{BB962C8B-B14F-4D97-AF65-F5344CB8AC3E}">
        <p14:creationId xmlns:p14="http://schemas.microsoft.com/office/powerpoint/2010/main" val="9371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PHILOSOPHY (CONTINUED)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1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The nuances of the experiment matter.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Sometimes different experiments turn out to be equivalent.  Sometimes, not.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CPA  = ”chosen plaintext attack”</a:t>
            </a: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CCA = “chosen </a:t>
            </a:r>
            <a:r>
              <a:rPr lang="en-US" sz="2400" dirty="0">
                <a:solidFill>
                  <a:srgbClr val="C00000"/>
                </a:solidFill>
                <a:latin typeface="Avenir Next LT Pro" panose="020B0504020202020204" pitchFamily="34" charset="0"/>
              </a:rPr>
              <a:t>ciphertext</a:t>
            </a:r>
            <a:r>
              <a:rPr lang="en-US" sz="2400" dirty="0">
                <a:latin typeface="Avenir Next LT Pro" panose="020B0504020202020204" pitchFamily="34" charset="0"/>
              </a:rPr>
              <a:t> attack”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IND-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CCA</a:t>
            </a:r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 SECURITY FOR PUBLIC KEY ENCRYPTION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93" y="1219370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Avenir Next LT Pro" panose="020B0504020202020204" pitchFamily="34" charset="0"/>
                  </a:rPr>
                  <a:t>A has access to a </a:t>
                </a:r>
                <a:r>
                  <a:rPr lang="en-US" sz="2400" u="sng" dirty="0">
                    <a:solidFill>
                      <a:srgbClr val="C00000"/>
                    </a:solidFill>
                    <a:latin typeface="Avenir Next LT Pro" panose="020B0504020202020204" pitchFamily="34" charset="0"/>
                  </a:rPr>
                  <a:t>de</a:t>
                </a:r>
                <a:r>
                  <a:rPr lang="en-US" sz="2400" dirty="0">
                    <a:solidFill>
                      <a:srgbClr val="C00000"/>
                    </a:solidFill>
                    <a:latin typeface="Avenir Next LT Pro" panose="020B0504020202020204" pitchFamily="34" charset="0"/>
                  </a:rPr>
                  <a:t>cryption oracle.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Sample</a:t>
                </a:r>
                <a:r>
                  <a:rPr lang="en-US" sz="24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𝐞𝐲𝐆𝐞𝐧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Give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b="1" i="1" dirty="0">
                    <a:latin typeface="Cambria Math" panose="02040503050406030204" pitchFamily="18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to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who returns equal-length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    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457200" indent="-457200">
                  <a:buAutoNum type="arabicPeriod" startAt="3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Give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the ciphertext </a:t>
                </a:r>
                <a:r>
                  <a:rPr lang="en-US" sz="2400" b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4. 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i="1" dirty="0">
                    <a:latin typeface="Avenir Next LT Pro" panose="020B0504020202020204" pitchFamily="34" charset="0"/>
                  </a:rPr>
                  <a:t>.</a:t>
                </a: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Avenir Next LT Pro" panose="020B0504020202020204" pitchFamily="34" charset="0"/>
                  </a:rPr>
                  <a:t>(A is not allowed to decrypt </a:t>
                </a:r>
                <a:r>
                  <a:rPr lang="en-US" sz="2400" i="1" dirty="0">
                    <a:solidFill>
                      <a:srgbClr val="C00000"/>
                    </a:solidFill>
                    <a:latin typeface="Avenir Next LT Pro" panose="020B0504020202020204" pitchFamily="34" charset="0"/>
                  </a:rPr>
                  <a:t>c</a:t>
                </a:r>
                <a:r>
                  <a:rPr lang="en-US" sz="2400" dirty="0">
                    <a:solidFill>
                      <a:srgbClr val="C00000"/>
                    </a:solidFill>
                    <a:latin typeface="Avenir Next LT Pro" panose="020B0504020202020204" pitchFamily="34" charset="0"/>
                  </a:rPr>
                  <a:t>.)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93" y="1219370"/>
                <a:ext cx="11235267" cy="5350933"/>
              </a:xfrm>
              <a:blipFill>
                <a:blip r:embed="rId2"/>
                <a:stretch>
                  <a:fillRect l="-790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5068622"/>
            <a:ext cx="11305652" cy="1480898"/>
            <a:chOff x="482320" y="2843685"/>
            <a:chExt cx="11305652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2705" y="2973910"/>
                  <a:ext cx="11235267" cy="1111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 Our scheme is </a:t>
                  </a:r>
                  <a:r>
                    <a:rPr lang="en-US" sz="2400" b="1" dirty="0">
                      <a:solidFill>
                        <a:srgbClr val="C00000"/>
                      </a:solidFill>
                      <a:latin typeface="Avenir Next LT Pro" panose="020B0504020202020204" pitchFamily="34" charset="0"/>
                    </a:rPr>
                    <a:t>IND-CCA</a:t>
                  </a:r>
                  <a:r>
                    <a:rPr lang="en-US" sz="2400" b="1" dirty="0">
                      <a:latin typeface="Avenir Next LT Pro" panose="020B0504020202020204" pitchFamily="34" charset="0"/>
                    </a:rPr>
                    <a:t> secure 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Avenir Next LT Pro" panose="020B0504020202020204" pitchFamily="34" charset="0"/>
                    </a:rPr>
                    <a:t> </a:t>
                  </a:r>
                  <a:endParaRPr lang="en-US" sz="2400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05" y="2973910"/>
                  <a:ext cx="11235267" cy="1111062"/>
                </a:xfrm>
                <a:prstGeom prst="rect">
                  <a:avLst/>
                </a:prstGeom>
                <a:blipFill>
                  <a:blip r:embed="rId3"/>
                  <a:stretch>
                    <a:fillRect l="-791" t="-3261" b="-32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FCEE7DA-48E3-B944-B3FA-033D3B2E5FF0}"/>
              </a:ext>
            </a:extLst>
          </p:cNvPr>
          <p:cNvGrpSpPr/>
          <p:nvPr/>
        </p:nvGrpSpPr>
        <p:grpSpPr>
          <a:xfrm>
            <a:off x="8586980" y="2185366"/>
            <a:ext cx="618857" cy="1136350"/>
            <a:chOff x="8403839" y="1521020"/>
            <a:chExt cx="618857" cy="1136350"/>
          </a:xfrm>
        </p:grpSpPr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87708C85-E3AD-804E-ADAC-29636F8174F9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1909187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19FE81C-540B-BD49-835F-3089F70A0161}"/>
                </a:ext>
              </a:extLst>
            </p:cNvPr>
            <p:cNvCxnSpPr>
              <a:cxnSpLocks/>
            </p:cNvCxnSpPr>
            <p:nvPr/>
          </p:nvCxnSpPr>
          <p:spPr>
            <a:xfrm>
              <a:off x="8403839" y="2244890"/>
              <a:ext cx="60514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999259-F03D-E34F-8227-092D65292D4A}"/>
                    </a:ext>
                  </a:extLst>
                </p:cNvPr>
                <p:cNvSpPr txBox="1"/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8999259-F03D-E34F-8227-092D65292D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3831" y="1521020"/>
                  <a:ext cx="53886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48CBAC-E1C0-654E-8AF5-B26F7CFEADC4}"/>
                    </a:ext>
                  </a:extLst>
                </p:cNvPr>
                <p:cNvSpPr txBox="1"/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B48CBAC-E1C0-654E-8AF5-B26F7CFEAD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55970" y="2288038"/>
                  <a:ext cx="538865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05F4562-AC41-1549-8384-0E8972E6CEC3}"/>
                  </a:ext>
                </a:extLst>
              </p:cNvPr>
              <p:cNvSpPr/>
              <p:nvPr/>
            </p:nvSpPr>
            <p:spPr>
              <a:xfrm>
                <a:off x="7877027" y="2300196"/>
                <a:ext cx="709953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05F4562-AC41-1549-8384-0E8972E6C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027" y="2300196"/>
                <a:ext cx="709953" cy="914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4BB75B69-2070-A246-9CD0-3677C0E7C9BE}"/>
              </a:ext>
            </a:extLst>
          </p:cNvPr>
          <p:cNvGrpSpPr/>
          <p:nvPr/>
        </p:nvGrpSpPr>
        <p:grpSpPr>
          <a:xfrm>
            <a:off x="9205837" y="2300196"/>
            <a:ext cx="1430079" cy="930613"/>
            <a:chOff x="8611918" y="1764784"/>
            <a:chExt cx="1430079" cy="930613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CEF8ED5-836E-7E4D-AD1A-FDABFCA9196C}"/>
                </a:ext>
              </a:extLst>
            </p:cNvPr>
            <p:cNvSpPr/>
            <p:nvPr/>
          </p:nvSpPr>
          <p:spPr>
            <a:xfrm>
              <a:off x="8611918" y="1764784"/>
              <a:ext cx="1430079" cy="93061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3378056-B6A9-684E-90EC-2372943B8EEF}"/>
                    </a:ext>
                  </a:extLst>
                </p:cNvPr>
                <p:cNvSpPr txBox="1"/>
                <p:nvPr/>
              </p:nvSpPr>
              <p:spPr>
                <a:xfrm>
                  <a:off x="8684976" y="2273739"/>
                  <a:ext cx="1352165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smtClean="0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3378056-B6A9-684E-90EC-2372943B8E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976" y="2273739"/>
                  <a:ext cx="1352165" cy="390748"/>
                </a:xfrm>
                <a:prstGeom prst="rect">
                  <a:avLst/>
                </a:prstGeom>
                <a:blipFill>
                  <a:blip r:embed="rId7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527B509-17A6-0648-BDC8-F272FB12728F}"/>
              </a:ext>
            </a:extLst>
          </p:cNvPr>
          <p:cNvGrpSpPr/>
          <p:nvPr/>
        </p:nvGrpSpPr>
        <p:grpSpPr>
          <a:xfrm>
            <a:off x="11081890" y="2300196"/>
            <a:ext cx="631743" cy="2010371"/>
            <a:chOff x="10241167" y="1768584"/>
            <a:chExt cx="631743" cy="20103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15DFCD8-E08E-CB46-AC19-7241551FFBC5}"/>
                    </a:ext>
                  </a:extLst>
                </p:cNvPr>
                <p:cNvSpPr/>
                <p:nvPr/>
              </p:nvSpPr>
              <p:spPr>
                <a:xfrm>
                  <a:off x="10241167" y="1768584"/>
                  <a:ext cx="631743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815DFCD8-E08E-CB46-AC19-7241551FFBC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1167" y="1768584"/>
                  <a:ext cx="631743" cy="9144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3DA4A91-329E-6B41-8BA5-F22B0168DA35}"/>
                </a:ext>
              </a:extLst>
            </p:cNvPr>
            <p:cNvCxnSpPr>
              <a:cxnSpLocks/>
              <a:stCxn id="43" idx="2"/>
            </p:cNvCxnSpPr>
            <p:nvPr/>
          </p:nvCxnSpPr>
          <p:spPr>
            <a:xfrm flipH="1">
              <a:off x="10548092" y="2682984"/>
              <a:ext cx="8947" cy="6283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A66728-4A6E-6446-8D31-78F8E6069CCE}"/>
                    </a:ext>
                  </a:extLst>
                </p:cNvPr>
                <p:cNvSpPr txBox="1"/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9BA66728-4A6E-6446-8D31-78F8E6069C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46083" y="3409623"/>
                  <a:ext cx="42191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D3CE6B9-7BF2-5A47-A68B-B6959B3EC4F3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10635916" y="2756824"/>
            <a:ext cx="445974" cy="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62A15BA-15B4-7A43-B039-B07970014567}"/>
              </a:ext>
            </a:extLst>
          </p:cNvPr>
          <p:cNvCxnSpPr>
            <a:cxnSpLocks/>
          </p:cNvCxnSpPr>
          <p:nvPr/>
        </p:nvCxnSpPr>
        <p:spPr>
          <a:xfrm flipV="1">
            <a:off x="9902079" y="2573533"/>
            <a:ext cx="1" cy="3357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2E5EF1-74FC-4444-9243-4C34CF917DF3}"/>
                  </a:ext>
                </a:extLst>
              </p:cNvPr>
              <p:cNvSpPr txBox="1"/>
              <p:nvPr/>
            </p:nvSpPr>
            <p:spPr>
              <a:xfrm>
                <a:off x="9733831" y="2232562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A2E5EF1-74FC-4444-9243-4C34CF917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831" y="2232562"/>
                <a:ext cx="35067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9A38D8-6EA5-674F-975E-B80B37A2C55A}"/>
                  </a:ext>
                </a:extLst>
              </p:cNvPr>
              <p:cNvSpPr txBox="1"/>
              <p:nvPr/>
            </p:nvSpPr>
            <p:spPr>
              <a:xfrm>
                <a:off x="10681361" y="240370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A9A38D8-6EA5-674F-975E-B80B37A2C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361" y="2403707"/>
                <a:ext cx="350673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704D384-894C-6A4C-99FC-55C5704F850E}"/>
                  </a:ext>
                </a:extLst>
              </p:cNvPr>
              <p:cNvSpPr/>
              <p:nvPr/>
            </p:nvSpPr>
            <p:spPr>
              <a:xfrm>
                <a:off x="7910897" y="3990834"/>
                <a:ext cx="679716" cy="45994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sz="24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704D384-894C-6A4C-99FC-55C5704F8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0897" y="3990834"/>
                <a:ext cx="679716" cy="459943"/>
              </a:xfrm>
              <a:prstGeom prst="rect">
                <a:avLst/>
              </a:prstGeom>
              <a:blipFill>
                <a:blip r:embed="rId12"/>
                <a:stretch>
                  <a:fillRect b="-189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389DE57-6B41-4E43-BB75-6DD6DBBE6A0D}"/>
              </a:ext>
            </a:extLst>
          </p:cNvPr>
          <p:cNvCxnSpPr>
            <a:cxnSpLocks/>
          </p:cNvCxnSpPr>
          <p:nvPr/>
        </p:nvCxnSpPr>
        <p:spPr>
          <a:xfrm flipV="1">
            <a:off x="8250755" y="3321716"/>
            <a:ext cx="0" cy="61952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5708041-EE1A-734A-973D-B2FC4B7C166E}"/>
                  </a:ext>
                </a:extLst>
              </p:cNvPr>
              <p:cNvSpPr/>
              <p:nvPr/>
            </p:nvSpPr>
            <p:spPr>
              <a:xfrm>
                <a:off x="10681361" y="1200583"/>
                <a:ext cx="1324372" cy="80125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  <a:p>
                <a:pPr algn="ctr"/>
                <a:r>
                  <a:rPr lang="en-US" b="1" i="1" dirty="0"/>
                  <a:t>(input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b="1" i="1" dirty="0"/>
                  <a:t>)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E5708041-EE1A-734A-973D-B2FC4B7C16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361" y="1200583"/>
                <a:ext cx="1324372" cy="8012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52EE6F-78D7-CC4C-BABE-D4ED2BFA4193}"/>
              </a:ext>
            </a:extLst>
          </p:cNvPr>
          <p:cNvCxnSpPr/>
          <p:nvPr/>
        </p:nvCxnSpPr>
        <p:spPr>
          <a:xfrm>
            <a:off x="11223479" y="2020626"/>
            <a:ext cx="0" cy="25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9464B11-3CD4-1F42-9C29-D702FC5445DE}"/>
              </a:ext>
            </a:extLst>
          </p:cNvPr>
          <p:cNvCxnSpPr>
            <a:cxnSpLocks/>
          </p:cNvCxnSpPr>
          <p:nvPr/>
        </p:nvCxnSpPr>
        <p:spPr>
          <a:xfrm flipV="1">
            <a:off x="11509044" y="2020626"/>
            <a:ext cx="0" cy="25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DE6BA9B-E93B-4247-B69E-5B2626DA27AB}"/>
                  </a:ext>
                </a:extLst>
              </p:cNvPr>
              <p:cNvSpPr/>
              <p:nvPr/>
            </p:nvSpPr>
            <p:spPr>
              <a:xfrm>
                <a:off x="7876193" y="1542704"/>
                <a:ext cx="679716" cy="45994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dirty="0" smtClean="0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DE6BA9B-E93B-4247-B69E-5B2626DA27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6193" y="1542704"/>
                <a:ext cx="679716" cy="459943"/>
              </a:xfrm>
              <a:prstGeom prst="rect">
                <a:avLst/>
              </a:prstGeom>
              <a:blipFill>
                <a:blip r:embed="rId14"/>
                <a:stretch>
                  <a:fillRect l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720FA2A-ACAC-6940-ACD4-784B162CF03D}"/>
              </a:ext>
            </a:extLst>
          </p:cNvPr>
          <p:cNvCxnSpPr/>
          <p:nvPr/>
        </p:nvCxnSpPr>
        <p:spPr>
          <a:xfrm>
            <a:off x="8067638" y="2002647"/>
            <a:ext cx="0" cy="25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1FF96F7-7E7D-2A4A-BC60-8CC89BC6CB65}"/>
              </a:ext>
            </a:extLst>
          </p:cNvPr>
          <p:cNvCxnSpPr>
            <a:cxnSpLocks/>
          </p:cNvCxnSpPr>
          <p:nvPr/>
        </p:nvCxnSpPr>
        <p:spPr>
          <a:xfrm flipV="1">
            <a:off x="8353203" y="2002647"/>
            <a:ext cx="0" cy="256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56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8" grpId="0"/>
      <p:bldP spid="49" grpId="0"/>
      <p:bldP spid="27" grpId="0" animBg="1"/>
      <p:bldP spid="36" grpId="0" animBg="1"/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NEW TASK: KEY ENCAPSULATION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2400" b="1" dirty="0">
                    <a:latin typeface="Avenir Next LT Pro" panose="020B0504020202020204" pitchFamily="34" charset="0"/>
                  </a:rPr>
                  <a:t>Goal: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Through public dialogue, share a bit string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that is uniformly random from the perspective of the adversary.</a:t>
                </a:r>
              </a:p>
              <a:p>
                <a:pPr marL="0" indent="0">
                  <a:buNone/>
                </a:pPr>
                <a:endParaRPr lang="en-US" sz="2400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𝐆𝐞𝐧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	</a:t>
                </a:r>
                <a:r>
                  <a:rPr lang="en-US" sz="2400" i="1" dirty="0"/>
                  <a:t>input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		output = keypair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𝐄𝐧𝐜𝐚𝐩𝐬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  <a:r>
                  <a:rPr lang="en-US" sz="2400" i="1" dirty="0"/>
                  <a:t>input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400" dirty="0"/>
                  <a:t>	output = key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and ciphertext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dirty="0"/>
                  <a:t>De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𝐜𝐚𝐩𝐬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  <a:r>
                  <a:rPr lang="en-US" sz="2400" i="1" dirty="0"/>
                  <a:t>input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	output = key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b="1" dirty="0"/>
                  <a:t> </a:t>
                </a:r>
              </a:p>
              <a:p>
                <a:pPr marL="0" indent="0">
                  <a:buNone/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60ADCD47-CF9C-A743-9693-239E4E0F2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95" y="2214124"/>
            <a:ext cx="1037745" cy="12148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8227F0C-1A30-7543-8647-830CA826D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30" y="2107945"/>
            <a:ext cx="1321055" cy="1321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373F13E-857A-0A4F-A3C6-135AEC080D67}"/>
                  </a:ext>
                </a:extLst>
              </p:cNvPr>
              <p:cNvSpPr/>
              <p:nvPr/>
            </p:nvSpPr>
            <p:spPr>
              <a:xfrm>
                <a:off x="8831614" y="3521704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373F13E-857A-0A4F-A3C6-135AEC080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614" y="3521704"/>
                <a:ext cx="3709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>
            <a:extLst>
              <a:ext uri="{FF2B5EF4-FFF2-40B4-BE49-F238E27FC236}">
                <a16:creationId xmlns:a16="http://schemas.microsoft.com/office/drawing/2014/main" id="{0EAC48EC-09A6-FF45-8566-5548E8512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0" y="1013966"/>
            <a:ext cx="940261" cy="1135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C30BDBB-B0AC-8845-A4FC-216883767410}"/>
                  </a:ext>
                </a:extLst>
              </p:cNvPr>
              <p:cNvSpPr/>
              <p:nvPr/>
            </p:nvSpPr>
            <p:spPr>
              <a:xfrm>
                <a:off x="1333330" y="3482966"/>
                <a:ext cx="478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C30BDBB-B0AC-8845-A4FC-216883767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330" y="3482966"/>
                <a:ext cx="47833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65A821-221E-604E-98F5-D91BF04F7F5E}"/>
              </a:ext>
            </a:extLst>
          </p:cNvPr>
          <p:cNvCxnSpPr>
            <a:cxnSpLocks/>
          </p:cNvCxnSpPr>
          <p:nvPr/>
        </p:nvCxnSpPr>
        <p:spPr>
          <a:xfrm>
            <a:off x="3417255" y="2463311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40318A7-BAE6-5143-962E-137BFE9BC9AA}"/>
              </a:ext>
            </a:extLst>
          </p:cNvPr>
          <p:cNvCxnSpPr>
            <a:cxnSpLocks/>
          </p:cNvCxnSpPr>
          <p:nvPr/>
        </p:nvCxnSpPr>
        <p:spPr>
          <a:xfrm flipH="1">
            <a:off x="3417255" y="2916455"/>
            <a:ext cx="44658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604EA7-C9E0-274C-8600-A97573E63595}"/>
                  </a:ext>
                </a:extLst>
              </p:cNvPr>
              <p:cNvSpPr/>
              <p:nvPr/>
            </p:nvSpPr>
            <p:spPr>
              <a:xfrm>
                <a:off x="5330070" y="2052074"/>
                <a:ext cx="4991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604EA7-C9E0-274C-8600-A97573E63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70" y="2052074"/>
                <a:ext cx="499176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F9D7F0D-CEE8-2A4E-9BFA-45D1EEF365EB}"/>
                  </a:ext>
                </a:extLst>
              </p:cNvPr>
              <p:cNvSpPr/>
              <p:nvPr/>
            </p:nvSpPr>
            <p:spPr>
              <a:xfrm>
                <a:off x="5414359" y="2941150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F9D7F0D-CEE8-2A4E-9BFA-45D1EEF36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359" y="2941150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2038F7C-34E5-2F4E-834D-93D8417FC5CD}"/>
                  </a:ext>
                </a:extLst>
              </p:cNvPr>
              <p:cNvSpPr/>
              <p:nvPr/>
            </p:nvSpPr>
            <p:spPr>
              <a:xfrm>
                <a:off x="1993857" y="3466334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2038F7C-34E5-2F4E-834D-93D8417FC5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857" y="3466334"/>
                <a:ext cx="37093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65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  <p:bldP spid="9" grpId="0"/>
      <p:bldP spid="6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NEW TASK: KEY ENCAPSULATION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KEM = “key encapsulation mechanism”</a:t>
                </a: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One can do KEM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secret-key encryption.  The effect is similar to public-key encryption, and can be more efficient.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34D7D8-A054-374A-A3B4-FA0FDAB44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2566" y="1252598"/>
                <a:ext cx="11700834" cy="5351401"/>
              </a:xfrm>
              <a:blipFill>
                <a:blip r:embed="rId2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60ADCD47-CF9C-A743-9693-239E4E0F2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95" y="2214124"/>
            <a:ext cx="1037745" cy="12148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8227F0C-1A30-7543-8647-830CA826D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30" y="2107945"/>
            <a:ext cx="1321055" cy="1321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373F13E-857A-0A4F-A3C6-135AEC080D67}"/>
                  </a:ext>
                </a:extLst>
              </p:cNvPr>
              <p:cNvSpPr/>
              <p:nvPr/>
            </p:nvSpPr>
            <p:spPr>
              <a:xfrm>
                <a:off x="8831614" y="3521704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373F13E-857A-0A4F-A3C6-135AEC080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614" y="3521704"/>
                <a:ext cx="37093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>
            <a:extLst>
              <a:ext uri="{FF2B5EF4-FFF2-40B4-BE49-F238E27FC236}">
                <a16:creationId xmlns:a16="http://schemas.microsoft.com/office/drawing/2014/main" id="{0EAC48EC-09A6-FF45-8566-5548E85126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0" y="1013966"/>
            <a:ext cx="940261" cy="1135580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65A821-221E-604E-98F5-D91BF04F7F5E}"/>
              </a:ext>
            </a:extLst>
          </p:cNvPr>
          <p:cNvCxnSpPr>
            <a:cxnSpLocks/>
          </p:cNvCxnSpPr>
          <p:nvPr/>
        </p:nvCxnSpPr>
        <p:spPr>
          <a:xfrm>
            <a:off x="3417255" y="2463311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40318A7-BAE6-5143-962E-137BFE9BC9AA}"/>
              </a:ext>
            </a:extLst>
          </p:cNvPr>
          <p:cNvCxnSpPr>
            <a:cxnSpLocks/>
          </p:cNvCxnSpPr>
          <p:nvPr/>
        </p:nvCxnSpPr>
        <p:spPr>
          <a:xfrm flipH="1">
            <a:off x="3417255" y="2916455"/>
            <a:ext cx="44658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604EA7-C9E0-274C-8600-A97573E63595}"/>
                  </a:ext>
                </a:extLst>
              </p:cNvPr>
              <p:cNvSpPr/>
              <p:nvPr/>
            </p:nvSpPr>
            <p:spPr>
              <a:xfrm>
                <a:off x="5330070" y="2052074"/>
                <a:ext cx="4991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𝑝𝑘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6604EA7-C9E0-274C-8600-A97573E63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070" y="2052074"/>
                <a:ext cx="499176" cy="369332"/>
              </a:xfrm>
              <a:prstGeom prst="rect">
                <a:avLst/>
              </a:prstGeom>
              <a:blipFill>
                <a:blip r:embed="rId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F9D7F0D-CEE8-2A4E-9BFA-45D1EEF365EB}"/>
                  </a:ext>
                </a:extLst>
              </p:cNvPr>
              <p:cNvSpPr/>
              <p:nvPr/>
            </p:nvSpPr>
            <p:spPr>
              <a:xfrm>
                <a:off x="5414359" y="2941150"/>
                <a:ext cx="3506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F9D7F0D-CEE8-2A4E-9BFA-45D1EEF36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359" y="2941150"/>
                <a:ext cx="35067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462E70-6A7B-7B43-A559-279BF3D4B0EF}"/>
                  </a:ext>
                </a:extLst>
              </p:cNvPr>
              <p:cNvSpPr/>
              <p:nvPr/>
            </p:nvSpPr>
            <p:spPr>
              <a:xfrm>
                <a:off x="1333330" y="3482966"/>
                <a:ext cx="4783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8462E70-6A7B-7B43-A559-279BF3D4B0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330" y="3482966"/>
                <a:ext cx="47833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BEF6DD8-2BEE-9C4B-B604-C96BDF5BCC48}"/>
                  </a:ext>
                </a:extLst>
              </p:cNvPr>
              <p:cNvSpPr/>
              <p:nvPr/>
            </p:nvSpPr>
            <p:spPr>
              <a:xfrm>
                <a:off x="1993857" y="3466334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BEF6DD8-2BEE-9C4B-B604-C96BDF5BC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3857" y="3466334"/>
                <a:ext cx="37093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99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CPA SECURITY FOR KEMs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94" y="1219370"/>
                <a:ext cx="6314320" cy="5350933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Carry out the KEM to obtain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Draw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, give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:r>
                  <a:rPr lang="en-US" sz="2400" dirty="0">
                    <a:latin typeface="Avenir Next LT Pro" panose="020B0504020202020204" pitchFamily="34" charset="77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, generate a uniformly random bit string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(same length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and give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to</a:t>
                </a:r>
                <a:r>
                  <a:rPr lang="en-US" sz="2400" b="1" dirty="0">
                    <a:latin typeface="Avenir Next LT Pro" panose="020B0504020202020204" pitchFamily="34" charset="77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Avenir Next LT Pro" panose="020B0504020202020204" pitchFamily="34" charset="77"/>
                </a:endParaRP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returns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77"/>
                  </a:rPr>
                  <a:t>We say that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 “wins”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77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94" y="1219370"/>
                <a:ext cx="6314320" cy="5350933"/>
              </a:xfrm>
              <a:blipFill>
                <a:blip r:embed="rId2"/>
                <a:stretch>
                  <a:fillRect l="-1403" t="-1663" r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07981" y="5068622"/>
            <a:ext cx="11305652" cy="1480898"/>
            <a:chOff x="482320" y="2843685"/>
            <a:chExt cx="11305652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2705" y="2973910"/>
                  <a:ext cx="11235267" cy="11110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 The scheme is </a:t>
                  </a:r>
                  <a:r>
                    <a:rPr lang="en-US" sz="2400" b="1" dirty="0">
                      <a:solidFill>
                        <a:srgbClr val="C00000"/>
                      </a:solidFill>
                      <a:latin typeface="Avenir Next LT Pro" panose="020B0504020202020204" pitchFamily="34" charset="0"/>
                    </a:rPr>
                    <a:t>CPA secure</a:t>
                  </a:r>
                  <a:r>
                    <a:rPr lang="en-US" sz="2400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sz="2400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sz="2400" b="1" dirty="0">
                      <a:latin typeface="Avenir Next LT Pro" panose="020B0504020202020204" pitchFamily="34" charset="0"/>
                    </a:rPr>
                    <a:t> </a:t>
                  </a:r>
                  <a:endParaRPr lang="en-US" sz="2400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</m:e>
                            </m:d>
                          </m:e>
                        </m:func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4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705" y="2973910"/>
                  <a:ext cx="11235267" cy="1111062"/>
                </a:xfrm>
                <a:prstGeom prst="rect">
                  <a:avLst/>
                </a:prstGeom>
                <a:blipFill>
                  <a:blip r:embed="rId3"/>
                  <a:stretch>
                    <a:fillRect l="-791" t="-3261" b="-32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33EEF0F-90E9-2640-B53A-956BC61C623F}"/>
              </a:ext>
            </a:extLst>
          </p:cNvPr>
          <p:cNvGrpSpPr/>
          <p:nvPr/>
        </p:nvGrpSpPr>
        <p:grpSpPr>
          <a:xfrm>
            <a:off x="7597954" y="1653327"/>
            <a:ext cx="1424657" cy="369332"/>
            <a:chOff x="8608286" y="1555465"/>
            <a:chExt cx="1424657" cy="369332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FB9A7BA-FD09-EE46-B52F-A871138E35EF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7" y="1860844"/>
              <a:ext cx="14215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076CA53-EDCF-6541-88AC-E6D487A38962}"/>
                    </a:ext>
                  </a:extLst>
                </p:cNvPr>
                <p:cNvSpPr txBox="1"/>
                <p:nvPr/>
              </p:nvSpPr>
              <p:spPr>
                <a:xfrm>
                  <a:off x="8608286" y="1555465"/>
                  <a:ext cx="37093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E076CA53-EDCF-6541-88AC-E6D487A389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55465"/>
                  <a:ext cx="370935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5F83974-5691-8044-BA37-8A88EE3909CF}"/>
              </a:ext>
            </a:extLst>
          </p:cNvPr>
          <p:cNvGrpSpPr/>
          <p:nvPr/>
        </p:nvGrpSpPr>
        <p:grpSpPr>
          <a:xfrm>
            <a:off x="9022611" y="1836781"/>
            <a:ext cx="1694785" cy="2153728"/>
            <a:chOff x="9948463" y="1768584"/>
            <a:chExt cx="1694785" cy="21537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39EC0872-B281-AA46-BDE0-54C784DF8F2F}"/>
                    </a:ext>
                  </a:extLst>
                </p:cNvPr>
                <p:cNvSpPr/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632969F0-7FC8-42BC-809A-10B64750D6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8511" y="1768584"/>
                  <a:ext cx="914400" cy="9144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F8F8DC3A-B4D1-B941-8516-90598BBA5415}"/>
                </a:ext>
              </a:extLst>
            </p:cNvPr>
            <p:cNvCxnSpPr>
              <a:stCxn id="84" idx="3"/>
            </p:cNvCxnSpPr>
            <p:nvPr/>
          </p:nvCxnSpPr>
          <p:spPr>
            <a:xfrm>
              <a:off x="10872911" y="2225784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91BD5F2C-3DE2-F24C-9E61-C8D6D6D0329A}"/>
                    </a:ext>
                  </a:extLst>
                </p:cNvPr>
                <p:cNvSpPr txBox="1"/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19A657BA-18C7-4CD2-A177-FEDD90B837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338" y="2041118"/>
                  <a:ext cx="421910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F78A4D89-FA43-7644-AF14-BEF265745B40}"/>
                    </a:ext>
                  </a:extLst>
                </p:cNvPr>
                <p:cNvSpPr/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81E3FF5E-AD45-43DD-964D-D4671BDA1E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8463" y="3007912"/>
                  <a:ext cx="914400" cy="9144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ABA1B4F4-A12B-2942-A8E9-4D66BCF86E41}"/>
                </a:ext>
              </a:extLst>
            </p:cNvPr>
            <p:cNvCxnSpPr>
              <a:stCxn id="87" idx="3"/>
            </p:cNvCxnSpPr>
            <p:nvPr/>
          </p:nvCxnSpPr>
          <p:spPr>
            <a:xfrm>
              <a:off x="10862863" y="3465112"/>
              <a:ext cx="34164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C244911-8C02-574E-945C-9AB71B6A3D31}"/>
                    </a:ext>
                  </a:extLst>
                </p:cNvPr>
                <p:cNvSpPr txBox="1"/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2D75299-91F2-4E10-ACA9-083413446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1290" y="3280446"/>
                  <a:ext cx="421910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Star: 32 Points 81">
                <a:extLst>
                  <a:ext uri="{FF2B5EF4-FFF2-40B4-BE49-F238E27FC236}">
                    <a16:creationId xmlns:a16="http://schemas.microsoft.com/office/drawing/2014/main" id="{90D0972A-E8E9-4043-9AB0-51384E6EC0A1}"/>
                  </a:ext>
                </a:extLst>
              </p:cNvPr>
              <p:cNvSpPr/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98" name="Star: 32 Points 81">
                <a:extLst>
                  <a:ext uri="{FF2B5EF4-FFF2-40B4-BE49-F238E27FC236}">
                    <a16:creationId xmlns:a16="http://schemas.microsoft.com/office/drawing/2014/main" id="{90D0972A-E8E9-4043-9AB0-51384E6EC0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351" y="1185767"/>
                <a:ext cx="1550103" cy="445317"/>
              </a:xfrm>
              <a:prstGeom prst="star32">
                <a:avLst/>
              </a:prstGeom>
              <a:blipFill>
                <a:blip r:embed="rId21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Star: 32 Points 82">
                <a:extLst>
                  <a:ext uri="{FF2B5EF4-FFF2-40B4-BE49-F238E27FC236}">
                    <a16:creationId xmlns:a16="http://schemas.microsoft.com/office/drawing/2014/main" id="{99C43891-93DC-6647-8F50-255D519C1BF0}"/>
                  </a:ext>
                </a:extLst>
              </p:cNvPr>
              <p:cNvSpPr/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99" name="Star: 32 Points 82">
                <a:extLst>
                  <a:ext uri="{FF2B5EF4-FFF2-40B4-BE49-F238E27FC236}">
                    <a16:creationId xmlns:a16="http://schemas.microsoft.com/office/drawing/2014/main" id="{99C43891-93DC-6647-8F50-255D519C1B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560" y="4231226"/>
                <a:ext cx="1550103" cy="445317"/>
              </a:xfrm>
              <a:prstGeom prst="star32">
                <a:avLst/>
              </a:prstGeom>
              <a:blipFill>
                <a:blip r:embed="rId2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F342BE0A-756C-EC4E-8747-7CF4AFB10461}"/>
              </a:ext>
            </a:extLst>
          </p:cNvPr>
          <p:cNvCxnSpPr/>
          <p:nvPr/>
        </p:nvCxnSpPr>
        <p:spPr>
          <a:xfrm>
            <a:off x="6792686" y="2853732"/>
            <a:ext cx="4850562" cy="0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08C60D31-4A68-AB44-BFC4-F056A68487D6}"/>
              </a:ext>
            </a:extLst>
          </p:cNvPr>
          <p:cNvGrpSpPr/>
          <p:nvPr/>
        </p:nvGrpSpPr>
        <p:grpSpPr>
          <a:xfrm>
            <a:off x="7597957" y="2053611"/>
            <a:ext cx="1414723" cy="369331"/>
            <a:chOff x="8608286" y="1565662"/>
            <a:chExt cx="1855413" cy="369332"/>
          </a:xfrm>
        </p:grpSpPr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84F85543-D746-8343-BC92-C5A1E5290040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8" y="1860844"/>
              <a:ext cx="185226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63124D74-8325-3948-987F-DDFAE9CCDEF1}"/>
                    </a:ext>
                  </a:extLst>
                </p:cNvPr>
                <p:cNvSpPr txBox="1"/>
                <p:nvPr/>
              </p:nvSpPr>
              <p:spPr>
                <a:xfrm>
                  <a:off x="8608286" y="1565662"/>
                  <a:ext cx="4991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63124D74-8325-3948-987F-DDFAE9CCDE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65662"/>
                  <a:ext cx="499176" cy="369332"/>
                </a:xfrm>
                <a:prstGeom prst="rect">
                  <a:avLst/>
                </a:prstGeom>
                <a:blipFill>
                  <a:blip r:embed="rId23"/>
                  <a:stretch>
                    <a:fillRect l="-3226" r="-19355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F0807FB-BF5A-2C4F-B30C-2BF77696E8C2}"/>
                  </a:ext>
                </a:extLst>
              </p:cNvPr>
              <p:cNvSpPr txBox="1"/>
              <p:nvPr/>
            </p:nvSpPr>
            <p:spPr>
              <a:xfrm>
                <a:off x="7597954" y="2378487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0F0807FB-BF5A-2C4F-B30C-2BF77696E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954" y="2378487"/>
                <a:ext cx="350673" cy="36933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DDBEC012-B424-E444-BB09-3E00A26D782F}"/>
              </a:ext>
            </a:extLst>
          </p:cNvPr>
          <p:cNvCxnSpPr>
            <a:cxnSpLocks/>
          </p:cNvCxnSpPr>
          <p:nvPr/>
        </p:nvCxnSpPr>
        <p:spPr>
          <a:xfrm>
            <a:off x="7597954" y="2674448"/>
            <a:ext cx="1421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691EF3B9-9CEA-E54B-BD27-BE544CFEE82E}"/>
              </a:ext>
            </a:extLst>
          </p:cNvPr>
          <p:cNvGrpSpPr/>
          <p:nvPr/>
        </p:nvGrpSpPr>
        <p:grpSpPr>
          <a:xfrm>
            <a:off x="7591171" y="2852643"/>
            <a:ext cx="1424657" cy="430887"/>
            <a:chOff x="8608286" y="1511994"/>
            <a:chExt cx="1424657" cy="430887"/>
          </a:xfrm>
        </p:grpSpPr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4549BE6E-4D41-1443-A380-35B0047B3289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7" y="1860844"/>
              <a:ext cx="14215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679A152-049E-004D-AAF6-77502451B2F8}"/>
                    </a:ext>
                  </a:extLst>
                </p:cNvPr>
                <p:cNvSpPr txBox="1"/>
                <p:nvPr/>
              </p:nvSpPr>
              <p:spPr>
                <a:xfrm>
                  <a:off x="8608286" y="1511994"/>
                  <a:ext cx="41787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08" name="TextBox 107">
                  <a:extLst>
                    <a:ext uri="{FF2B5EF4-FFF2-40B4-BE49-F238E27FC236}">
                      <a16:creationId xmlns:a16="http://schemas.microsoft.com/office/drawing/2014/main" id="{7679A152-049E-004D-AAF6-77502451B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11994"/>
                  <a:ext cx="417871" cy="430887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C0129-F245-6745-8D11-82511FDAA393}"/>
              </a:ext>
            </a:extLst>
          </p:cNvPr>
          <p:cNvGrpSpPr/>
          <p:nvPr/>
        </p:nvGrpSpPr>
        <p:grpSpPr>
          <a:xfrm>
            <a:off x="7591171" y="3296398"/>
            <a:ext cx="1424657" cy="369332"/>
            <a:chOff x="8608286" y="1565662"/>
            <a:chExt cx="1424657" cy="369332"/>
          </a:xfrm>
        </p:grpSpPr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85CA3514-D918-EE42-BD2A-A430519166DF}"/>
                </a:ext>
              </a:extLst>
            </p:cNvPr>
            <p:cNvCxnSpPr>
              <a:cxnSpLocks/>
            </p:cNvCxnSpPr>
            <p:nvPr/>
          </p:nvCxnSpPr>
          <p:spPr>
            <a:xfrm>
              <a:off x="8611437" y="1860844"/>
              <a:ext cx="142150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7404098-F45A-AF45-9D1B-7D41C0FFE4A0}"/>
                    </a:ext>
                  </a:extLst>
                </p:cNvPr>
                <p:cNvSpPr txBox="1"/>
                <p:nvPr/>
              </p:nvSpPr>
              <p:spPr>
                <a:xfrm>
                  <a:off x="8608286" y="1565662"/>
                  <a:ext cx="4991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67404098-F45A-AF45-9D1B-7D41C0FFE4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08286" y="1565662"/>
                  <a:ext cx="499176" cy="369332"/>
                </a:xfrm>
                <a:prstGeom prst="rect">
                  <a:avLst/>
                </a:prstGeom>
                <a:blipFill>
                  <a:blip r:embed="rId2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A304FEB-8004-6D4A-B555-B76A0CA6EA55}"/>
                  </a:ext>
                </a:extLst>
              </p:cNvPr>
              <p:cNvSpPr txBox="1"/>
              <p:nvPr/>
            </p:nvSpPr>
            <p:spPr>
              <a:xfrm>
                <a:off x="7591171" y="3621274"/>
                <a:ext cx="3506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A304FEB-8004-6D4A-B555-B76A0CA6E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171" y="3621274"/>
                <a:ext cx="350673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F0BD50E-55B7-6743-8E29-1A4A5C6701B3}"/>
              </a:ext>
            </a:extLst>
          </p:cNvPr>
          <p:cNvCxnSpPr>
            <a:cxnSpLocks/>
          </p:cNvCxnSpPr>
          <p:nvPr/>
        </p:nvCxnSpPr>
        <p:spPr>
          <a:xfrm>
            <a:off x="7591171" y="3917235"/>
            <a:ext cx="14215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95931BA6-31BA-4843-B0B3-A3AA588E2452}"/>
              </a:ext>
            </a:extLst>
          </p:cNvPr>
          <p:cNvCxnSpPr>
            <a:cxnSpLocks/>
          </p:cNvCxnSpPr>
          <p:nvPr/>
        </p:nvCxnSpPr>
        <p:spPr>
          <a:xfrm>
            <a:off x="6920564" y="3076109"/>
            <a:ext cx="565583" cy="1118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91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9" grpId="0" animBg="1"/>
      <p:bldP spid="104" grpId="0"/>
      <p:bldP spid="1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SUMMING UP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E586064-1D5E-2842-9F4E-A28C26B1ED0F}"/>
              </a:ext>
            </a:extLst>
          </p:cNvPr>
          <p:cNvSpPr txBox="1">
            <a:spLocks/>
          </p:cNvSpPr>
          <p:nvPr/>
        </p:nvSpPr>
        <p:spPr>
          <a:xfrm>
            <a:off x="1351310" y="1106687"/>
            <a:ext cx="11235267" cy="5497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Avenir Next LT Pro" panose="020B0504020202020204" pitchFamily="34" charset="77"/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DFBE31-C5BE-9B48-A94A-F95E742E9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7" y="1235966"/>
            <a:ext cx="11604218" cy="5497313"/>
          </a:xfrm>
          <a:noFill/>
        </p:spPr>
        <p:txBody>
          <a:bodyPr>
            <a:noAutofit/>
          </a:bodyPr>
          <a:lstStyle/>
          <a:p>
            <a:r>
              <a:rPr lang="en-US" sz="2400" dirty="0">
                <a:latin typeface="Avenir Next LT Pro" panose="020B0504020202020204" pitchFamily="34" charset="0"/>
              </a:rPr>
              <a:t>We “abstracted” the underlying hardness of RSA encryption, and defined the concept of a “group.”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We defined Diffie-Hellman key exchange (a general framework).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r>
              <a:rPr lang="en-US" sz="2400" dirty="0">
                <a:latin typeface="Avenir Next LT Pro" panose="020B0504020202020204" pitchFamily="34" charset="0"/>
              </a:rPr>
              <a:t>We stated various formal definitions of security for public-key encryption.</a:t>
            </a:r>
          </a:p>
          <a:p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   </a:t>
            </a:r>
            <a:r>
              <a:rPr lang="en-US" sz="2400" b="1" dirty="0">
                <a:latin typeface="Avenir Next LT Pro" panose="020B0504020202020204" pitchFamily="34" charset="0"/>
              </a:rPr>
              <a:t>Coming up: </a:t>
            </a:r>
            <a:r>
              <a:rPr lang="en-US" sz="2400" dirty="0">
                <a:latin typeface="Avenir Next LT Pro" panose="020B0504020202020204" pitchFamily="34" charset="0"/>
              </a:rPr>
              <a:t>A deeper look at RSA.</a:t>
            </a:r>
            <a:endParaRPr lang="en-US" sz="2400" dirty="0">
              <a:solidFill>
                <a:srgbClr val="C00000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52841-FAEE-474E-B3AF-3CAA9672A449}"/>
              </a:ext>
            </a:extLst>
          </p:cNvPr>
          <p:cNvSpPr/>
          <p:nvPr/>
        </p:nvSpPr>
        <p:spPr>
          <a:xfrm>
            <a:off x="270933" y="4068826"/>
            <a:ext cx="11308042" cy="8935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 </a:t>
                </a:r>
                <a:r>
                  <a:rPr lang="en-US" sz="2400" b="1" dirty="0">
                    <a:latin typeface="Avenir Next LT Pro" panose="020B0504020202020204" pitchFamily="34" charset="77"/>
                  </a:rPr>
                  <a:t>Protocol: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1. Alice generates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𝑟𝑠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(</a:t>
                </a:r>
                <a:r>
                  <a:rPr lang="en-US" sz="2400" dirty="0" err="1">
                    <a:latin typeface="Avenir Next LT Pro" panose="020B0504020202020204" pitchFamily="34" charset="0"/>
                  </a:rPr>
                  <a:t>r,s</a:t>
                </a:r>
                <a:r>
                  <a:rPr lang="en-US" sz="2400" dirty="0">
                    <a:latin typeface="Avenir Next LT Pro" panose="020B0504020202020204" pitchFamily="34" charset="0"/>
                  </a:rPr>
                  <a:t> = primes) and random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2. She computes</a:t>
                </a:r>
                <a:r>
                  <a:rPr lang="en-US" sz="2400" dirty="0"/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  (If it doesn’t exist, restart.)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3. Bob transmits ciphertext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Avenir Next LT Pro" panose="020B0504020202020204" pitchFamily="34" charset="0"/>
                  </a:rPr>
                  <a:t>4. Alice computes “plaintext”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4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FF0000"/>
                  </a:solidFill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Avenir Next LT Pro" panose="020B0504020202020204" pitchFamily="34" charset="0"/>
                  </a:rPr>
                  <a:t>Idea: There is no obvious way for the Adv. to compute y.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267" y="1235966"/>
                <a:ext cx="11604218" cy="5497313"/>
              </a:xfrm>
              <a:blipFill>
                <a:blip r:embed="rId3"/>
                <a:stretch>
                  <a:fillRect l="-766" t="-1382" b="-2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A TOY VERSION OF RSA ENCRYPTION</a:t>
            </a: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2385A830-E9D0-3D41-B6C5-B2F1BA692F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95" y="2214124"/>
            <a:ext cx="1037745" cy="12148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7FAC2A-FE08-CD48-AB28-EB97FF752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30" y="2107945"/>
            <a:ext cx="1321055" cy="132105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4B562F5-A7FF-F644-9061-604CD4204409}"/>
              </a:ext>
            </a:extLst>
          </p:cNvPr>
          <p:cNvCxnSpPr>
            <a:cxnSpLocks/>
          </p:cNvCxnSpPr>
          <p:nvPr/>
        </p:nvCxnSpPr>
        <p:spPr>
          <a:xfrm>
            <a:off x="3417255" y="2463311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518E84F-5179-7046-8E36-BD3A208B560E}"/>
              </a:ext>
            </a:extLst>
          </p:cNvPr>
          <p:cNvCxnSpPr>
            <a:cxnSpLocks/>
          </p:cNvCxnSpPr>
          <p:nvPr/>
        </p:nvCxnSpPr>
        <p:spPr>
          <a:xfrm flipH="1">
            <a:off x="3339966" y="3022333"/>
            <a:ext cx="459125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704177-31D5-714C-ADB0-C7A9A89F71ED}"/>
                  </a:ext>
                </a:extLst>
              </p:cNvPr>
              <p:cNvSpPr/>
              <p:nvPr/>
            </p:nvSpPr>
            <p:spPr>
              <a:xfrm>
                <a:off x="5227081" y="2038229"/>
                <a:ext cx="5865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0704177-31D5-714C-ADB0-C7A9A89F71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81" y="2038229"/>
                <a:ext cx="586571" cy="369332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F7264E-EE7E-3244-862C-022EC1055E26}"/>
                  </a:ext>
                </a:extLst>
              </p:cNvPr>
              <p:cNvSpPr/>
              <p:nvPr/>
            </p:nvSpPr>
            <p:spPr>
              <a:xfrm>
                <a:off x="8273349" y="3503166"/>
                <a:ext cx="16476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𝑚𝑒𝑠𝑠𝑎𝑔𝑒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5F7264E-EE7E-3244-862C-022EC1055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349" y="3503166"/>
                <a:ext cx="1647631" cy="369332"/>
              </a:xfrm>
              <a:prstGeom prst="rect">
                <a:avLst/>
              </a:prstGeom>
              <a:blipFill>
                <a:blip r:embed="rId7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9EBDC0-B32E-ED4C-BB74-DD541433F79D}"/>
                  </a:ext>
                </a:extLst>
              </p:cNvPr>
              <p:cNvSpPr/>
              <p:nvPr/>
            </p:nvSpPr>
            <p:spPr>
              <a:xfrm>
                <a:off x="5117852" y="3059668"/>
                <a:ext cx="13915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9EBDC0-B32E-ED4C-BB74-DD541433F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852" y="3059668"/>
                <a:ext cx="1391599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33DDBA6E-602C-1448-AA98-26EF08F8AB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0" y="1013966"/>
            <a:ext cx="940261" cy="113558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728D2A-25E3-BC49-BE0F-3DA884B1436F}"/>
              </a:ext>
            </a:extLst>
          </p:cNvPr>
          <p:cNvSpPr txBox="1"/>
          <p:nvPr/>
        </p:nvSpPr>
        <p:spPr>
          <a:xfrm>
            <a:off x="6812538" y="1252599"/>
            <a:ext cx="3449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Adversary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36BBD20-0FFD-834F-B77E-22A67EA0AC28}"/>
                  </a:ext>
                </a:extLst>
              </p:cNvPr>
              <p:cNvSpPr/>
              <p:nvPr/>
            </p:nvSpPr>
            <p:spPr>
              <a:xfrm>
                <a:off x="1536947" y="3466334"/>
                <a:ext cx="9353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36BBD20-0FFD-834F-B77E-22A67EA0AC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947" y="3466334"/>
                <a:ext cx="935384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BE947B68-4092-1745-BDA2-30AD02EE1A5C}"/>
              </a:ext>
            </a:extLst>
          </p:cNvPr>
          <p:cNvSpPr/>
          <p:nvPr/>
        </p:nvSpPr>
        <p:spPr>
          <a:xfrm>
            <a:off x="8651150" y="4894811"/>
            <a:ext cx="3222280" cy="1875551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5AEB5A-E9FA-3445-8139-E02BEC7FA0E4}"/>
                  </a:ext>
                </a:extLst>
              </p:cNvPr>
              <p:cNvSpPr txBox="1"/>
              <p:nvPr/>
            </p:nvSpPr>
            <p:spPr>
              <a:xfrm>
                <a:off x="8769778" y="5123593"/>
                <a:ext cx="2985023" cy="12288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dirty="0"/>
                  <a:t> of elements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400" dirty="0"/>
                  <a:t> such that </a:t>
                </a:r>
                <a:r>
                  <a:rPr lang="en-US" sz="2400" dirty="0" err="1"/>
                  <a:t>gcd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5AEB5A-E9FA-3445-8139-E02BEC7FA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9778" y="5123593"/>
                <a:ext cx="2985023" cy="1228863"/>
              </a:xfrm>
              <a:prstGeom prst="rect">
                <a:avLst/>
              </a:prstGeom>
              <a:blipFill>
                <a:blip r:embed="rId11"/>
                <a:stretch>
                  <a:fillRect l="-2966" t="-2041" r="-3814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872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" grpId="0"/>
      <p:bldP spid="16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PLAN FOR THIS WEEK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07" y="1176203"/>
            <a:ext cx="11235267" cy="55178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1.   Diffie-Hellman key-exchange.</a:t>
            </a:r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Avenir Next LT Pro" panose="020B0504020202020204" pitchFamily="34" charset="0"/>
              </a:rPr>
              <a:t>Formal models of public-key encryption.</a:t>
            </a:r>
          </a:p>
          <a:p>
            <a:pPr marL="457200" indent="-457200">
              <a:buAutoNum type="arabicPeriod" startAt="2"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sz="2400" dirty="0">
                <a:latin typeface="Avenir Next LT Pro" panose="020B0504020202020204" pitchFamily="34" charset="0"/>
              </a:rPr>
              <a:t>RSA encryption revisited.</a:t>
            </a:r>
          </a:p>
          <a:p>
            <a:pPr marL="457200" indent="-457200">
              <a:buAutoNum type="arabicPeriod"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0"/>
              </a:rPr>
              <a:t>4.   The impact of Shor’s algorithm on cryptography.</a:t>
            </a:r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7E586064-1D5E-2842-9F4E-A28C26B1ED0F}"/>
              </a:ext>
            </a:extLst>
          </p:cNvPr>
          <p:cNvSpPr txBox="1">
            <a:spLocks/>
          </p:cNvSpPr>
          <p:nvPr/>
        </p:nvSpPr>
        <p:spPr>
          <a:xfrm>
            <a:off x="1351310" y="1106687"/>
            <a:ext cx="11235267" cy="5497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b="1" dirty="0">
              <a:latin typeface="Avenir Next LT Pro" panose="020B0504020202020204" pitchFamily="34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9090E9-EF74-A549-8A8C-7B1DCDA70029}"/>
              </a:ext>
            </a:extLst>
          </p:cNvPr>
          <p:cNvSpPr/>
          <p:nvPr/>
        </p:nvSpPr>
        <p:spPr>
          <a:xfrm>
            <a:off x="7007192" y="1270535"/>
            <a:ext cx="288757" cy="1212783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36BACE-5E81-9448-979D-48126FD82E94}"/>
              </a:ext>
            </a:extLst>
          </p:cNvPr>
          <p:cNvSpPr/>
          <p:nvPr/>
        </p:nvSpPr>
        <p:spPr>
          <a:xfrm>
            <a:off x="6718434" y="1176203"/>
            <a:ext cx="327259" cy="13841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EEB584-6F38-4543-9520-E35D64A2D707}"/>
              </a:ext>
            </a:extLst>
          </p:cNvPr>
          <p:cNvCxnSpPr/>
          <p:nvPr/>
        </p:nvCxnSpPr>
        <p:spPr>
          <a:xfrm flipH="1">
            <a:off x="7295949" y="1838425"/>
            <a:ext cx="35613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77BADDB-DD82-654B-BF1B-F7143F2F8C7A}"/>
              </a:ext>
            </a:extLst>
          </p:cNvPr>
          <p:cNvSpPr txBox="1">
            <a:spLocks/>
          </p:cNvSpPr>
          <p:nvPr/>
        </p:nvSpPr>
        <p:spPr>
          <a:xfrm>
            <a:off x="7652084" y="1611494"/>
            <a:ext cx="1695340" cy="5308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Avenir Next LT Pro" panose="020B0504020202020204" pitchFamily="34" charset="0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427609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92098" y="2444817"/>
            <a:ext cx="11777133" cy="6545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99" y="2100384"/>
            <a:ext cx="8592019" cy="1328616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DIFFIE-HELLMAN KEY EXCHANGE</a:t>
            </a:r>
          </a:p>
        </p:txBody>
      </p:sp>
    </p:spTree>
    <p:extLst>
      <p:ext uri="{BB962C8B-B14F-4D97-AF65-F5344CB8AC3E}">
        <p14:creationId xmlns:p14="http://schemas.microsoft.com/office/powerpoint/2010/main" val="187141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SOME REMARKS ON MOTIVATION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52311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Avenir Next LT Pro" panose="020B0504020202020204" pitchFamily="34" charset="0"/>
                  </a:rPr>
                  <a:t>With RSA, we used multiplication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 to build a cryptosystem.  Why can’t we just use a different algebraic structure instead?</a:t>
                </a: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45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Avenir Next LT Pro" panose="020B0504020202020204" pitchFamily="34" charset="0"/>
                  </a:rPr>
                  <a:t>Today we’ll define a large class of algebraic structures (groups).</a:t>
                </a:r>
              </a:p>
              <a:p>
                <a:pPr marL="0" indent="0">
                  <a:buNone/>
                </a:pPr>
                <a:r>
                  <a:rPr lang="en-US" sz="2600" dirty="0">
                    <a:latin typeface="Avenir Next LT Pro" panose="020B0504020202020204" pitchFamily="34" charset="0"/>
                  </a:rPr>
                  <a:t>We’ll use them to define a cryptosystem (Diffie-Hellman) which is related to, but different from, RSA.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523118"/>
              </a:xfrm>
              <a:blipFill>
                <a:blip r:embed="rId2"/>
                <a:stretch>
                  <a:fillRect l="-790" t="-2523" r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DFC4270B-9300-A24B-9722-A80FE052347D}"/>
              </a:ext>
            </a:extLst>
          </p:cNvPr>
          <p:cNvSpPr/>
          <p:nvPr/>
        </p:nvSpPr>
        <p:spPr>
          <a:xfrm>
            <a:off x="891583" y="1978356"/>
            <a:ext cx="10493499" cy="3434072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D2CCE-7DCC-9644-B539-13B43720422C}"/>
                  </a:ext>
                </a:extLst>
              </p:cNvPr>
              <p:cNvSpPr txBox="1"/>
              <p:nvPr/>
            </p:nvSpPr>
            <p:spPr>
              <a:xfrm>
                <a:off x="1050317" y="1978356"/>
                <a:ext cx="9810026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ea typeface="Cambria Math" panose="02040503050406030204" pitchFamily="18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𝒂𝒃𝒔𝒕𝒓𝒂𝒄𝒕𝒊𝒐𝒏</m:t>
                    </m:r>
                  </m:oMath>
                </a14:m>
                <a:r>
                  <a:rPr lang="en-US" sz="2400" b="1" dirty="0"/>
                  <a:t>:”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Merriam-Webster definition:</a:t>
                </a:r>
              </a:p>
              <a:p>
                <a:r>
                  <a:rPr lang="en-US" sz="2400" dirty="0"/>
                  <a:t>      </a:t>
                </a:r>
                <a:r>
                  <a:rPr lang="en-US" sz="2400" i="1" dirty="0"/>
                  <a:t>“the art or process of abstracting”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Well, that was helpful.  Trying again: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“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𝒂𝒃𝒔𝒕𝒓𝒂𝒄𝒕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:”</m:t>
                      </m:r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sz="2400" i="1" dirty="0"/>
                  <a:t>        </a:t>
                </a:r>
                <a:r>
                  <a:rPr lang="en-US" sz="2400" b="1" i="1" dirty="0"/>
                  <a:t>“expressing a quality apart from an object.”</a:t>
                </a:r>
                <a:endParaRPr lang="en-US" sz="2400" i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FDD2CCE-7DCC-9644-B539-13B437204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317" y="1978356"/>
                <a:ext cx="9810026" cy="3416320"/>
              </a:xfrm>
              <a:prstGeom prst="rect">
                <a:avLst/>
              </a:prstGeom>
              <a:blipFill>
                <a:blip r:embed="rId3"/>
                <a:stretch>
                  <a:fillRect l="-906" t="-1115" b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89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GROUPS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0933" y="1148614"/>
                <a:ext cx="11734800" cy="570938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Avenir Next LT Pro" panose="020B0504020202020204" pitchFamily="34" charset="0"/>
                  </a:rPr>
                  <a:t>A group </a:t>
                </a:r>
                <a:r>
                  <a:rPr lang="en-US" sz="2600" b="1" dirty="0">
                    <a:latin typeface="Avenir Next LT Pro" panose="020B0504020202020204" pitchFamily="34" charset="0"/>
                  </a:rPr>
                  <a:t>G</a:t>
                </a:r>
                <a:r>
                  <a:rPr lang="en-US" sz="2600" dirty="0">
                    <a:latin typeface="Avenir Next LT Pro" panose="020B0504020202020204" pitchFamily="34" charset="0"/>
                  </a:rPr>
                  <a:t> is a set with a binary operation (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”</m:t>
                    </m:r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) which has “multiplication-like” properties.  Specifically, it has:</a:t>
                </a: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r>
                  <a:rPr lang="en-US" sz="2600" dirty="0">
                    <a:latin typeface="Avenir Next LT Pro" panose="020B0504020202020204" pitchFamily="34" charset="0"/>
                  </a:rPr>
                  <a:t>Associativity: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>
                  <a:latin typeface="Avenir Next LT Pro" panose="020B0504020202020204" pitchFamily="34" charset="0"/>
                </a:endParaRPr>
              </a:p>
              <a:p>
                <a:r>
                  <a:rPr lang="en-US" sz="2600" dirty="0">
                    <a:latin typeface="Avenir Next LT Pro" panose="020B0504020202020204" pitchFamily="34" charset="0"/>
                  </a:rPr>
                  <a:t>Identity: There exists e such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2600" dirty="0">
                    <a:latin typeface="Avenir Next LT Pro" panose="020B0504020202020204" pitchFamily="34" charset="0"/>
                  </a:rPr>
                  <a:t>Inverses: For every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, there exists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.</a:t>
                </a:r>
              </a:p>
              <a:p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Avenir Next LT Pro" panose="020B0504020202020204" pitchFamily="34" charset="0"/>
                  </a:rPr>
                  <a:t>Examples: </a:t>
                </a:r>
              </a:p>
              <a:p>
                <a:r>
                  <a:rPr lang="en-US" sz="2600" dirty="0">
                    <a:latin typeface="Avenir Next LT Pro" panose="020B0504020202020204" pitchFamily="34" charset="0"/>
                  </a:rPr>
                  <a:t>The real numbers (under addition).</a:t>
                </a:r>
              </a:p>
              <a:p>
                <a:r>
                  <a:rPr lang="en-US" sz="2600" dirty="0">
                    <a:latin typeface="Avenir Next LT Pro" panose="020B0504020202020204" pitchFamily="34" charset="0"/>
                  </a:rPr>
                  <a:t>The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 (under addition).</a:t>
                </a:r>
              </a:p>
              <a:p>
                <a:r>
                  <a:rPr lang="en-US" sz="2600" dirty="0">
                    <a:latin typeface="Avenir Next LT Pro" panose="020B0504020202020204" pitchFamily="34" charset="0"/>
                  </a:rPr>
                  <a:t>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 under multiplication a group?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latin typeface="Avenir Next LT Pro" panose="020B0504020202020204" pitchFamily="34" charset="0"/>
                  </a:rPr>
                  <a:t>    </a:t>
                </a:r>
                <a:r>
                  <a:rPr lang="en-US" sz="2600" b="1" dirty="0">
                    <a:solidFill>
                      <a:srgbClr val="C00000"/>
                    </a:solidFill>
                    <a:latin typeface="Avenir Next LT Pro" panose="020B0504020202020204" pitchFamily="34" charset="0"/>
                  </a:rPr>
                  <a:t>No – but the set of all elements of that have multiplicative</a:t>
                </a:r>
              </a:p>
              <a:p>
                <a:pPr marL="0" indent="0">
                  <a:buNone/>
                </a:pPr>
                <a:r>
                  <a:rPr lang="en-US" sz="2600" b="1" dirty="0">
                    <a:solidFill>
                      <a:srgbClr val="C00000"/>
                    </a:solidFill>
                    <a:latin typeface="Avenir Next LT Pro" panose="020B0504020202020204" pitchFamily="34" charset="0"/>
                  </a:rPr>
                  <a:t>    inverses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6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sub>
                      <m:sup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600" b="1" dirty="0">
                    <a:solidFill>
                      <a:srgbClr val="C00000"/>
                    </a:solidFill>
                    <a:latin typeface="Avenir Next LT Pro" panose="020B0504020202020204" pitchFamily="34" charset="0"/>
                  </a:rPr>
                  <a:t>), is!</a:t>
                </a:r>
                <a:endParaRPr lang="en-US" sz="2600" b="1" dirty="0">
                  <a:latin typeface="Avenir Next LT Pro" panose="020B0504020202020204" pitchFamily="34" charset="0"/>
                </a:endParaRPr>
              </a:p>
              <a:p>
                <a:endParaRPr lang="en-US" sz="26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933" y="1148614"/>
                <a:ext cx="11734800" cy="5709385"/>
              </a:xfrm>
              <a:blipFill>
                <a:blip r:embed="rId2"/>
                <a:stretch>
                  <a:fillRect l="-865" t="-1996" r="-1514" b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67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CYCLIC GROUPS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0933" y="1148614"/>
                <a:ext cx="11734800" cy="570938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600" dirty="0">
                    <a:latin typeface="Avenir Next LT Pro" panose="020B0504020202020204" pitchFamily="34" charset="0"/>
                  </a:rPr>
                  <a:t>We’ll write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∙…∙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 times).</a:t>
                </a: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dirty="0">
                    <a:latin typeface="Avenir Next LT Pro" panose="020B0504020202020204" pitchFamily="34" charset="0"/>
                  </a:rPr>
                  <a:t>An group G is a </a:t>
                </a:r>
                <a:r>
                  <a:rPr lang="en-US" sz="2600" b="1" dirty="0">
                    <a:latin typeface="Avenir Next LT Pro" panose="020B0504020202020204" pitchFamily="34" charset="0"/>
                  </a:rPr>
                  <a:t>cyclic group</a:t>
                </a:r>
                <a:r>
                  <a:rPr lang="en-US" sz="2600" dirty="0">
                    <a:latin typeface="Avenir Next LT Pro" panose="020B0504020202020204" pitchFamily="34" charset="0"/>
                  </a:rPr>
                  <a:t> if there is a single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600" dirty="0">
                    <a:latin typeface="Avenir Next LT Pro" panose="020B0504020202020204" pitchFamily="34" charset="0"/>
                  </a:rPr>
                  <a:t>such that all elements in G can be expressed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 for some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b="1" dirty="0">
                    <a:latin typeface="Avenir Next LT Pro" panose="020B0504020202020204" pitchFamily="34" charset="0"/>
                  </a:rPr>
                  <a:t>Example:</a:t>
                </a:r>
                <a:r>
                  <a:rPr lang="en-US" sz="2600" dirty="0">
                    <a:latin typeface="Avenir Next LT Pro" panose="020B0504020202020204" pitchFamily="34" charset="0"/>
                  </a:rPr>
                  <a:t> We know (from last week) that the se</a:t>
                </a:r>
                <a:r>
                  <a:rPr lang="en-US" sz="2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b>
                      <m:sup>
                        <m:r>
                          <a:rPr lang="en-US" sz="2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6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600" dirty="0">
                    <a:latin typeface="Avenir Next LT Pro" panose="020B0504020202020204" pitchFamily="34" charset="0"/>
                  </a:rPr>
                  <a:t>is cyclic (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600" b="1" dirty="0">
                    <a:latin typeface="Avenir Next LT Pro" panose="020B0504020202020204" pitchFamily="34" charset="0"/>
                  </a:rPr>
                  <a:t>Exercise:</a:t>
                </a:r>
                <a:r>
                  <a:rPr lang="en-US" sz="2600" dirty="0">
                    <a:latin typeface="Avenir Next LT Pro" panose="020B0504020202020204" pitchFamily="34" charset="0"/>
                  </a:rPr>
                  <a:t> Find some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sz="2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600" dirty="0">
                    <a:latin typeface="Avenir Next LT Pro" panose="020B0504020202020204" pitchFamily="34" charset="0"/>
                  </a:rPr>
                  <a:t> is </a:t>
                </a:r>
                <a:r>
                  <a:rPr lang="en-US" sz="2600" u="sng" dirty="0">
                    <a:latin typeface="Avenir Next LT Pro" panose="020B0504020202020204" pitchFamily="34" charset="0"/>
                  </a:rPr>
                  <a:t>not</a:t>
                </a:r>
                <a:r>
                  <a:rPr lang="en-US" sz="2600" dirty="0">
                    <a:latin typeface="Avenir Next LT Pro" panose="020B0504020202020204" pitchFamily="34" charset="0"/>
                  </a:rPr>
                  <a:t> cyclic.</a:t>
                </a:r>
              </a:p>
              <a:p>
                <a:pPr marL="0" indent="0">
                  <a:buNone/>
                </a:pPr>
                <a:endParaRPr lang="en-US" sz="2600" dirty="0">
                  <a:latin typeface="Avenir Next LT Pro" panose="020B0504020202020204" pitchFamily="34" charset="0"/>
                </a:endParaRPr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0933" y="1148614"/>
                <a:ext cx="11734800" cy="5709385"/>
              </a:xfrm>
              <a:blipFill>
                <a:blip r:embed="rId2"/>
                <a:stretch>
                  <a:fillRect l="-865" t="-1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656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KEY EXCHANGE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34D7D8-A054-374A-A3B4-FA0FDAB44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566" y="1252598"/>
            <a:ext cx="11700834" cy="535140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venir Next LT Pro" panose="020B0504020202020204" pitchFamily="34" charset="77"/>
              </a:rPr>
              <a:t>In this paradigm, Alice and Bob are merely trying to generate a shared random key through public communication.</a:t>
            </a:r>
          </a:p>
        </p:txBody>
      </p:sp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60ADCD47-CF9C-A743-9693-239E4E0F26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28" y="1937372"/>
            <a:ext cx="1037745" cy="121487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8227F0C-1A30-7543-8647-830CA826D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605" y="1886563"/>
            <a:ext cx="1321055" cy="13210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373F13E-857A-0A4F-A3C6-135AEC080D67}"/>
                  </a:ext>
                </a:extLst>
              </p:cNvPr>
              <p:cNvSpPr/>
              <p:nvPr/>
            </p:nvSpPr>
            <p:spPr>
              <a:xfrm>
                <a:off x="8778647" y="324495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373F13E-857A-0A4F-A3C6-135AEC080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647" y="3244952"/>
                <a:ext cx="370934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" name="Picture 56">
            <a:extLst>
              <a:ext uri="{FF2B5EF4-FFF2-40B4-BE49-F238E27FC236}">
                <a16:creationId xmlns:a16="http://schemas.microsoft.com/office/drawing/2014/main" id="{0EAC48EC-09A6-FF45-8566-5548E8512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20" y="1013966"/>
            <a:ext cx="940261" cy="1135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C30BDBB-B0AC-8845-A4FC-216883767410}"/>
                  </a:ext>
                </a:extLst>
              </p:cNvPr>
              <p:cNvSpPr/>
              <p:nvPr/>
            </p:nvSpPr>
            <p:spPr>
              <a:xfrm>
                <a:off x="1617222" y="3244952"/>
                <a:ext cx="3709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C30BDBB-B0AC-8845-A4FC-216883767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2" y="3244952"/>
                <a:ext cx="37093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F65A821-221E-604E-98F5-D91BF04F7F5E}"/>
              </a:ext>
            </a:extLst>
          </p:cNvPr>
          <p:cNvCxnSpPr>
            <a:cxnSpLocks/>
          </p:cNvCxnSpPr>
          <p:nvPr/>
        </p:nvCxnSpPr>
        <p:spPr>
          <a:xfrm>
            <a:off x="3417255" y="2290057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40318A7-BAE6-5143-962E-137BFE9BC9AA}"/>
              </a:ext>
            </a:extLst>
          </p:cNvPr>
          <p:cNvCxnSpPr>
            <a:cxnSpLocks/>
          </p:cNvCxnSpPr>
          <p:nvPr/>
        </p:nvCxnSpPr>
        <p:spPr>
          <a:xfrm flipH="1">
            <a:off x="3417255" y="2531445"/>
            <a:ext cx="44658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143979-D9CB-3A43-B55A-E3BAACB35FCF}"/>
              </a:ext>
            </a:extLst>
          </p:cNvPr>
          <p:cNvCxnSpPr>
            <a:cxnSpLocks/>
          </p:cNvCxnSpPr>
          <p:nvPr/>
        </p:nvCxnSpPr>
        <p:spPr>
          <a:xfrm>
            <a:off x="3417255" y="2731215"/>
            <a:ext cx="458219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F5AADA2-2915-3849-A29D-BF144C0F0253}"/>
              </a:ext>
            </a:extLst>
          </p:cNvPr>
          <p:cNvCxnSpPr>
            <a:cxnSpLocks/>
          </p:cNvCxnSpPr>
          <p:nvPr/>
        </p:nvCxnSpPr>
        <p:spPr>
          <a:xfrm flipH="1">
            <a:off x="3417255" y="2972603"/>
            <a:ext cx="4465836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35DCEEE-6591-3543-9D1C-B8C06FC9EA05}"/>
              </a:ext>
            </a:extLst>
          </p:cNvPr>
          <p:cNvSpPr txBox="1"/>
          <p:nvPr/>
        </p:nvSpPr>
        <p:spPr>
          <a:xfrm>
            <a:off x="7074567" y="1703672"/>
            <a:ext cx="1222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Adversary</a:t>
            </a:r>
          </a:p>
        </p:txBody>
      </p:sp>
    </p:spTree>
    <p:extLst>
      <p:ext uri="{BB962C8B-B14F-4D97-AF65-F5344CB8AC3E}">
        <p14:creationId xmlns:p14="http://schemas.microsoft.com/office/powerpoint/2010/main" val="259189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5" grpId="0"/>
      <p:bldP spid="59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9260</TotalTime>
  <Words>2011</Words>
  <Application>Microsoft Macintosh PowerPoint</Application>
  <PresentationFormat>Widescreen</PresentationFormat>
  <Paragraphs>383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Avenir Next LT Pro</vt:lpstr>
      <vt:lpstr>Bahnschrift Condensed</vt:lpstr>
      <vt:lpstr>Calibri</vt:lpstr>
      <vt:lpstr>Calibri Light</vt:lpstr>
      <vt:lpstr>Cambria Math</vt:lpstr>
      <vt:lpstr>Segoe Print</vt:lpstr>
      <vt:lpstr>Office Theme</vt:lpstr>
      <vt:lpstr>MATH/CMSC 456 :: UPDATED COURSE INFO</vt:lpstr>
      <vt:lpstr>RECAP: EFFICIENT OPERATIONS MOD q</vt:lpstr>
      <vt:lpstr>RECAP: A TOY VERSION OF RSA ENCRYPTION</vt:lpstr>
      <vt:lpstr>PLAN FOR THIS WEEK</vt:lpstr>
      <vt:lpstr>DIFFIE-HELLMAN KEY EXCHANGE</vt:lpstr>
      <vt:lpstr>SOME REMARKS ON MOTIVATION</vt:lpstr>
      <vt:lpstr>GROUPS</vt:lpstr>
      <vt:lpstr>CYCLIC GROUPS</vt:lpstr>
      <vt:lpstr>KEY EXCHANGE</vt:lpstr>
      <vt:lpstr>DIFFIE-HELLMAN KEY EXCHANGE</vt:lpstr>
      <vt:lpstr>DIFFIE-HELLMAN KEY EXCHANGE</vt:lpstr>
      <vt:lpstr>THE DECISIONAL DIFFIE-HELLMAN PROBLEM</vt:lpstr>
      <vt:lpstr>THE DECISIONAL DIFFIE-HELLMAN PROBLEM</vt:lpstr>
      <vt:lpstr>DIFFIE-HELLMAN KEY EXCHANGE</vt:lpstr>
      <vt:lpstr>FORMAL MODELS OF PUBLIC-KEY ENCRYPTION</vt:lpstr>
      <vt:lpstr>PHILOSOPHY</vt:lpstr>
      <vt:lpstr>RECALL: “IND” SECURITY FOR SECRET KEY ENCRYPTION</vt:lpstr>
      <vt:lpstr>RECALL: IND-CPA SECURITY FOR SECRET KEY ENCRYPTION</vt:lpstr>
      <vt:lpstr>IND-CPA SECURITY FOR PUBLIC KEY ENCRYPTION</vt:lpstr>
      <vt:lpstr>PHILOSOPHY (CONTINUED)</vt:lpstr>
      <vt:lpstr>IND-CCA SECURITY FOR PUBLIC KEY ENCRYPTION</vt:lpstr>
      <vt:lpstr>NEW TASK: KEY ENCAPSULATION</vt:lpstr>
      <vt:lpstr>NEW TASK: KEY ENCAPSULATION</vt:lpstr>
      <vt:lpstr>CPA SECURITY FOR KEMs</vt:lpstr>
      <vt:lpstr>SUMMING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Microsoft Office User</cp:lastModifiedBy>
  <cp:revision>1233</cp:revision>
  <cp:lastPrinted>2020-03-03T20:52:43Z</cp:lastPrinted>
  <dcterms:created xsi:type="dcterms:W3CDTF">2020-01-13T02:49:23Z</dcterms:created>
  <dcterms:modified xsi:type="dcterms:W3CDTF">2020-03-03T20:53:35Z</dcterms:modified>
</cp:coreProperties>
</file>