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81" r:id="rId2"/>
    <p:sldId id="452" r:id="rId3"/>
    <p:sldId id="455" r:id="rId4"/>
    <p:sldId id="457" r:id="rId5"/>
    <p:sldId id="458" r:id="rId6"/>
    <p:sldId id="462" r:id="rId7"/>
    <p:sldId id="465" r:id="rId8"/>
    <p:sldId id="466" r:id="rId9"/>
    <p:sldId id="467" r:id="rId10"/>
    <p:sldId id="468" r:id="rId11"/>
    <p:sldId id="469" r:id="rId12"/>
    <p:sldId id="470" r:id="rId13"/>
    <p:sldId id="471" r:id="rId14"/>
    <p:sldId id="269" r:id="rId15"/>
    <p:sldId id="459" r:id="rId16"/>
    <p:sldId id="473" r:id="rId17"/>
    <p:sldId id="461" r:id="rId18"/>
    <p:sldId id="477" r:id="rId19"/>
    <p:sldId id="456" r:id="rId20"/>
    <p:sldId id="472" r:id="rId21"/>
    <p:sldId id="474" r:id="rId22"/>
    <p:sldId id="476" r:id="rId23"/>
    <p:sldId id="479" r:id="rId24"/>
    <p:sldId id="478" r:id="rId25"/>
    <p:sldId id="481" r:id="rId26"/>
    <p:sldId id="480" r:id="rId27"/>
    <p:sldId id="482" r:id="rId28"/>
    <p:sldId id="485" r:id="rId29"/>
    <p:sldId id="486" r:id="rId30"/>
    <p:sldId id="483" r:id="rId31"/>
    <p:sldId id="484" r:id="rId32"/>
    <p:sldId id="487" r:id="rId33"/>
    <p:sldId id="488" r:id="rId34"/>
    <p:sldId id="489" r:id="rId35"/>
    <p:sldId id="490" r:id="rId36"/>
    <p:sldId id="491" r:id="rId37"/>
    <p:sldId id="49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B5334-95AC-4B65-9790-C0A56CBBB56D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7211-EEB9-4C1C-A05C-0E8DEE626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21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58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95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67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66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64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29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64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46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9EE45-04CB-4237-9120-790286716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66107-1087-4802-8165-9E4A7BC4A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18A98-1F9A-40B4-A5F0-CDB469BD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050B6-DAB5-4BE7-BB7A-7BB4ACB58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DE9BA-FFF2-4B91-A615-AF05940C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1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B667-54D8-4B38-8027-DF40CA29C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3AE56-84D2-4F2E-8AC5-8FA11DC41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F7E4D-C506-493D-AEA0-A5A797BC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FBBC1-4091-4287-8904-EA584022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71766-8DBA-4EF5-9A61-336CD916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8F109-9FE4-421D-88A9-51F545C11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58ED4-52F0-49F6-89DE-8F1B24DD8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C0781-4C44-469B-9663-C27146CF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00884-5FBF-4800-8B7B-97848002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876E1-69DC-4234-A25D-5B942C1D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2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E184B-6212-479C-BED4-BDF38375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949CF-2288-4EC6-A827-A5F6D45B7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80394-B25A-4751-B52C-3E896392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87290-99DA-4A6A-88E2-13412321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0BBB9-D0A1-4F0C-AF03-584FFA92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B486E-50F4-4A2B-AC1D-53576F186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381CA-F63C-4398-9006-AE187D77D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BA8EA-E3BB-47A8-9788-B45E79C6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0288C-E018-41CD-845E-377D6B61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DD6AC-6A75-412E-ADBF-4FA3A702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3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0595-8EB3-4FF9-9FFA-69B32520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090FA-1336-4F4E-9955-6FF9C14B5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157B8-513D-4771-8170-6306B4620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0A429-0BD1-40EE-A73F-D58419B98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40E93-947D-42D4-B2FC-8D3938EC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5084C-0ADF-42DD-8550-7810DB9B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9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5C28-7DCD-44AF-991E-337E31FB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74519-E26B-4322-8845-70364AC11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65560-8E1E-40A4-B073-9B6E3E76B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38D0D-813A-4EAF-95E9-A1870BE3E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9AFC6-B7E7-44A2-8A22-F6811C0DE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8C366-8F63-46B6-A537-4F9568C2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B1FBFD-7FE6-44AF-81ED-6CCBF6E48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45C116-57DE-4D33-BFE0-A0F47FE2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3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85F-2AB2-4E09-83E3-5C63B8A5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8E31E-E830-480A-950F-EEFBF8BD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2A165-26B9-4860-B222-7F66C56B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E9B9A-9801-4C62-8B55-510629FD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7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40D065-32A1-4308-B296-B9459032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08883-B045-4D64-9945-B6CA9583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21614-BAAC-444D-A7E4-C6860ED4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1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DDC01-F1FA-46F1-ABC6-5B0B24B1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1E11F-1300-491A-BF02-022F72614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C3DBF-87ED-485A-9B8A-F36E0648C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D3390-D835-42AE-AC67-C8E2D366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6FEAD-9D9F-4292-A6DA-C10B34FF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0459E-CC83-4EEA-ABC9-024203A3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6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1628-CE19-433E-B17C-90701E7C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BBB24-5704-4689-BFE4-5B876E264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D8F07-5E54-46C0-9939-CC13AC1BF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7E480-707F-4DDA-8BB0-78407454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895C1-8566-4DF4-8E88-995DA9ED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01C93-CDCF-4B78-AF5A-25B2A875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2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849DA0-1389-41DF-B7E5-AAF4B538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4EB1C-E947-4C34-979B-547B406E0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CBD33-CE33-4797-9444-F9B681B93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26F60-2F1F-4C07-8244-C2786148C238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AD61E-CF0F-45F9-83F5-CFEE5BBAF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9E049-121A-476E-9565-54C12F032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9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gic.org/cmsc-456-cryptography-spring-2020/" TargetMode="External"/><Relationship Id="rId2" Type="http://schemas.openxmlformats.org/officeDocument/2006/relationships/hyperlink" Target="mailto:galagic@umd.ed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5.png"/><Relationship Id="rId18" Type="http://schemas.openxmlformats.org/officeDocument/2006/relationships/image" Target="../media/image3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5.png"/><Relationship Id="rId2" Type="http://schemas.openxmlformats.org/officeDocument/2006/relationships/image" Target="../media/image136.png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3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2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5.png"/><Relationship Id="rId18" Type="http://schemas.openxmlformats.org/officeDocument/2006/relationships/image" Target="../media/image3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5.png"/><Relationship Id="rId2" Type="http://schemas.openxmlformats.org/officeDocument/2006/relationships/image" Target="../media/image137.png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3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2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5.png"/><Relationship Id="rId18" Type="http://schemas.openxmlformats.org/officeDocument/2006/relationships/image" Target="../media/image3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5.png"/><Relationship Id="rId2" Type="http://schemas.openxmlformats.org/officeDocument/2006/relationships/image" Target="../media/image138.png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3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2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5.png"/><Relationship Id="rId18" Type="http://schemas.openxmlformats.org/officeDocument/2006/relationships/image" Target="../media/image3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5.png"/><Relationship Id="rId2" Type="http://schemas.openxmlformats.org/officeDocument/2006/relationships/image" Target="../media/image139.png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3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2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10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6.png"/><Relationship Id="rId18" Type="http://schemas.openxmlformats.org/officeDocument/2006/relationships/image" Target="../media/image54.png"/><Relationship Id="rId3" Type="http://schemas.openxmlformats.org/officeDocument/2006/relationships/image" Target="../media/image11.png"/><Relationship Id="rId21" Type="http://schemas.openxmlformats.org/officeDocument/2006/relationships/image" Target="../media/image57.png"/><Relationship Id="rId7" Type="http://schemas.openxmlformats.org/officeDocument/2006/relationships/image" Target="../media/image15.png"/><Relationship Id="rId12" Type="http://schemas.openxmlformats.org/officeDocument/2006/relationships/image" Target="../media/image44.png"/><Relationship Id="rId17" Type="http://schemas.openxmlformats.org/officeDocument/2006/relationships/image" Target="../media/image53.png"/><Relationship Id="rId25" Type="http://schemas.openxmlformats.org/officeDocument/2006/relationships/image" Target="../media/image22.png"/><Relationship Id="rId2" Type="http://schemas.openxmlformats.org/officeDocument/2006/relationships/image" Target="../media/image10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10.png"/><Relationship Id="rId24" Type="http://schemas.openxmlformats.org/officeDocument/2006/relationships/image" Target="../media/image21.png"/><Relationship Id="rId5" Type="http://schemas.openxmlformats.org/officeDocument/2006/relationships/image" Target="../media/image13.png"/><Relationship Id="rId15" Type="http://schemas.openxmlformats.org/officeDocument/2006/relationships/image" Target="../media/image49.png"/><Relationship Id="rId23" Type="http://schemas.openxmlformats.org/officeDocument/2006/relationships/image" Target="../media/image20.png"/><Relationship Id="rId10" Type="http://schemas.openxmlformats.org/officeDocument/2006/relationships/image" Target="../media/image18.png"/><Relationship Id="rId19" Type="http://schemas.openxmlformats.org/officeDocument/2006/relationships/image" Target="../media/image55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47.png"/><Relationship Id="rId22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9.png"/><Relationship Id="rId2" Type="http://schemas.openxmlformats.org/officeDocument/2006/relationships/image" Target="../media/image23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6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8.png"/><Relationship Id="rId5" Type="http://schemas.openxmlformats.org/officeDocument/2006/relationships/image" Target="../media/image63.png"/><Relationship Id="rId10" Type="http://schemas.openxmlformats.org/officeDocument/2006/relationships/image" Target="../media/image67.png"/><Relationship Id="rId4" Type="http://schemas.openxmlformats.org/officeDocument/2006/relationships/image" Target="../media/image62.png"/><Relationship Id="rId9" Type="http://schemas.openxmlformats.org/officeDocument/2006/relationships/image" Target="../media/image3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8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94.png"/><Relationship Id="rId9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144.png"/><Relationship Id="rId3" Type="http://schemas.openxmlformats.org/officeDocument/2006/relationships/image" Target="../media/image140.png"/><Relationship Id="rId7" Type="http://schemas.openxmlformats.org/officeDocument/2006/relationships/image" Target="../media/image64.png"/><Relationship Id="rId12" Type="http://schemas.openxmlformats.org/officeDocument/2006/relationships/image" Target="../media/image1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142.png"/><Relationship Id="rId5" Type="http://schemas.openxmlformats.org/officeDocument/2006/relationships/image" Target="../media/image62.png"/><Relationship Id="rId10" Type="http://schemas.openxmlformats.org/officeDocument/2006/relationships/image" Target="../media/image328.png"/><Relationship Id="rId4" Type="http://schemas.openxmlformats.org/officeDocument/2006/relationships/image" Target="../media/image141.png"/><Relationship Id="rId9" Type="http://schemas.openxmlformats.org/officeDocument/2006/relationships/image" Target="../media/image66.png"/><Relationship Id="rId14" Type="http://schemas.openxmlformats.org/officeDocument/2006/relationships/image" Target="../media/image1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png"/><Relationship Id="rId18" Type="http://schemas.openxmlformats.org/officeDocument/2006/relationships/image" Target="../media/image162.png"/><Relationship Id="rId26" Type="http://schemas.openxmlformats.org/officeDocument/2006/relationships/image" Target="../media/image170.png"/><Relationship Id="rId3" Type="http://schemas.openxmlformats.org/officeDocument/2006/relationships/image" Target="../media/image147.png"/><Relationship Id="rId21" Type="http://schemas.openxmlformats.org/officeDocument/2006/relationships/image" Target="../media/image165.png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17" Type="http://schemas.openxmlformats.org/officeDocument/2006/relationships/image" Target="../media/image161.png"/><Relationship Id="rId25" Type="http://schemas.openxmlformats.org/officeDocument/2006/relationships/image" Target="../media/image16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60.png"/><Relationship Id="rId20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24" Type="http://schemas.openxmlformats.org/officeDocument/2006/relationships/image" Target="../media/image168.png"/><Relationship Id="rId5" Type="http://schemas.openxmlformats.org/officeDocument/2006/relationships/image" Target="../media/image149.png"/><Relationship Id="rId15" Type="http://schemas.openxmlformats.org/officeDocument/2006/relationships/image" Target="../media/image159.png"/><Relationship Id="rId23" Type="http://schemas.openxmlformats.org/officeDocument/2006/relationships/image" Target="../media/image167.png"/><Relationship Id="rId28" Type="http://schemas.openxmlformats.org/officeDocument/2006/relationships/image" Target="../media/image172.png"/><Relationship Id="rId10" Type="http://schemas.openxmlformats.org/officeDocument/2006/relationships/image" Target="../media/image154.png"/><Relationship Id="rId19" Type="http://schemas.openxmlformats.org/officeDocument/2006/relationships/image" Target="../media/image163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Relationship Id="rId14" Type="http://schemas.openxmlformats.org/officeDocument/2006/relationships/image" Target="../media/image158.png"/><Relationship Id="rId22" Type="http://schemas.openxmlformats.org/officeDocument/2006/relationships/image" Target="../media/image166.png"/><Relationship Id="rId27" Type="http://schemas.openxmlformats.org/officeDocument/2006/relationships/image" Target="../media/image171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26" Type="http://schemas.openxmlformats.org/officeDocument/2006/relationships/image" Target="../media/image195.png"/><Relationship Id="rId39" Type="http://schemas.openxmlformats.org/officeDocument/2006/relationships/image" Target="../media/image208.png"/><Relationship Id="rId21" Type="http://schemas.openxmlformats.org/officeDocument/2006/relationships/image" Target="../media/image190.png"/><Relationship Id="rId34" Type="http://schemas.openxmlformats.org/officeDocument/2006/relationships/image" Target="../media/image203.png"/><Relationship Id="rId7" Type="http://schemas.openxmlformats.org/officeDocument/2006/relationships/image" Target="../media/image17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5.png"/><Relationship Id="rId20" Type="http://schemas.openxmlformats.org/officeDocument/2006/relationships/image" Target="../media/image189.png"/><Relationship Id="rId29" Type="http://schemas.openxmlformats.org/officeDocument/2006/relationships/image" Target="../media/image198.png"/><Relationship Id="rId41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24" Type="http://schemas.openxmlformats.org/officeDocument/2006/relationships/image" Target="../media/image193.png"/><Relationship Id="rId32" Type="http://schemas.openxmlformats.org/officeDocument/2006/relationships/image" Target="../media/image201.png"/><Relationship Id="rId37" Type="http://schemas.openxmlformats.org/officeDocument/2006/relationships/image" Target="../media/image206.png"/><Relationship Id="rId40" Type="http://schemas.openxmlformats.org/officeDocument/2006/relationships/image" Target="../media/image209.png"/><Relationship Id="rId5" Type="http://schemas.openxmlformats.org/officeDocument/2006/relationships/image" Target="../media/image174.png"/><Relationship Id="rId15" Type="http://schemas.openxmlformats.org/officeDocument/2006/relationships/image" Target="../media/image184.png"/><Relationship Id="rId23" Type="http://schemas.openxmlformats.org/officeDocument/2006/relationships/image" Target="../media/image192.png"/><Relationship Id="rId28" Type="http://schemas.openxmlformats.org/officeDocument/2006/relationships/image" Target="../media/image197.png"/><Relationship Id="rId36" Type="http://schemas.openxmlformats.org/officeDocument/2006/relationships/image" Target="../media/image205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31" Type="http://schemas.openxmlformats.org/officeDocument/2006/relationships/image" Target="../media/image200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91.png"/><Relationship Id="rId27" Type="http://schemas.openxmlformats.org/officeDocument/2006/relationships/image" Target="../media/image196.png"/><Relationship Id="rId30" Type="http://schemas.openxmlformats.org/officeDocument/2006/relationships/image" Target="../media/image199.png"/><Relationship Id="rId35" Type="http://schemas.openxmlformats.org/officeDocument/2006/relationships/image" Target="../media/image204.png"/><Relationship Id="rId8" Type="http://schemas.openxmlformats.org/officeDocument/2006/relationships/image" Target="../media/image177.png"/><Relationship Id="rId3" Type="http://schemas.openxmlformats.org/officeDocument/2006/relationships/image" Target="../media/image147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5" Type="http://schemas.openxmlformats.org/officeDocument/2006/relationships/image" Target="../media/image194.png"/><Relationship Id="rId33" Type="http://schemas.openxmlformats.org/officeDocument/2006/relationships/image" Target="../media/image202.png"/><Relationship Id="rId38" Type="http://schemas.openxmlformats.org/officeDocument/2006/relationships/image" Target="../media/image207.png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5.png"/><Relationship Id="rId21" Type="http://schemas.openxmlformats.org/officeDocument/2006/relationships/image" Target="../media/image190.png"/><Relationship Id="rId42" Type="http://schemas.openxmlformats.org/officeDocument/2006/relationships/image" Target="../media/image225.png"/><Relationship Id="rId47" Type="http://schemas.openxmlformats.org/officeDocument/2006/relationships/image" Target="../media/image230.png"/><Relationship Id="rId63" Type="http://schemas.openxmlformats.org/officeDocument/2006/relationships/image" Target="../media/image246.png"/><Relationship Id="rId68" Type="http://schemas.openxmlformats.org/officeDocument/2006/relationships/image" Target="../media/image251.png"/><Relationship Id="rId16" Type="http://schemas.openxmlformats.org/officeDocument/2006/relationships/image" Target="../media/image185.png"/><Relationship Id="rId11" Type="http://schemas.openxmlformats.org/officeDocument/2006/relationships/image" Target="../media/image180.png"/><Relationship Id="rId32" Type="http://schemas.openxmlformats.org/officeDocument/2006/relationships/image" Target="../media/image214.png"/><Relationship Id="rId37" Type="http://schemas.openxmlformats.org/officeDocument/2006/relationships/image" Target="../media/image219.png"/><Relationship Id="rId53" Type="http://schemas.openxmlformats.org/officeDocument/2006/relationships/image" Target="../media/image236.png"/><Relationship Id="rId58" Type="http://schemas.openxmlformats.org/officeDocument/2006/relationships/image" Target="../media/image241.png"/><Relationship Id="rId74" Type="http://schemas.openxmlformats.org/officeDocument/2006/relationships/image" Target="../media/image257.png"/><Relationship Id="rId79" Type="http://schemas.openxmlformats.org/officeDocument/2006/relationships/image" Target="../media/image262.png"/><Relationship Id="rId5" Type="http://schemas.openxmlformats.org/officeDocument/2006/relationships/image" Target="../media/image174.png"/><Relationship Id="rId61" Type="http://schemas.openxmlformats.org/officeDocument/2006/relationships/image" Target="../media/image244.png"/><Relationship Id="rId19" Type="http://schemas.openxmlformats.org/officeDocument/2006/relationships/image" Target="../media/image188.png"/><Relationship Id="rId14" Type="http://schemas.openxmlformats.org/officeDocument/2006/relationships/image" Target="../media/image183.png"/><Relationship Id="rId22" Type="http://schemas.openxmlformats.org/officeDocument/2006/relationships/image" Target="../media/image191.png"/><Relationship Id="rId27" Type="http://schemas.openxmlformats.org/officeDocument/2006/relationships/image" Target="../media/image196.png"/><Relationship Id="rId30" Type="http://schemas.openxmlformats.org/officeDocument/2006/relationships/image" Target="../media/image212.png"/><Relationship Id="rId35" Type="http://schemas.openxmlformats.org/officeDocument/2006/relationships/image" Target="../media/image217.png"/><Relationship Id="rId43" Type="http://schemas.openxmlformats.org/officeDocument/2006/relationships/image" Target="../media/image226.png"/><Relationship Id="rId48" Type="http://schemas.openxmlformats.org/officeDocument/2006/relationships/image" Target="../media/image231.png"/><Relationship Id="rId56" Type="http://schemas.openxmlformats.org/officeDocument/2006/relationships/image" Target="../media/image239.png"/><Relationship Id="rId64" Type="http://schemas.openxmlformats.org/officeDocument/2006/relationships/image" Target="../media/image247.png"/><Relationship Id="rId69" Type="http://schemas.openxmlformats.org/officeDocument/2006/relationships/image" Target="../media/image252.png"/><Relationship Id="rId77" Type="http://schemas.openxmlformats.org/officeDocument/2006/relationships/image" Target="../media/image260.png"/><Relationship Id="rId8" Type="http://schemas.openxmlformats.org/officeDocument/2006/relationships/image" Target="../media/image177.png"/><Relationship Id="rId51" Type="http://schemas.openxmlformats.org/officeDocument/2006/relationships/image" Target="../media/image234.png"/><Relationship Id="rId72" Type="http://schemas.openxmlformats.org/officeDocument/2006/relationships/image" Target="../media/image255.png"/><Relationship Id="rId80" Type="http://schemas.openxmlformats.org/officeDocument/2006/relationships/image" Target="../media/image263.png"/><Relationship Id="rId3" Type="http://schemas.openxmlformats.org/officeDocument/2006/relationships/image" Target="../media/image147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5" Type="http://schemas.openxmlformats.org/officeDocument/2006/relationships/image" Target="../media/image194.png"/><Relationship Id="rId33" Type="http://schemas.openxmlformats.org/officeDocument/2006/relationships/image" Target="../media/image215.png"/><Relationship Id="rId38" Type="http://schemas.openxmlformats.org/officeDocument/2006/relationships/image" Target="../media/image220.png"/><Relationship Id="rId46" Type="http://schemas.openxmlformats.org/officeDocument/2006/relationships/image" Target="../media/image229.png"/><Relationship Id="rId59" Type="http://schemas.openxmlformats.org/officeDocument/2006/relationships/image" Target="../media/image242.png"/><Relationship Id="rId67" Type="http://schemas.openxmlformats.org/officeDocument/2006/relationships/image" Target="../media/image250.png"/><Relationship Id="rId20" Type="http://schemas.openxmlformats.org/officeDocument/2006/relationships/image" Target="../media/image189.png"/><Relationship Id="rId41" Type="http://schemas.openxmlformats.org/officeDocument/2006/relationships/image" Target="../media/image224.png"/><Relationship Id="rId54" Type="http://schemas.openxmlformats.org/officeDocument/2006/relationships/image" Target="../media/image237.png"/><Relationship Id="rId62" Type="http://schemas.openxmlformats.org/officeDocument/2006/relationships/image" Target="../media/image245.png"/><Relationship Id="rId70" Type="http://schemas.openxmlformats.org/officeDocument/2006/relationships/image" Target="../media/image253.png"/><Relationship Id="rId75" Type="http://schemas.openxmlformats.org/officeDocument/2006/relationships/image" Target="../media/image2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5" Type="http://schemas.openxmlformats.org/officeDocument/2006/relationships/image" Target="../media/image184.png"/><Relationship Id="rId23" Type="http://schemas.openxmlformats.org/officeDocument/2006/relationships/image" Target="../media/image192.png"/><Relationship Id="rId28" Type="http://schemas.openxmlformats.org/officeDocument/2006/relationships/image" Target="../media/image197.png"/><Relationship Id="rId36" Type="http://schemas.openxmlformats.org/officeDocument/2006/relationships/image" Target="../media/image218.png"/><Relationship Id="rId49" Type="http://schemas.openxmlformats.org/officeDocument/2006/relationships/image" Target="../media/image232.png"/><Relationship Id="rId57" Type="http://schemas.openxmlformats.org/officeDocument/2006/relationships/image" Target="../media/image240.png"/><Relationship Id="rId10" Type="http://schemas.openxmlformats.org/officeDocument/2006/relationships/image" Target="../media/image179.png"/><Relationship Id="rId31" Type="http://schemas.openxmlformats.org/officeDocument/2006/relationships/image" Target="../media/image213.png"/><Relationship Id="rId44" Type="http://schemas.openxmlformats.org/officeDocument/2006/relationships/image" Target="../media/image227.png"/><Relationship Id="rId52" Type="http://schemas.openxmlformats.org/officeDocument/2006/relationships/image" Target="../media/image235.png"/><Relationship Id="rId60" Type="http://schemas.openxmlformats.org/officeDocument/2006/relationships/image" Target="../media/image243.png"/><Relationship Id="rId65" Type="http://schemas.openxmlformats.org/officeDocument/2006/relationships/image" Target="../media/image248.png"/><Relationship Id="rId73" Type="http://schemas.openxmlformats.org/officeDocument/2006/relationships/image" Target="../media/image256.png"/><Relationship Id="rId78" Type="http://schemas.openxmlformats.org/officeDocument/2006/relationships/image" Target="../media/image261.png"/><Relationship Id="rId81" Type="http://schemas.openxmlformats.org/officeDocument/2006/relationships/image" Target="../media/image120.png"/><Relationship Id="rId4" Type="http://schemas.openxmlformats.org/officeDocument/2006/relationships/image" Target="../media/image211.png"/><Relationship Id="rId9" Type="http://schemas.openxmlformats.org/officeDocument/2006/relationships/image" Target="../media/image178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39" Type="http://schemas.openxmlformats.org/officeDocument/2006/relationships/image" Target="../media/image221.png"/><Relationship Id="rId34" Type="http://schemas.openxmlformats.org/officeDocument/2006/relationships/image" Target="../media/image216.png"/><Relationship Id="rId50" Type="http://schemas.openxmlformats.org/officeDocument/2006/relationships/image" Target="../media/image233.png"/><Relationship Id="rId55" Type="http://schemas.openxmlformats.org/officeDocument/2006/relationships/image" Target="../media/image238.png"/><Relationship Id="rId76" Type="http://schemas.openxmlformats.org/officeDocument/2006/relationships/image" Target="../media/image259.png"/><Relationship Id="rId7" Type="http://schemas.openxmlformats.org/officeDocument/2006/relationships/image" Target="../media/image176.png"/><Relationship Id="rId71" Type="http://schemas.openxmlformats.org/officeDocument/2006/relationships/image" Target="../media/image254.png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198.png"/><Relationship Id="rId24" Type="http://schemas.openxmlformats.org/officeDocument/2006/relationships/image" Target="../media/image193.png"/><Relationship Id="rId40" Type="http://schemas.openxmlformats.org/officeDocument/2006/relationships/image" Target="../media/image222.png"/><Relationship Id="rId45" Type="http://schemas.openxmlformats.org/officeDocument/2006/relationships/image" Target="../media/image228.png"/><Relationship Id="rId66" Type="http://schemas.openxmlformats.org/officeDocument/2006/relationships/image" Target="../media/image24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26" Type="http://schemas.openxmlformats.org/officeDocument/2006/relationships/image" Target="../media/image195.png"/><Relationship Id="rId3" Type="http://schemas.openxmlformats.org/officeDocument/2006/relationships/image" Target="../media/image147.png"/><Relationship Id="rId21" Type="http://schemas.openxmlformats.org/officeDocument/2006/relationships/image" Target="../media/image190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5" Type="http://schemas.openxmlformats.org/officeDocument/2006/relationships/image" Target="../media/image19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85.png"/><Relationship Id="rId20" Type="http://schemas.openxmlformats.org/officeDocument/2006/relationships/image" Target="../media/image189.png"/><Relationship Id="rId29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24" Type="http://schemas.openxmlformats.org/officeDocument/2006/relationships/image" Target="../media/image193.png"/><Relationship Id="rId5" Type="http://schemas.openxmlformats.org/officeDocument/2006/relationships/image" Target="../media/image174.png"/><Relationship Id="rId15" Type="http://schemas.openxmlformats.org/officeDocument/2006/relationships/image" Target="../media/image184.png"/><Relationship Id="rId23" Type="http://schemas.openxmlformats.org/officeDocument/2006/relationships/image" Target="../media/image192.png"/><Relationship Id="rId28" Type="http://schemas.openxmlformats.org/officeDocument/2006/relationships/image" Target="../media/image197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4" Type="http://schemas.openxmlformats.org/officeDocument/2006/relationships/image" Target="../media/image265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91.png"/><Relationship Id="rId27" Type="http://schemas.openxmlformats.org/officeDocument/2006/relationships/image" Target="../media/image196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26" Type="http://schemas.openxmlformats.org/officeDocument/2006/relationships/image" Target="../media/image195.png"/><Relationship Id="rId39" Type="http://schemas.openxmlformats.org/officeDocument/2006/relationships/image" Target="../media/image276.png"/><Relationship Id="rId21" Type="http://schemas.openxmlformats.org/officeDocument/2006/relationships/image" Target="../media/image190.png"/><Relationship Id="rId34" Type="http://schemas.openxmlformats.org/officeDocument/2006/relationships/image" Target="../media/image271.png"/><Relationship Id="rId42" Type="http://schemas.openxmlformats.org/officeDocument/2006/relationships/image" Target="../media/image279.png"/><Relationship Id="rId47" Type="http://schemas.openxmlformats.org/officeDocument/2006/relationships/image" Target="../media/image284.png"/><Relationship Id="rId50" Type="http://schemas.openxmlformats.org/officeDocument/2006/relationships/image" Target="../media/image287.png"/><Relationship Id="rId55" Type="http://schemas.openxmlformats.org/officeDocument/2006/relationships/image" Target="../media/image292.png"/><Relationship Id="rId7" Type="http://schemas.openxmlformats.org/officeDocument/2006/relationships/image" Target="../media/image17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85.png"/><Relationship Id="rId29" Type="http://schemas.openxmlformats.org/officeDocument/2006/relationships/image" Target="../media/image198.png"/><Relationship Id="rId11" Type="http://schemas.openxmlformats.org/officeDocument/2006/relationships/image" Target="../media/image180.png"/><Relationship Id="rId24" Type="http://schemas.openxmlformats.org/officeDocument/2006/relationships/image" Target="../media/image193.png"/><Relationship Id="rId32" Type="http://schemas.openxmlformats.org/officeDocument/2006/relationships/image" Target="../media/image269.png"/><Relationship Id="rId37" Type="http://schemas.openxmlformats.org/officeDocument/2006/relationships/image" Target="../media/image274.png"/><Relationship Id="rId40" Type="http://schemas.openxmlformats.org/officeDocument/2006/relationships/image" Target="../media/image277.png"/><Relationship Id="rId45" Type="http://schemas.openxmlformats.org/officeDocument/2006/relationships/image" Target="../media/image282.png"/><Relationship Id="rId53" Type="http://schemas.openxmlformats.org/officeDocument/2006/relationships/image" Target="../media/image290.png"/><Relationship Id="rId58" Type="http://schemas.openxmlformats.org/officeDocument/2006/relationships/image" Target="../media/image295.png"/><Relationship Id="rId5" Type="http://schemas.openxmlformats.org/officeDocument/2006/relationships/image" Target="../media/image174.png"/><Relationship Id="rId19" Type="http://schemas.openxmlformats.org/officeDocument/2006/relationships/image" Target="../media/image188.png"/><Relationship Id="rId4" Type="http://schemas.openxmlformats.org/officeDocument/2006/relationships/image" Target="../media/image266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91.png"/><Relationship Id="rId27" Type="http://schemas.openxmlformats.org/officeDocument/2006/relationships/image" Target="../media/image196.png"/><Relationship Id="rId30" Type="http://schemas.openxmlformats.org/officeDocument/2006/relationships/image" Target="../media/image267.png"/><Relationship Id="rId35" Type="http://schemas.openxmlformats.org/officeDocument/2006/relationships/image" Target="../media/image272.png"/><Relationship Id="rId43" Type="http://schemas.openxmlformats.org/officeDocument/2006/relationships/image" Target="../media/image280.png"/><Relationship Id="rId48" Type="http://schemas.openxmlformats.org/officeDocument/2006/relationships/image" Target="../media/image285.png"/><Relationship Id="rId56" Type="http://schemas.openxmlformats.org/officeDocument/2006/relationships/image" Target="../media/image293.png"/><Relationship Id="rId8" Type="http://schemas.openxmlformats.org/officeDocument/2006/relationships/image" Target="../media/image177.png"/><Relationship Id="rId51" Type="http://schemas.openxmlformats.org/officeDocument/2006/relationships/image" Target="../media/image288.png"/><Relationship Id="rId3" Type="http://schemas.openxmlformats.org/officeDocument/2006/relationships/image" Target="../media/image147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5" Type="http://schemas.openxmlformats.org/officeDocument/2006/relationships/image" Target="../media/image194.png"/><Relationship Id="rId33" Type="http://schemas.openxmlformats.org/officeDocument/2006/relationships/image" Target="../media/image270.png"/><Relationship Id="rId38" Type="http://schemas.openxmlformats.org/officeDocument/2006/relationships/image" Target="../media/image275.png"/><Relationship Id="rId46" Type="http://schemas.openxmlformats.org/officeDocument/2006/relationships/image" Target="../media/image283.png"/><Relationship Id="rId20" Type="http://schemas.openxmlformats.org/officeDocument/2006/relationships/image" Target="../media/image189.png"/><Relationship Id="rId41" Type="http://schemas.openxmlformats.org/officeDocument/2006/relationships/image" Target="../media/image278.png"/><Relationship Id="rId54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5" Type="http://schemas.openxmlformats.org/officeDocument/2006/relationships/image" Target="../media/image184.png"/><Relationship Id="rId23" Type="http://schemas.openxmlformats.org/officeDocument/2006/relationships/image" Target="../media/image192.png"/><Relationship Id="rId28" Type="http://schemas.openxmlformats.org/officeDocument/2006/relationships/image" Target="../media/image197.png"/><Relationship Id="rId36" Type="http://schemas.openxmlformats.org/officeDocument/2006/relationships/image" Target="../media/image273.png"/><Relationship Id="rId49" Type="http://schemas.openxmlformats.org/officeDocument/2006/relationships/image" Target="../media/image286.png"/><Relationship Id="rId57" Type="http://schemas.openxmlformats.org/officeDocument/2006/relationships/image" Target="../media/image294.png"/><Relationship Id="rId10" Type="http://schemas.openxmlformats.org/officeDocument/2006/relationships/image" Target="../media/image179.png"/><Relationship Id="rId31" Type="http://schemas.openxmlformats.org/officeDocument/2006/relationships/image" Target="../media/image268.png"/><Relationship Id="rId44" Type="http://schemas.openxmlformats.org/officeDocument/2006/relationships/image" Target="../media/image281.png"/><Relationship Id="rId52" Type="http://schemas.openxmlformats.org/officeDocument/2006/relationships/image" Target="../media/image28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73.png"/><Relationship Id="rId7" Type="http://schemas.openxmlformats.org/officeDocument/2006/relationships/image" Target="../media/image9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5" Type="http://schemas.openxmlformats.org/officeDocument/2006/relationships/image" Target="../media/image4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5.png"/><Relationship Id="rId18" Type="http://schemas.openxmlformats.org/officeDocument/2006/relationships/image" Target="../media/image3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5.png"/><Relationship Id="rId2" Type="http://schemas.openxmlformats.org/officeDocument/2006/relationships/image" Target="../media/image121.png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3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2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MATH/CMSC 456 :: UPDATED COURSE INFO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418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Instructor: </a:t>
            </a:r>
            <a:r>
              <a:rPr lang="en-US" sz="1800" dirty="0">
                <a:latin typeface="Avenir Next LT Pro" panose="020B0504020202020204" pitchFamily="34" charset="0"/>
              </a:rPr>
              <a:t>Gorjan </a:t>
            </a:r>
            <a:r>
              <a:rPr lang="en-US" sz="1800" dirty="0" err="1">
                <a:latin typeface="Avenir Next LT Pro" panose="020B0504020202020204" pitchFamily="34" charset="0"/>
              </a:rPr>
              <a:t>Alagic</a:t>
            </a:r>
            <a:r>
              <a:rPr lang="en-US" sz="1800" dirty="0">
                <a:latin typeface="Avenir Next LT Pro" panose="020B0504020202020204" pitchFamily="34" charset="0"/>
              </a:rPr>
              <a:t> (</a:t>
            </a:r>
            <a:r>
              <a:rPr lang="en-US" sz="1800" dirty="0">
                <a:latin typeface="Avenir Next LT Pro" panose="020B0504020202020204" pitchFamily="34" charset="0"/>
                <a:hlinkClick r:id="rId2"/>
              </a:rPr>
              <a:t>galagic@umd.edu</a:t>
            </a:r>
            <a:r>
              <a:rPr lang="en-US" sz="1800" dirty="0">
                <a:latin typeface="Avenir Next LT Pro" panose="020B0504020202020204" pitchFamily="34" charset="0"/>
              </a:rPr>
              <a:t>); ATL 3102, office hours: by appointment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Textbook: </a:t>
            </a:r>
            <a:r>
              <a:rPr lang="en-US" sz="1800" i="1" dirty="0">
                <a:latin typeface="Avenir Next LT Pro" panose="020B0504020202020204" pitchFamily="34" charset="0"/>
              </a:rPr>
              <a:t>Introduction to Modern Cryptography</a:t>
            </a:r>
            <a:r>
              <a:rPr lang="en-US" sz="1800" dirty="0">
                <a:latin typeface="Avenir Next LT Pro" panose="020B0504020202020204" pitchFamily="34" charset="0"/>
              </a:rPr>
              <a:t>, Katz and Lindell;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Webpage: </a:t>
            </a:r>
            <a:r>
              <a:rPr lang="en-US" sz="1800" dirty="0">
                <a:latin typeface="Avenir Next LT Pro" panose="020B0504020202020204" pitchFamily="34" charset="0"/>
                <a:hlinkClick r:id="rId3"/>
              </a:rPr>
              <a:t>alagic.org/cmsc-456-cryptography-spring-2020/</a:t>
            </a:r>
            <a:r>
              <a:rPr lang="en-US" sz="1800" dirty="0">
                <a:latin typeface="Avenir Next LT Pro" panose="020B0504020202020204" pitchFamily="34" charset="0"/>
              </a:rPr>
              <a:t> (slides, </a:t>
            </a:r>
            <a:r>
              <a:rPr lang="en-US" sz="18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reading posted here</a:t>
            </a:r>
            <a:r>
              <a:rPr lang="en-US" sz="1800" dirty="0">
                <a:latin typeface="Avenir Next LT Pro" panose="020B05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Piazza: </a:t>
            </a:r>
            <a:r>
              <a:rPr lang="en-US" sz="1800" dirty="0">
                <a:latin typeface="Avenir Next LT Pro" panose="020B0504020202020204" pitchFamily="34" charset="0"/>
              </a:rPr>
              <a:t>piazza.com/</a:t>
            </a:r>
            <a:r>
              <a:rPr lang="en-US" sz="1800" dirty="0" err="1">
                <a:latin typeface="Avenir Next LT Pro" panose="020B0504020202020204" pitchFamily="34" charset="0"/>
              </a:rPr>
              <a:t>umd</a:t>
            </a:r>
            <a:r>
              <a:rPr lang="en-US" sz="1800" dirty="0">
                <a:latin typeface="Avenir Next LT Pro" panose="020B0504020202020204" pitchFamily="34" charset="0"/>
              </a:rPr>
              <a:t>/spring2020/cmsc456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ELMS: </a:t>
            </a:r>
            <a:r>
              <a:rPr lang="en-US" sz="1800" dirty="0">
                <a:latin typeface="Avenir Next LT Pro" panose="020B0504020202020204" pitchFamily="34" charset="0"/>
              </a:rPr>
              <a:t>active, slides and reading posted there, </a:t>
            </a:r>
            <a:r>
              <a:rPr lang="en-US" sz="18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homework 2 due midnight Thursday.</a:t>
            </a:r>
          </a:p>
          <a:p>
            <a:pPr marL="0" indent="0">
              <a:buNone/>
            </a:pPr>
            <a:r>
              <a:rPr lang="en-US" sz="1800" b="1" dirty="0" err="1">
                <a:latin typeface="Avenir Next LT Pro" panose="020B0504020202020204" pitchFamily="34" charset="0"/>
              </a:rPr>
              <a:t>Gradescope</a:t>
            </a:r>
            <a:r>
              <a:rPr lang="en-US" sz="1800" b="1" dirty="0">
                <a:latin typeface="Avenir Next LT Pro" panose="020B0504020202020204" pitchFamily="34" charset="0"/>
              </a:rPr>
              <a:t>: </a:t>
            </a:r>
            <a:r>
              <a:rPr lang="en-US" sz="1800" dirty="0">
                <a:latin typeface="Avenir Next LT Pro" panose="020B0504020202020204" pitchFamily="34" charset="0"/>
              </a:rPr>
              <a:t>active, access through ELMS.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TAs </a:t>
            </a:r>
            <a:r>
              <a:rPr lang="en-US" sz="1800" dirty="0">
                <a:latin typeface="Avenir Next LT Pro" panose="020B0504020202020204" pitchFamily="34" charset="0"/>
              </a:rPr>
              <a:t>(Our spot: shared open area across from </a:t>
            </a:r>
            <a:r>
              <a:rPr lang="en-US" sz="18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AVW 4166</a:t>
            </a:r>
            <a:r>
              <a:rPr lang="en-US" sz="1800" dirty="0">
                <a:latin typeface="Avenir Next LT Pro" panose="020B0504020202020204" pitchFamily="34" charset="0"/>
              </a:rPr>
              <a:t>)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Elijah Grubb (egrubb@cs.umd.edu) 11am-12pm </a:t>
            </a:r>
            <a:r>
              <a:rPr lang="en-US" sz="1800" dirty="0" err="1">
                <a:latin typeface="Avenir Next LT Pro" panose="020B0504020202020204" pitchFamily="34" charset="0"/>
              </a:rPr>
              <a:t>TuTh</a:t>
            </a:r>
            <a:r>
              <a:rPr lang="en-US" sz="1800" dirty="0">
                <a:latin typeface="Avenir Next LT Pro" panose="020B0504020202020204" pitchFamily="34" charset="0"/>
              </a:rPr>
              <a:t> (AVW);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Justin </a:t>
            </a:r>
            <a:r>
              <a:rPr lang="en-US" sz="1800" dirty="0" err="1">
                <a:latin typeface="Avenir Next LT Pro" panose="020B0504020202020204" pitchFamily="34" charset="0"/>
              </a:rPr>
              <a:t>Hontz</a:t>
            </a:r>
            <a:r>
              <a:rPr lang="en-US" sz="1800" dirty="0">
                <a:latin typeface="Avenir Next LT Pro" panose="020B0504020202020204" pitchFamily="34" charset="0"/>
              </a:rPr>
              <a:t>  (jhontz@terpmail.umd.edu) 1pm-2pm MW (AVW);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Additional help: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Chen Bai (cbai1@terpmail.umd.edu) 3:30-5:30pm Tu (</a:t>
            </a:r>
            <a:r>
              <a:rPr lang="en-US" sz="1800" dirty="0">
                <a:solidFill>
                  <a:srgbClr val="FF0000"/>
                </a:solidFill>
                <a:latin typeface="Avenir Next LT Pro" panose="020B0504020202020204" pitchFamily="34" charset="0"/>
              </a:rPr>
              <a:t>2115 ATL – inside </a:t>
            </a:r>
            <a:r>
              <a:rPr lang="en-US" sz="18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JQI</a:t>
            </a:r>
            <a:r>
              <a:rPr lang="en-US" sz="1800" dirty="0">
                <a:latin typeface="Avenir Next LT Pro" panose="020B0504020202020204" pitchFamily="34" charset="0"/>
              </a:rPr>
              <a:t>)</a:t>
            </a:r>
          </a:p>
          <a:p>
            <a:r>
              <a:rPr lang="en-US" sz="1800" dirty="0" err="1">
                <a:latin typeface="Avenir Next LT Pro" panose="020B0504020202020204" pitchFamily="34" charset="0"/>
              </a:rPr>
              <a:t>Bibhusa</a:t>
            </a:r>
            <a:r>
              <a:rPr lang="en-US" sz="1800" dirty="0">
                <a:latin typeface="Avenir Next LT Pro" panose="020B0504020202020204" pitchFamily="34" charset="0"/>
              </a:rPr>
              <a:t> Rawal (bibhusa@terpmail.umd.edu) 3:30-5:30pm Th (</a:t>
            </a:r>
            <a:r>
              <a:rPr lang="en-US" sz="1800" dirty="0">
                <a:solidFill>
                  <a:srgbClr val="FF0000"/>
                </a:solidFill>
                <a:latin typeface="Avenir Next LT Pro" panose="020B0504020202020204" pitchFamily="34" charset="0"/>
              </a:rPr>
              <a:t>2115 ATL – inside </a:t>
            </a:r>
            <a:r>
              <a:rPr lang="en-US" sz="18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JQI</a:t>
            </a:r>
            <a:r>
              <a:rPr lang="en-US" sz="1800" dirty="0">
                <a:latin typeface="Avenir Next LT Pro" panose="020B0504020202020204" pitchFamily="34" charset="0"/>
              </a:rPr>
              <a:t>)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31E54C-8358-428A-A164-EC280D4DAD9C}"/>
              </a:ext>
            </a:extLst>
          </p:cNvPr>
          <p:cNvCxnSpPr/>
          <p:nvPr/>
        </p:nvCxnSpPr>
        <p:spPr>
          <a:xfrm>
            <a:off x="397933" y="2150538"/>
            <a:ext cx="1103206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38A1A1-800C-49B8-A1DC-D3B4C6E04FBE}"/>
              </a:ext>
            </a:extLst>
          </p:cNvPr>
          <p:cNvCxnSpPr/>
          <p:nvPr/>
        </p:nvCxnSpPr>
        <p:spPr>
          <a:xfrm>
            <a:off x="397933" y="3979338"/>
            <a:ext cx="1103206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57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HASH-and-MAC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Proof idea: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If forgery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then either/or: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is mapped to same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as some queried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: </a:t>
                </a:r>
                <a:r>
                  <a:rPr lang="en-US" sz="1800" b="1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collision!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is </a:t>
                </a:r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not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mapped to same as any other: </a:t>
                </a:r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forgery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!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Controlling probability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is the green event: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such that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want to show: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negl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how? Well, suppose it’s not, and consider this algorithm: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Receive hash key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as input. Sample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𝐌𝐚𝐜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key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Run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with oracle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𝐌𝐚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b="0" dirty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and a random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Check: the probability that this algorithm finds a collision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at least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</m:e>
                    </m:func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begChr m:val="|"/>
                        <m:endChr m:val="|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9933248-A1E0-4D47-A29C-0C78719777CA}"/>
              </a:ext>
            </a:extLst>
          </p:cNvPr>
          <p:cNvGrpSpPr/>
          <p:nvPr/>
        </p:nvGrpSpPr>
        <p:grpSpPr>
          <a:xfrm>
            <a:off x="6989103" y="1089972"/>
            <a:ext cx="5052982" cy="1557292"/>
            <a:chOff x="7139018" y="5023613"/>
            <a:chExt cx="5052982" cy="155729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F891564-69E5-472F-BC38-67A1A04592A9}"/>
                </a:ext>
              </a:extLst>
            </p:cNvPr>
            <p:cNvGrpSpPr/>
            <p:nvPr/>
          </p:nvGrpSpPr>
          <p:grpSpPr>
            <a:xfrm>
              <a:off x="7139018" y="5114754"/>
              <a:ext cx="5052982" cy="461665"/>
              <a:chOff x="1334496" y="5582789"/>
              <a:chExt cx="505298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F67C643-3299-44D6-8BE1-ABD1E768BC65}"/>
                      </a:ext>
                    </a:extLst>
                  </p:cNvPr>
                  <p:cNvSpPr txBox="1"/>
                  <p:nvPr/>
                </p:nvSpPr>
                <p:spPr>
                  <a:xfrm>
                    <a:off x="1334496" y="5628955"/>
                    <a:ext cx="43550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F67C643-3299-44D6-8BE1-ABD1E768BC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4496" y="5628955"/>
                    <a:ext cx="435504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AE75B519-EEDA-4B0A-8920-B57CBF4B7146}"/>
                      </a:ext>
                    </a:extLst>
                  </p:cNvPr>
                  <p:cNvSpPr txBox="1"/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AE75B519-EEDA-4B0A-8920-B57CBF4B71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D626E67E-3EB9-4341-A785-DE7D987D8014}"/>
                      </a:ext>
                    </a:extLst>
                  </p:cNvPr>
                  <p:cNvSpPr txBox="1"/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𝐌𝐚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D626E67E-3EB9-4341-A785-DE7D987D80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29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5443949F-5B36-4FB5-B3CB-F9C60F829609}"/>
                  </a:ext>
                </a:extLst>
              </p:cNvPr>
              <p:cNvCxnSpPr>
                <a:endCxn id="36" idx="1"/>
              </p:cNvCxnSpPr>
              <p:nvPr/>
            </p:nvCxnSpPr>
            <p:spPr>
              <a:xfrm>
                <a:off x="1770000" y="5813621"/>
                <a:ext cx="74748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FF398522-90F0-4DBF-A10D-C1ED3A674F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5046" y="5813621"/>
                <a:ext cx="11103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A57B8229-5319-4EE0-9DB9-9FB3D9C9F2AD}"/>
                  </a:ext>
                </a:extLst>
              </p:cNvPr>
              <p:cNvCxnSpPr/>
              <p:nvPr/>
            </p:nvCxnSpPr>
            <p:spPr>
              <a:xfrm>
                <a:off x="5305414" y="5813621"/>
                <a:ext cx="74748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FE07C689-E569-42E8-9AAB-6C08D113E637}"/>
                      </a:ext>
                    </a:extLst>
                  </p:cNvPr>
                  <p:cNvSpPr txBox="1"/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FE07C689-E569-42E8-9AAB-6C08D113E6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4F34A6-CE76-4C34-BA9E-04D871DB320D}"/>
                </a:ext>
              </a:extLst>
            </p:cNvPr>
            <p:cNvGrpSpPr/>
            <p:nvPr/>
          </p:nvGrpSpPr>
          <p:grpSpPr>
            <a:xfrm>
              <a:off x="7139018" y="5497284"/>
              <a:ext cx="1182989" cy="369332"/>
              <a:chOff x="6741085" y="5854441"/>
              <a:chExt cx="1182989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3A802C2-91D4-4D7D-9A59-8F3BC90EB43E}"/>
                      </a:ext>
                    </a:extLst>
                  </p:cNvPr>
                  <p:cNvSpPr txBox="1"/>
                  <p:nvPr/>
                </p:nvSpPr>
                <p:spPr>
                  <a:xfrm>
                    <a:off x="6741085" y="5854441"/>
                    <a:ext cx="43550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3A802C2-91D4-4D7D-9A59-8F3BC90EB4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1085" y="5854441"/>
                    <a:ext cx="43550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4E624D3-D097-4D62-A783-668FEED94C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76589" y="5887409"/>
                <a:ext cx="747485" cy="15169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FE832D0-B3A9-487E-91EC-E94F6D8DE007}"/>
                </a:ext>
              </a:extLst>
            </p:cNvPr>
            <p:cNvGrpSpPr/>
            <p:nvPr/>
          </p:nvGrpSpPr>
          <p:grpSpPr>
            <a:xfrm>
              <a:off x="7139018" y="6119240"/>
              <a:ext cx="5052982" cy="461665"/>
              <a:chOff x="1334496" y="5582789"/>
              <a:chExt cx="505298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79A89A9-77F3-4C7B-A88E-54B3FBCB3DBA}"/>
                      </a:ext>
                    </a:extLst>
                  </p:cNvPr>
                  <p:cNvSpPr txBox="1"/>
                  <p:nvPr/>
                </p:nvSpPr>
                <p:spPr>
                  <a:xfrm>
                    <a:off x="1334496" y="5628955"/>
                    <a:ext cx="52681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79A89A9-77F3-4C7B-A88E-54B3FBCB3D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4496" y="5628955"/>
                    <a:ext cx="526811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8EF95A8-51D3-4FE3-9C42-0CC9E4ADA58F}"/>
                      </a:ext>
                    </a:extLst>
                  </p:cNvPr>
                  <p:cNvSpPr txBox="1"/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8EF95A8-51D3-4FE3-9C42-0CC9E4ADA5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083BA04-502E-4813-9A9A-CEDAD37EE609}"/>
                      </a:ext>
                    </a:extLst>
                  </p:cNvPr>
                  <p:cNvSpPr txBox="1"/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𝐌𝐚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083BA04-502E-4813-9A9A-CEDAD37EE6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299"/>
                    </a:stretch>
                  </a:blip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A8A1E3EF-618D-41C3-9B4C-CC6605E7E62E}"/>
                  </a:ext>
                </a:extLst>
              </p:cNvPr>
              <p:cNvCxnSpPr>
                <a:endCxn id="46" idx="1"/>
              </p:cNvCxnSpPr>
              <p:nvPr/>
            </p:nvCxnSpPr>
            <p:spPr>
              <a:xfrm>
                <a:off x="1770000" y="5813621"/>
                <a:ext cx="747485" cy="1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D3604C7B-AD83-4D15-AA1A-0CBB26B4D6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5046" y="5813621"/>
                <a:ext cx="1110326" cy="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2BDDFC41-6E5C-42E8-B8C5-C7549C1BC9E4}"/>
                  </a:ext>
                </a:extLst>
              </p:cNvPr>
              <p:cNvCxnSpPr/>
              <p:nvPr/>
            </p:nvCxnSpPr>
            <p:spPr>
              <a:xfrm>
                <a:off x="5305414" y="5813621"/>
                <a:ext cx="747485" cy="1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DE8C474-56FA-4DDE-B5CE-51E7A54C1562}"/>
                      </a:ext>
                    </a:extLst>
                  </p:cNvPr>
                  <p:cNvSpPr txBox="1"/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DE8C474-56FA-4DDE-B5CE-51E7A54C15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13C893F-1FAF-4773-80E5-05E87ED380F3}"/>
                    </a:ext>
                  </a:extLst>
                </p:cNvPr>
                <p:cNvSpPr txBox="1"/>
                <p:nvPr/>
              </p:nvSpPr>
              <p:spPr>
                <a:xfrm>
                  <a:off x="9405259" y="5023613"/>
                  <a:ext cx="2516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13C893F-1FAF-4773-80E5-05E87ED38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5259" y="5023613"/>
                  <a:ext cx="251678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1ED1840-FDC2-4C2B-A92C-A74D24E3E85B}"/>
                    </a:ext>
                  </a:extLst>
                </p:cNvPr>
                <p:cNvSpPr txBox="1"/>
                <p:nvPr/>
              </p:nvSpPr>
              <p:spPr>
                <a:xfrm>
                  <a:off x="9427032" y="6020070"/>
                  <a:ext cx="2516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1ED1840-FDC2-4C2B-A92C-A74D24E3E8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7032" y="6020070"/>
                  <a:ext cx="251678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365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DE664D8-7F16-4958-A754-2C35FF72D398}"/>
              </a:ext>
            </a:extLst>
          </p:cNvPr>
          <p:cNvGrpSpPr/>
          <p:nvPr/>
        </p:nvGrpSpPr>
        <p:grpSpPr>
          <a:xfrm>
            <a:off x="8028149" y="3236251"/>
            <a:ext cx="4034845" cy="1769190"/>
            <a:chOff x="7051124" y="2230484"/>
            <a:chExt cx="4034845" cy="176919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D6E001C-67BD-4D43-8513-FAE83CC2E113}"/>
                </a:ext>
              </a:extLst>
            </p:cNvPr>
            <p:cNvGrpSpPr/>
            <p:nvPr/>
          </p:nvGrpSpPr>
          <p:grpSpPr>
            <a:xfrm>
              <a:off x="7051124" y="2230484"/>
              <a:ext cx="1484143" cy="1769190"/>
              <a:chOff x="6870149" y="941153"/>
              <a:chExt cx="1484143" cy="176919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1934C920-6F6C-4086-A3B5-0CED90E297A0}"/>
                      </a:ext>
                    </a:extLst>
                  </p:cNvPr>
                  <p:cNvSpPr/>
                  <p:nvPr/>
                </p:nvSpPr>
                <p:spPr>
                  <a:xfrm>
                    <a:off x="7155021" y="1795943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3E48B584-1F62-427F-95CD-5AF249829BC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55021" y="1795943"/>
                    <a:ext cx="914400" cy="91440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51D1BFEF-DEA0-4311-B0BE-3F5A6F0CFFDE}"/>
                      </a:ext>
                    </a:extLst>
                  </p:cNvPr>
                  <p:cNvSpPr/>
                  <p:nvPr/>
                </p:nvSpPr>
                <p:spPr>
                  <a:xfrm>
                    <a:off x="6870149" y="941153"/>
                    <a:ext cx="1484143" cy="59833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𝐌𝐚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oMath>
                    </a14:m>
                    <a:r>
                      <a:rPr lang="en-US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a14:m>
                    <a:endParaRPr lang="en-US" b="1" i="1" dirty="0"/>
                  </a:p>
                </p:txBody>
              </p:sp>
            </mc:Choice>
            <mc:Fallback xmlns=""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51D1BFEF-DEA0-4311-B0BE-3F5A6F0CFF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70149" y="941153"/>
                    <a:ext cx="1484143" cy="59833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E839E188-BBB4-4FB8-B2A1-E8060489FBC5}"/>
                  </a:ext>
                </a:extLst>
              </p:cNvPr>
              <p:cNvGrpSpPr/>
              <p:nvPr/>
            </p:nvGrpSpPr>
            <p:grpSpPr>
              <a:xfrm>
                <a:off x="7463808" y="1528387"/>
                <a:ext cx="285565" cy="256137"/>
                <a:chOff x="6329779" y="1253067"/>
                <a:chExt cx="285565" cy="256137"/>
              </a:xfrm>
            </p:grpSpPr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C47469A0-4B51-431B-ADE4-0FA7B539D9A9}"/>
                    </a:ext>
                  </a:extLst>
                </p:cNvPr>
                <p:cNvCxnSpPr/>
                <p:nvPr/>
              </p:nvCxnSpPr>
              <p:spPr>
                <a:xfrm>
                  <a:off x="6329779" y="1253067"/>
                  <a:ext cx="0" cy="25613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0B78E623-1B04-4F56-9DC2-B8C63AD0D4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15344" y="1253067"/>
                  <a:ext cx="0" cy="25613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861533B-E465-44B9-BCFF-CA14E93F2626}"/>
                </a:ext>
              </a:extLst>
            </p:cNvPr>
            <p:cNvGrpSpPr/>
            <p:nvPr/>
          </p:nvGrpSpPr>
          <p:grpSpPr>
            <a:xfrm>
              <a:off x="8250396" y="3189054"/>
              <a:ext cx="1484154" cy="369332"/>
              <a:chOff x="8281952" y="2223573"/>
              <a:chExt cx="1484154" cy="369332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9505DF40-C049-4419-AC47-00245D6570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1952" y="2590800"/>
                <a:ext cx="148415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91F00DD2-5E31-43C5-A0E8-92A7713195BF}"/>
                      </a:ext>
                    </a:extLst>
                  </p:cNvPr>
                  <p:cNvSpPr txBox="1"/>
                  <p:nvPr/>
                </p:nvSpPr>
                <p:spPr>
                  <a:xfrm>
                    <a:off x="8634597" y="2223573"/>
                    <a:ext cx="100136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91F00DD2-5E31-43C5-A0E8-92A7713195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34597" y="2223573"/>
                    <a:ext cx="1001364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43036EB-0CC8-4A62-BD14-88FEC93B0CDE}"/>
                </a:ext>
              </a:extLst>
            </p:cNvPr>
            <p:cNvGrpSpPr/>
            <p:nvPr/>
          </p:nvGrpSpPr>
          <p:grpSpPr>
            <a:xfrm>
              <a:off x="9754339" y="3313874"/>
              <a:ext cx="1331630" cy="459943"/>
              <a:chOff x="9449539" y="2348393"/>
              <a:chExt cx="1331630" cy="4599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ED88B8B2-BF50-49BF-B3F6-99AE3C153EF3}"/>
                      </a:ext>
                    </a:extLst>
                  </p:cNvPr>
                  <p:cNvSpPr/>
                  <p:nvPr/>
                </p:nvSpPr>
                <p:spPr>
                  <a:xfrm>
                    <a:off x="9449539" y="2348393"/>
                    <a:ext cx="833819" cy="459943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𝐕𝐞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en-US" b="1" i="1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ED88B8B2-BF50-49BF-B3F6-99AE3C153E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49539" y="2348393"/>
                    <a:ext cx="833819" cy="459943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4317" r="-43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51C66821-B29C-4C0F-AD55-4F71CF517782}"/>
                  </a:ext>
                </a:extLst>
              </p:cNvPr>
              <p:cNvCxnSpPr>
                <a:cxnSpLocks/>
                <a:stCxn id="55" idx="3"/>
              </p:cNvCxnSpPr>
              <p:nvPr/>
            </p:nvCxnSpPr>
            <p:spPr>
              <a:xfrm flipV="1">
                <a:off x="10283358" y="2576993"/>
                <a:ext cx="192149" cy="13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8B4460E8-24EA-4B57-811A-E695E7F29BCA}"/>
                      </a:ext>
                    </a:extLst>
                  </p:cNvPr>
                  <p:cNvSpPr txBox="1"/>
                  <p:nvPr/>
                </p:nvSpPr>
                <p:spPr>
                  <a:xfrm>
                    <a:off x="10413504" y="2392327"/>
                    <a:ext cx="3676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5C477779-E242-4D98-BB1D-8C608C9D25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13504" y="2392327"/>
                    <a:ext cx="367665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7535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HASH-and-MAC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Proof idea: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If forgery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then either/or: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is mapped to same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as some queried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: </a:t>
                </a:r>
                <a:r>
                  <a:rPr lang="en-US" sz="1800" b="1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collision!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is </a:t>
                </a:r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not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mapped to same as any other: </a:t>
                </a:r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forgery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!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What’s left: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Control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MacForge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∧ </m:t>
                            </m:r>
                            <m:acc>
                              <m:accPr>
                                <m:chr m:val="̅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what is this quantity?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probability that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wins the forgery game…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and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for all queried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Stated a bit differently: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probability that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wins the forgery game…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and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for all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inputs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800" i="1" dirty="0">
                    <a:latin typeface="Avenir Next LT Pro" panose="020B05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𝐌𝐚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1" dirty="0">
                    <a:latin typeface="Avenir Next LT Pro" panose="020B0504020202020204" pitchFamily="34" charset="0"/>
                  </a:rPr>
                  <a:t>oracle,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Point: in this case, we should be able to win a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MacForge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game against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9933248-A1E0-4D47-A29C-0C78719777CA}"/>
              </a:ext>
            </a:extLst>
          </p:cNvPr>
          <p:cNvGrpSpPr/>
          <p:nvPr/>
        </p:nvGrpSpPr>
        <p:grpSpPr>
          <a:xfrm>
            <a:off x="6989103" y="1089972"/>
            <a:ext cx="5052982" cy="1557292"/>
            <a:chOff x="7139018" y="5023613"/>
            <a:chExt cx="5052982" cy="155729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F891564-69E5-472F-BC38-67A1A04592A9}"/>
                </a:ext>
              </a:extLst>
            </p:cNvPr>
            <p:cNvGrpSpPr/>
            <p:nvPr/>
          </p:nvGrpSpPr>
          <p:grpSpPr>
            <a:xfrm>
              <a:off x="7139018" y="5114754"/>
              <a:ext cx="5052982" cy="461665"/>
              <a:chOff x="1334496" y="5582789"/>
              <a:chExt cx="505298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F67C643-3299-44D6-8BE1-ABD1E768BC65}"/>
                      </a:ext>
                    </a:extLst>
                  </p:cNvPr>
                  <p:cNvSpPr txBox="1"/>
                  <p:nvPr/>
                </p:nvSpPr>
                <p:spPr>
                  <a:xfrm>
                    <a:off x="1334496" y="5628955"/>
                    <a:ext cx="43550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F67C643-3299-44D6-8BE1-ABD1E768BC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4496" y="5628955"/>
                    <a:ext cx="435504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AE75B519-EEDA-4B0A-8920-B57CBF4B7146}"/>
                      </a:ext>
                    </a:extLst>
                  </p:cNvPr>
                  <p:cNvSpPr txBox="1"/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AE75B519-EEDA-4B0A-8920-B57CBF4B71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D626E67E-3EB9-4341-A785-DE7D987D8014}"/>
                      </a:ext>
                    </a:extLst>
                  </p:cNvPr>
                  <p:cNvSpPr txBox="1"/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𝐌𝐚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D626E67E-3EB9-4341-A785-DE7D987D80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29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5443949F-5B36-4FB5-B3CB-F9C60F829609}"/>
                  </a:ext>
                </a:extLst>
              </p:cNvPr>
              <p:cNvCxnSpPr>
                <a:endCxn id="36" idx="1"/>
              </p:cNvCxnSpPr>
              <p:nvPr/>
            </p:nvCxnSpPr>
            <p:spPr>
              <a:xfrm>
                <a:off x="1770000" y="5813621"/>
                <a:ext cx="74748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FF398522-90F0-4DBF-A10D-C1ED3A674F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5046" y="5813621"/>
                <a:ext cx="11103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A57B8229-5319-4EE0-9DB9-9FB3D9C9F2AD}"/>
                  </a:ext>
                </a:extLst>
              </p:cNvPr>
              <p:cNvCxnSpPr/>
              <p:nvPr/>
            </p:nvCxnSpPr>
            <p:spPr>
              <a:xfrm>
                <a:off x="5305414" y="5813621"/>
                <a:ext cx="74748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FE07C689-E569-42E8-9AAB-6C08D113E637}"/>
                      </a:ext>
                    </a:extLst>
                  </p:cNvPr>
                  <p:cNvSpPr txBox="1"/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FE07C689-E569-42E8-9AAB-6C08D113E6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4F34A6-CE76-4C34-BA9E-04D871DB320D}"/>
                </a:ext>
              </a:extLst>
            </p:cNvPr>
            <p:cNvGrpSpPr/>
            <p:nvPr/>
          </p:nvGrpSpPr>
          <p:grpSpPr>
            <a:xfrm>
              <a:off x="7139018" y="5497284"/>
              <a:ext cx="1182989" cy="369332"/>
              <a:chOff x="6741085" y="5854441"/>
              <a:chExt cx="1182989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3A802C2-91D4-4D7D-9A59-8F3BC90EB43E}"/>
                      </a:ext>
                    </a:extLst>
                  </p:cNvPr>
                  <p:cNvSpPr txBox="1"/>
                  <p:nvPr/>
                </p:nvSpPr>
                <p:spPr>
                  <a:xfrm>
                    <a:off x="6741085" y="5854441"/>
                    <a:ext cx="43550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3A802C2-91D4-4D7D-9A59-8F3BC90EB4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1085" y="5854441"/>
                    <a:ext cx="43550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4E624D3-D097-4D62-A783-668FEED94C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76589" y="5887409"/>
                <a:ext cx="747485" cy="15169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FE832D0-B3A9-487E-91EC-E94F6D8DE007}"/>
                </a:ext>
              </a:extLst>
            </p:cNvPr>
            <p:cNvGrpSpPr/>
            <p:nvPr/>
          </p:nvGrpSpPr>
          <p:grpSpPr>
            <a:xfrm>
              <a:off x="7139018" y="6119240"/>
              <a:ext cx="5052982" cy="461665"/>
              <a:chOff x="1334496" y="5582789"/>
              <a:chExt cx="505298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79A89A9-77F3-4C7B-A88E-54B3FBCB3DBA}"/>
                      </a:ext>
                    </a:extLst>
                  </p:cNvPr>
                  <p:cNvSpPr txBox="1"/>
                  <p:nvPr/>
                </p:nvSpPr>
                <p:spPr>
                  <a:xfrm>
                    <a:off x="1334496" y="5628955"/>
                    <a:ext cx="52681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79A89A9-77F3-4C7B-A88E-54B3FBCB3D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4496" y="5628955"/>
                    <a:ext cx="526811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8EF95A8-51D3-4FE3-9C42-0CC9E4ADA58F}"/>
                      </a:ext>
                    </a:extLst>
                  </p:cNvPr>
                  <p:cNvSpPr txBox="1"/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8EF95A8-51D3-4FE3-9C42-0CC9E4ADA5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083BA04-502E-4813-9A9A-CEDAD37EE609}"/>
                      </a:ext>
                    </a:extLst>
                  </p:cNvPr>
                  <p:cNvSpPr txBox="1"/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𝐌𝐚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083BA04-502E-4813-9A9A-CEDAD37EE6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299"/>
                    </a:stretch>
                  </a:blip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A8A1E3EF-618D-41C3-9B4C-CC6605E7E62E}"/>
                  </a:ext>
                </a:extLst>
              </p:cNvPr>
              <p:cNvCxnSpPr>
                <a:endCxn id="46" idx="1"/>
              </p:cNvCxnSpPr>
              <p:nvPr/>
            </p:nvCxnSpPr>
            <p:spPr>
              <a:xfrm>
                <a:off x="1770000" y="5813621"/>
                <a:ext cx="747485" cy="1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D3604C7B-AD83-4D15-AA1A-0CBB26B4D6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5046" y="5813621"/>
                <a:ext cx="1110326" cy="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2BDDFC41-6E5C-42E8-B8C5-C7549C1BC9E4}"/>
                  </a:ext>
                </a:extLst>
              </p:cNvPr>
              <p:cNvCxnSpPr/>
              <p:nvPr/>
            </p:nvCxnSpPr>
            <p:spPr>
              <a:xfrm>
                <a:off x="5305414" y="5813621"/>
                <a:ext cx="747485" cy="1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DE8C474-56FA-4DDE-B5CE-51E7A54C1562}"/>
                      </a:ext>
                    </a:extLst>
                  </p:cNvPr>
                  <p:cNvSpPr txBox="1"/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DE8C474-56FA-4DDE-B5CE-51E7A54C15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13C893F-1FAF-4773-80E5-05E87ED380F3}"/>
                    </a:ext>
                  </a:extLst>
                </p:cNvPr>
                <p:cNvSpPr txBox="1"/>
                <p:nvPr/>
              </p:nvSpPr>
              <p:spPr>
                <a:xfrm>
                  <a:off x="9405259" y="5023613"/>
                  <a:ext cx="2516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13C893F-1FAF-4773-80E5-05E87ED38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5259" y="5023613"/>
                  <a:ext cx="251678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1ED1840-FDC2-4C2B-A92C-A74D24E3E85B}"/>
                    </a:ext>
                  </a:extLst>
                </p:cNvPr>
                <p:cNvSpPr txBox="1"/>
                <p:nvPr/>
              </p:nvSpPr>
              <p:spPr>
                <a:xfrm>
                  <a:off x="9427032" y="6020070"/>
                  <a:ext cx="2516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1ED1840-FDC2-4C2B-A92C-A74D24E3E8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7032" y="6020070"/>
                  <a:ext cx="251678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365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DE664D8-7F16-4958-A754-2C35FF72D398}"/>
              </a:ext>
            </a:extLst>
          </p:cNvPr>
          <p:cNvGrpSpPr/>
          <p:nvPr/>
        </p:nvGrpSpPr>
        <p:grpSpPr>
          <a:xfrm>
            <a:off x="8028149" y="3236251"/>
            <a:ext cx="4034845" cy="1769190"/>
            <a:chOff x="7051124" y="2230484"/>
            <a:chExt cx="4034845" cy="176919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D6E001C-67BD-4D43-8513-FAE83CC2E113}"/>
                </a:ext>
              </a:extLst>
            </p:cNvPr>
            <p:cNvGrpSpPr/>
            <p:nvPr/>
          </p:nvGrpSpPr>
          <p:grpSpPr>
            <a:xfrm>
              <a:off x="7051124" y="2230484"/>
              <a:ext cx="1484143" cy="1769190"/>
              <a:chOff x="6870149" y="941153"/>
              <a:chExt cx="1484143" cy="176919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1934C920-6F6C-4086-A3B5-0CED90E297A0}"/>
                      </a:ext>
                    </a:extLst>
                  </p:cNvPr>
                  <p:cNvSpPr/>
                  <p:nvPr/>
                </p:nvSpPr>
                <p:spPr>
                  <a:xfrm>
                    <a:off x="7155021" y="1795943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3E48B584-1F62-427F-95CD-5AF249829BC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55021" y="1795943"/>
                    <a:ext cx="914400" cy="91440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51D1BFEF-DEA0-4311-B0BE-3F5A6F0CFFDE}"/>
                      </a:ext>
                    </a:extLst>
                  </p:cNvPr>
                  <p:cNvSpPr/>
                  <p:nvPr/>
                </p:nvSpPr>
                <p:spPr>
                  <a:xfrm>
                    <a:off x="6870149" y="941153"/>
                    <a:ext cx="1484143" cy="59833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𝐌𝐚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oMath>
                    </a14:m>
                    <a:r>
                      <a:rPr lang="en-US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a14:m>
                    <a:endParaRPr lang="en-US" b="1" i="1" dirty="0"/>
                  </a:p>
                </p:txBody>
              </p:sp>
            </mc:Choice>
            <mc:Fallback xmlns=""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51D1BFEF-DEA0-4311-B0BE-3F5A6F0CFF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70149" y="941153"/>
                    <a:ext cx="1484143" cy="59833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E839E188-BBB4-4FB8-B2A1-E8060489FBC5}"/>
                  </a:ext>
                </a:extLst>
              </p:cNvPr>
              <p:cNvGrpSpPr/>
              <p:nvPr/>
            </p:nvGrpSpPr>
            <p:grpSpPr>
              <a:xfrm>
                <a:off x="7463808" y="1528387"/>
                <a:ext cx="285565" cy="256137"/>
                <a:chOff x="6329779" y="1253067"/>
                <a:chExt cx="285565" cy="256137"/>
              </a:xfrm>
            </p:grpSpPr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C47469A0-4B51-431B-ADE4-0FA7B539D9A9}"/>
                    </a:ext>
                  </a:extLst>
                </p:cNvPr>
                <p:cNvCxnSpPr/>
                <p:nvPr/>
              </p:nvCxnSpPr>
              <p:spPr>
                <a:xfrm>
                  <a:off x="6329779" y="1253067"/>
                  <a:ext cx="0" cy="25613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0B78E623-1B04-4F56-9DC2-B8C63AD0D4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15344" y="1253067"/>
                  <a:ext cx="0" cy="25613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861533B-E465-44B9-BCFF-CA14E93F2626}"/>
                </a:ext>
              </a:extLst>
            </p:cNvPr>
            <p:cNvGrpSpPr/>
            <p:nvPr/>
          </p:nvGrpSpPr>
          <p:grpSpPr>
            <a:xfrm>
              <a:off x="8250396" y="3189054"/>
              <a:ext cx="1484154" cy="369332"/>
              <a:chOff x="8281952" y="2223573"/>
              <a:chExt cx="1484154" cy="369332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9505DF40-C049-4419-AC47-00245D6570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1952" y="2590800"/>
                <a:ext cx="148415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91F00DD2-5E31-43C5-A0E8-92A7713195BF}"/>
                      </a:ext>
                    </a:extLst>
                  </p:cNvPr>
                  <p:cNvSpPr txBox="1"/>
                  <p:nvPr/>
                </p:nvSpPr>
                <p:spPr>
                  <a:xfrm>
                    <a:off x="8634597" y="2223573"/>
                    <a:ext cx="100136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91F00DD2-5E31-43C5-A0E8-92A7713195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34597" y="2223573"/>
                    <a:ext cx="1001364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43036EB-0CC8-4A62-BD14-88FEC93B0CDE}"/>
                </a:ext>
              </a:extLst>
            </p:cNvPr>
            <p:cNvGrpSpPr/>
            <p:nvPr/>
          </p:nvGrpSpPr>
          <p:grpSpPr>
            <a:xfrm>
              <a:off x="9754339" y="3313874"/>
              <a:ext cx="1331630" cy="459943"/>
              <a:chOff x="9449539" y="2348393"/>
              <a:chExt cx="1331630" cy="4599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ED88B8B2-BF50-49BF-B3F6-99AE3C153EF3}"/>
                      </a:ext>
                    </a:extLst>
                  </p:cNvPr>
                  <p:cNvSpPr/>
                  <p:nvPr/>
                </p:nvSpPr>
                <p:spPr>
                  <a:xfrm>
                    <a:off x="9449539" y="2348393"/>
                    <a:ext cx="833819" cy="459943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𝐕𝐞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en-US" b="1" i="1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ED88B8B2-BF50-49BF-B3F6-99AE3C153E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49539" y="2348393"/>
                    <a:ext cx="833819" cy="459943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4317" r="-43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51C66821-B29C-4C0F-AD55-4F71CF517782}"/>
                  </a:ext>
                </a:extLst>
              </p:cNvPr>
              <p:cNvCxnSpPr>
                <a:cxnSpLocks/>
                <a:stCxn id="55" idx="3"/>
              </p:cNvCxnSpPr>
              <p:nvPr/>
            </p:nvCxnSpPr>
            <p:spPr>
              <a:xfrm flipV="1">
                <a:off x="10283358" y="2576993"/>
                <a:ext cx="192149" cy="13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8B4460E8-24EA-4B57-811A-E695E7F29BCA}"/>
                      </a:ext>
                    </a:extLst>
                  </p:cNvPr>
                  <p:cNvSpPr txBox="1"/>
                  <p:nvPr/>
                </p:nvSpPr>
                <p:spPr>
                  <a:xfrm>
                    <a:off x="10413504" y="2392327"/>
                    <a:ext cx="3676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5C477779-E242-4D98-BB1D-8C608C9D25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13504" y="2392327"/>
                    <a:ext cx="367665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625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HASH-and-MAC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Proof idea: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If forgery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then either/or: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is mapped to same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as some queried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: </a:t>
                </a:r>
                <a:r>
                  <a:rPr lang="en-US" sz="1800" b="1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collision!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is </a:t>
                </a:r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not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mapped to same as any other: </a:t>
                </a:r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forgery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!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What’s left: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Control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MacForge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∧ </m:t>
                            </m:r>
                            <m:acc>
                              <m:accPr>
                                <m:chr m:val="̅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If it’s large…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… then we should be able to win a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MacForge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game against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!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Here’s how: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Receive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𝐌𝐚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oracle. Sample hash key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When queried with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pPr marL="857250" lvl="1" indent="-400050">
                  <a:buFont typeface="+mj-lt"/>
                  <a:buAutoNum type="romanL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Hash it: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≔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857250" lvl="1" indent="-400050">
                  <a:buFont typeface="+mj-lt"/>
                  <a:buAutoNum type="romanL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MAC it (using oracle):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𝐌𝐚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return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400050" indent="-40005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outputs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i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Check: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probability this wins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MacForge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versus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exactly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MacForge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∧ </m:t>
                            </m:r>
                            <m:acc>
                              <m:accPr>
                                <m:chr m:val="̅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9933248-A1E0-4D47-A29C-0C78719777CA}"/>
              </a:ext>
            </a:extLst>
          </p:cNvPr>
          <p:cNvGrpSpPr/>
          <p:nvPr/>
        </p:nvGrpSpPr>
        <p:grpSpPr>
          <a:xfrm>
            <a:off x="6989103" y="1089972"/>
            <a:ext cx="5052982" cy="1557292"/>
            <a:chOff x="7139018" y="5023613"/>
            <a:chExt cx="5052982" cy="155729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F891564-69E5-472F-BC38-67A1A04592A9}"/>
                </a:ext>
              </a:extLst>
            </p:cNvPr>
            <p:cNvGrpSpPr/>
            <p:nvPr/>
          </p:nvGrpSpPr>
          <p:grpSpPr>
            <a:xfrm>
              <a:off x="7139018" y="5114754"/>
              <a:ext cx="5052982" cy="461665"/>
              <a:chOff x="1334496" y="5582789"/>
              <a:chExt cx="505298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F67C643-3299-44D6-8BE1-ABD1E768BC65}"/>
                      </a:ext>
                    </a:extLst>
                  </p:cNvPr>
                  <p:cNvSpPr txBox="1"/>
                  <p:nvPr/>
                </p:nvSpPr>
                <p:spPr>
                  <a:xfrm>
                    <a:off x="1334496" y="5628955"/>
                    <a:ext cx="43550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F67C643-3299-44D6-8BE1-ABD1E768BC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4496" y="5628955"/>
                    <a:ext cx="435504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AE75B519-EEDA-4B0A-8920-B57CBF4B7146}"/>
                      </a:ext>
                    </a:extLst>
                  </p:cNvPr>
                  <p:cNvSpPr txBox="1"/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AE75B519-EEDA-4B0A-8920-B57CBF4B71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D626E67E-3EB9-4341-A785-DE7D987D8014}"/>
                      </a:ext>
                    </a:extLst>
                  </p:cNvPr>
                  <p:cNvSpPr txBox="1"/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𝐌𝐚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D626E67E-3EB9-4341-A785-DE7D987D80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29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5443949F-5B36-4FB5-B3CB-F9C60F829609}"/>
                  </a:ext>
                </a:extLst>
              </p:cNvPr>
              <p:cNvCxnSpPr>
                <a:endCxn id="36" idx="1"/>
              </p:cNvCxnSpPr>
              <p:nvPr/>
            </p:nvCxnSpPr>
            <p:spPr>
              <a:xfrm>
                <a:off x="1770000" y="5813621"/>
                <a:ext cx="74748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FF398522-90F0-4DBF-A10D-C1ED3A674F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5046" y="5813621"/>
                <a:ext cx="11103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A57B8229-5319-4EE0-9DB9-9FB3D9C9F2AD}"/>
                  </a:ext>
                </a:extLst>
              </p:cNvPr>
              <p:cNvCxnSpPr/>
              <p:nvPr/>
            </p:nvCxnSpPr>
            <p:spPr>
              <a:xfrm>
                <a:off x="5305414" y="5813621"/>
                <a:ext cx="74748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FE07C689-E569-42E8-9AAB-6C08D113E637}"/>
                      </a:ext>
                    </a:extLst>
                  </p:cNvPr>
                  <p:cNvSpPr txBox="1"/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FE07C689-E569-42E8-9AAB-6C08D113E6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4F34A6-CE76-4C34-BA9E-04D871DB320D}"/>
                </a:ext>
              </a:extLst>
            </p:cNvPr>
            <p:cNvGrpSpPr/>
            <p:nvPr/>
          </p:nvGrpSpPr>
          <p:grpSpPr>
            <a:xfrm>
              <a:off x="7139018" y="5497284"/>
              <a:ext cx="1182989" cy="369332"/>
              <a:chOff x="6741085" y="5854441"/>
              <a:chExt cx="1182989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3A802C2-91D4-4D7D-9A59-8F3BC90EB43E}"/>
                      </a:ext>
                    </a:extLst>
                  </p:cNvPr>
                  <p:cNvSpPr txBox="1"/>
                  <p:nvPr/>
                </p:nvSpPr>
                <p:spPr>
                  <a:xfrm>
                    <a:off x="6741085" y="5854441"/>
                    <a:ext cx="43550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3A802C2-91D4-4D7D-9A59-8F3BC90EB4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1085" y="5854441"/>
                    <a:ext cx="43550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4E624D3-D097-4D62-A783-668FEED94C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76589" y="5887409"/>
                <a:ext cx="747485" cy="15169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FE832D0-B3A9-487E-91EC-E94F6D8DE007}"/>
                </a:ext>
              </a:extLst>
            </p:cNvPr>
            <p:cNvGrpSpPr/>
            <p:nvPr/>
          </p:nvGrpSpPr>
          <p:grpSpPr>
            <a:xfrm>
              <a:off x="7139018" y="6119240"/>
              <a:ext cx="5052982" cy="461665"/>
              <a:chOff x="1334496" y="5582789"/>
              <a:chExt cx="505298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79A89A9-77F3-4C7B-A88E-54B3FBCB3DBA}"/>
                      </a:ext>
                    </a:extLst>
                  </p:cNvPr>
                  <p:cNvSpPr txBox="1"/>
                  <p:nvPr/>
                </p:nvSpPr>
                <p:spPr>
                  <a:xfrm>
                    <a:off x="1334496" y="5628955"/>
                    <a:ext cx="52681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79A89A9-77F3-4C7B-A88E-54B3FBCB3D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4496" y="5628955"/>
                    <a:ext cx="526811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8EF95A8-51D3-4FE3-9C42-0CC9E4ADA58F}"/>
                      </a:ext>
                    </a:extLst>
                  </p:cNvPr>
                  <p:cNvSpPr txBox="1"/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8EF95A8-51D3-4FE3-9C42-0CC9E4ADA5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083BA04-502E-4813-9A9A-CEDAD37EE609}"/>
                      </a:ext>
                    </a:extLst>
                  </p:cNvPr>
                  <p:cNvSpPr txBox="1"/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𝐌𝐚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083BA04-502E-4813-9A9A-CEDAD37EE6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299"/>
                    </a:stretch>
                  </a:blip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A8A1E3EF-618D-41C3-9B4C-CC6605E7E62E}"/>
                  </a:ext>
                </a:extLst>
              </p:cNvPr>
              <p:cNvCxnSpPr>
                <a:endCxn id="46" idx="1"/>
              </p:cNvCxnSpPr>
              <p:nvPr/>
            </p:nvCxnSpPr>
            <p:spPr>
              <a:xfrm>
                <a:off x="1770000" y="5813621"/>
                <a:ext cx="747485" cy="1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D3604C7B-AD83-4D15-AA1A-0CBB26B4D6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5046" y="5813621"/>
                <a:ext cx="1110326" cy="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2BDDFC41-6E5C-42E8-B8C5-C7549C1BC9E4}"/>
                  </a:ext>
                </a:extLst>
              </p:cNvPr>
              <p:cNvCxnSpPr/>
              <p:nvPr/>
            </p:nvCxnSpPr>
            <p:spPr>
              <a:xfrm>
                <a:off x="5305414" y="5813621"/>
                <a:ext cx="747485" cy="1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DE8C474-56FA-4DDE-B5CE-51E7A54C1562}"/>
                      </a:ext>
                    </a:extLst>
                  </p:cNvPr>
                  <p:cNvSpPr txBox="1"/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DE8C474-56FA-4DDE-B5CE-51E7A54C15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13C893F-1FAF-4773-80E5-05E87ED380F3}"/>
                    </a:ext>
                  </a:extLst>
                </p:cNvPr>
                <p:cNvSpPr txBox="1"/>
                <p:nvPr/>
              </p:nvSpPr>
              <p:spPr>
                <a:xfrm>
                  <a:off x="9405259" y="5023613"/>
                  <a:ext cx="2516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13C893F-1FAF-4773-80E5-05E87ED38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5259" y="5023613"/>
                  <a:ext cx="251678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1ED1840-FDC2-4C2B-A92C-A74D24E3E85B}"/>
                    </a:ext>
                  </a:extLst>
                </p:cNvPr>
                <p:cNvSpPr txBox="1"/>
                <p:nvPr/>
              </p:nvSpPr>
              <p:spPr>
                <a:xfrm>
                  <a:off x="9427032" y="6020070"/>
                  <a:ext cx="2516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1ED1840-FDC2-4C2B-A92C-A74D24E3E8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7032" y="6020070"/>
                  <a:ext cx="251678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365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DE664D8-7F16-4958-A754-2C35FF72D398}"/>
              </a:ext>
            </a:extLst>
          </p:cNvPr>
          <p:cNvGrpSpPr/>
          <p:nvPr/>
        </p:nvGrpSpPr>
        <p:grpSpPr>
          <a:xfrm>
            <a:off x="8028149" y="3236251"/>
            <a:ext cx="4034845" cy="1769190"/>
            <a:chOff x="7051124" y="2230484"/>
            <a:chExt cx="4034845" cy="176919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D6E001C-67BD-4D43-8513-FAE83CC2E113}"/>
                </a:ext>
              </a:extLst>
            </p:cNvPr>
            <p:cNvGrpSpPr/>
            <p:nvPr/>
          </p:nvGrpSpPr>
          <p:grpSpPr>
            <a:xfrm>
              <a:off x="7051124" y="2230484"/>
              <a:ext cx="1484143" cy="1769190"/>
              <a:chOff x="6870149" y="941153"/>
              <a:chExt cx="1484143" cy="176919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1934C920-6F6C-4086-A3B5-0CED90E297A0}"/>
                      </a:ext>
                    </a:extLst>
                  </p:cNvPr>
                  <p:cNvSpPr/>
                  <p:nvPr/>
                </p:nvSpPr>
                <p:spPr>
                  <a:xfrm>
                    <a:off x="7155021" y="1795943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3E48B584-1F62-427F-95CD-5AF249829BC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55021" y="1795943"/>
                    <a:ext cx="914400" cy="91440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51D1BFEF-DEA0-4311-B0BE-3F5A6F0CFFDE}"/>
                      </a:ext>
                    </a:extLst>
                  </p:cNvPr>
                  <p:cNvSpPr/>
                  <p:nvPr/>
                </p:nvSpPr>
                <p:spPr>
                  <a:xfrm>
                    <a:off x="6870149" y="941153"/>
                    <a:ext cx="1484143" cy="59833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𝐌𝐚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oMath>
                    </a14:m>
                    <a:r>
                      <a:rPr lang="en-US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a14:m>
                    <a:endParaRPr lang="en-US" b="1" i="1" dirty="0"/>
                  </a:p>
                </p:txBody>
              </p:sp>
            </mc:Choice>
            <mc:Fallback xmlns=""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51D1BFEF-DEA0-4311-B0BE-3F5A6F0CFF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70149" y="941153"/>
                    <a:ext cx="1484143" cy="59833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E839E188-BBB4-4FB8-B2A1-E8060489FBC5}"/>
                  </a:ext>
                </a:extLst>
              </p:cNvPr>
              <p:cNvGrpSpPr/>
              <p:nvPr/>
            </p:nvGrpSpPr>
            <p:grpSpPr>
              <a:xfrm>
                <a:off x="7463808" y="1528387"/>
                <a:ext cx="285565" cy="256137"/>
                <a:chOff x="6329779" y="1253067"/>
                <a:chExt cx="285565" cy="256137"/>
              </a:xfrm>
            </p:grpSpPr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C47469A0-4B51-431B-ADE4-0FA7B539D9A9}"/>
                    </a:ext>
                  </a:extLst>
                </p:cNvPr>
                <p:cNvCxnSpPr/>
                <p:nvPr/>
              </p:nvCxnSpPr>
              <p:spPr>
                <a:xfrm>
                  <a:off x="6329779" y="1253067"/>
                  <a:ext cx="0" cy="25613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0B78E623-1B04-4F56-9DC2-B8C63AD0D4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15344" y="1253067"/>
                  <a:ext cx="0" cy="25613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861533B-E465-44B9-BCFF-CA14E93F2626}"/>
                </a:ext>
              </a:extLst>
            </p:cNvPr>
            <p:cNvGrpSpPr/>
            <p:nvPr/>
          </p:nvGrpSpPr>
          <p:grpSpPr>
            <a:xfrm>
              <a:off x="8250396" y="3189054"/>
              <a:ext cx="1484154" cy="369332"/>
              <a:chOff x="8281952" y="2223573"/>
              <a:chExt cx="1484154" cy="369332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9505DF40-C049-4419-AC47-00245D6570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1952" y="2590800"/>
                <a:ext cx="148415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91F00DD2-5E31-43C5-A0E8-92A7713195BF}"/>
                      </a:ext>
                    </a:extLst>
                  </p:cNvPr>
                  <p:cNvSpPr txBox="1"/>
                  <p:nvPr/>
                </p:nvSpPr>
                <p:spPr>
                  <a:xfrm>
                    <a:off x="8634597" y="2223573"/>
                    <a:ext cx="100136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91F00DD2-5E31-43C5-A0E8-92A7713195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34597" y="2223573"/>
                    <a:ext cx="1001364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43036EB-0CC8-4A62-BD14-88FEC93B0CDE}"/>
                </a:ext>
              </a:extLst>
            </p:cNvPr>
            <p:cNvGrpSpPr/>
            <p:nvPr/>
          </p:nvGrpSpPr>
          <p:grpSpPr>
            <a:xfrm>
              <a:off x="9754339" y="3313874"/>
              <a:ext cx="1331630" cy="459943"/>
              <a:chOff x="9449539" y="2348393"/>
              <a:chExt cx="1331630" cy="4599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ED88B8B2-BF50-49BF-B3F6-99AE3C153EF3}"/>
                      </a:ext>
                    </a:extLst>
                  </p:cNvPr>
                  <p:cNvSpPr/>
                  <p:nvPr/>
                </p:nvSpPr>
                <p:spPr>
                  <a:xfrm>
                    <a:off x="9449539" y="2348393"/>
                    <a:ext cx="833819" cy="459943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𝐕𝐞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en-US" b="1" i="1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ED88B8B2-BF50-49BF-B3F6-99AE3C153E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49539" y="2348393"/>
                    <a:ext cx="833819" cy="459943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4317" r="-43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51C66821-B29C-4C0F-AD55-4F71CF517782}"/>
                  </a:ext>
                </a:extLst>
              </p:cNvPr>
              <p:cNvCxnSpPr>
                <a:cxnSpLocks/>
                <a:stCxn id="55" idx="3"/>
              </p:cNvCxnSpPr>
              <p:nvPr/>
            </p:nvCxnSpPr>
            <p:spPr>
              <a:xfrm flipV="1">
                <a:off x="10283358" y="2576993"/>
                <a:ext cx="192149" cy="13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8B4460E8-24EA-4B57-811A-E695E7F29BCA}"/>
                      </a:ext>
                    </a:extLst>
                  </p:cNvPr>
                  <p:cNvSpPr txBox="1"/>
                  <p:nvPr/>
                </p:nvSpPr>
                <p:spPr>
                  <a:xfrm>
                    <a:off x="10413504" y="2392327"/>
                    <a:ext cx="3676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5C477779-E242-4D98-BB1D-8C608C9D25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13504" y="2392327"/>
                    <a:ext cx="367665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24411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HASH-and-MAC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Proof idea: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If forgery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then either/or: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is mapped to same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as some queried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: </a:t>
                </a:r>
                <a:r>
                  <a:rPr lang="en-US" sz="1800" b="1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collision!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is </a:t>
                </a:r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not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mapped to same as any other: </a:t>
                </a:r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forgery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!</a:t>
                </a:r>
                <a:endParaRPr lang="en-US" sz="1800" b="1" dirty="0">
                  <a:solidFill>
                    <a:srgbClr val="00B050"/>
                  </a:solidFill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Recall EUF-CMA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and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MacForge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experiment.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be the set of queries made by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its output;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be the green event: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such that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Calculate: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wins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MacForge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= </a:t>
                </a:r>
                <a:endParaRPr lang="en-US" sz="18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MacForge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+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MacForge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̅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MacForge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∧ </m:t>
                            </m:r>
                            <m:acc>
                              <m:accPr>
                                <m:chr m:val="̅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180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egl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negl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negl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0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9933248-A1E0-4D47-A29C-0C78719777CA}"/>
              </a:ext>
            </a:extLst>
          </p:cNvPr>
          <p:cNvGrpSpPr/>
          <p:nvPr/>
        </p:nvGrpSpPr>
        <p:grpSpPr>
          <a:xfrm>
            <a:off x="6989103" y="1089972"/>
            <a:ext cx="5052982" cy="1557292"/>
            <a:chOff x="7139018" y="5023613"/>
            <a:chExt cx="5052982" cy="155729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F891564-69E5-472F-BC38-67A1A04592A9}"/>
                </a:ext>
              </a:extLst>
            </p:cNvPr>
            <p:cNvGrpSpPr/>
            <p:nvPr/>
          </p:nvGrpSpPr>
          <p:grpSpPr>
            <a:xfrm>
              <a:off x="7139018" y="5114754"/>
              <a:ext cx="5052982" cy="461665"/>
              <a:chOff x="1334496" y="5582789"/>
              <a:chExt cx="505298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F67C643-3299-44D6-8BE1-ABD1E768BC65}"/>
                      </a:ext>
                    </a:extLst>
                  </p:cNvPr>
                  <p:cNvSpPr txBox="1"/>
                  <p:nvPr/>
                </p:nvSpPr>
                <p:spPr>
                  <a:xfrm>
                    <a:off x="1334496" y="5628955"/>
                    <a:ext cx="43550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F67C643-3299-44D6-8BE1-ABD1E768BC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4496" y="5628955"/>
                    <a:ext cx="435504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AE75B519-EEDA-4B0A-8920-B57CBF4B7146}"/>
                      </a:ext>
                    </a:extLst>
                  </p:cNvPr>
                  <p:cNvSpPr txBox="1"/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AE75B519-EEDA-4B0A-8920-B57CBF4B71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D626E67E-3EB9-4341-A785-DE7D987D8014}"/>
                      </a:ext>
                    </a:extLst>
                  </p:cNvPr>
                  <p:cNvSpPr txBox="1"/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𝐌𝐚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D626E67E-3EB9-4341-A785-DE7D987D80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29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5443949F-5B36-4FB5-B3CB-F9C60F829609}"/>
                  </a:ext>
                </a:extLst>
              </p:cNvPr>
              <p:cNvCxnSpPr>
                <a:endCxn id="36" idx="1"/>
              </p:cNvCxnSpPr>
              <p:nvPr/>
            </p:nvCxnSpPr>
            <p:spPr>
              <a:xfrm>
                <a:off x="1770000" y="5813621"/>
                <a:ext cx="74748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FF398522-90F0-4DBF-A10D-C1ED3A674F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5046" y="5813621"/>
                <a:ext cx="11103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A57B8229-5319-4EE0-9DB9-9FB3D9C9F2AD}"/>
                  </a:ext>
                </a:extLst>
              </p:cNvPr>
              <p:cNvCxnSpPr/>
              <p:nvPr/>
            </p:nvCxnSpPr>
            <p:spPr>
              <a:xfrm>
                <a:off x="5305414" y="5813621"/>
                <a:ext cx="74748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FE07C689-E569-42E8-9AAB-6C08D113E637}"/>
                      </a:ext>
                    </a:extLst>
                  </p:cNvPr>
                  <p:cNvSpPr txBox="1"/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FE07C689-E569-42E8-9AAB-6C08D113E6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4F34A6-CE76-4C34-BA9E-04D871DB320D}"/>
                </a:ext>
              </a:extLst>
            </p:cNvPr>
            <p:cNvGrpSpPr/>
            <p:nvPr/>
          </p:nvGrpSpPr>
          <p:grpSpPr>
            <a:xfrm>
              <a:off x="7139018" y="5497284"/>
              <a:ext cx="1182989" cy="369332"/>
              <a:chOff x="6741085" y="5854441"/>
              <a:chExt cx="1182989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3A802C2-91D4-4D7D-9A59-8F3BC90EB43E}"/>
                      </a:ext>
                    </a:extLst>
                  </p:cNvPr>
                  <p:cNvSpPr txBox="1"/>
                  <p:nvPr/>
                </p:nvSpPr>
                <p:spPr>
                  <a:xfrm>
                    <a:off x="6741085" y="5854441"/>
                    <a:ext cx="43550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3A802C2-91D4-4D7D-9A59-8F3BC90EB4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1085" y="5854441"/>
                    <a:ext cx="43550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4E624D3-D097-4D62-A783-668FEED94C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76589" y="5887409"/>
                <a:ext cx="747485" cy="15169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FE832D0-B3A9-487E-91EC-E94F6D8DE007}"/>
                </a:ext>
              </a:extLst>
            </p:cNvPr>
            <p:cNvGrpSpPr/>
            <p:nvPr/>
          </p:nvGrpSpPr>
          <p:grpSpPr>
            <a:xfrm>
              <a:off x="7139018" y="6119240"/>
              <a:ext cx="5052982" cy="461665"/>
              <a:chOff x="1334496" y="5582789"/>
              <a:chExt cx="505298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79A89A9-77F3-4C7B-A88E-54B3FBCB3DBA}"/>
                      </a:ext>
                    </a:extLst>
                  </p:cNvPr>
                  <p:cNvSpPr txBox="1"/>
                  <p:nvPr/>
                </p:nvSpPr>
                <p:spPr>
                  <a:xfrm>
                    <a:off x="1334496" y="5628955"/>
                    <a:ext cx="52681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79A89A9-77F3-4C7B-A88E-54B3FBCB3D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4496" y="5628955"/>
                    <a:ext cx="526811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8EF95A8-51D3-4FE3-9C42-0CC9E4ADA58F}"/>
                      </a:ext>
                    </a:extLst>
                  </p:cNvPr>
                  <p:cNvSpPr txBox="1"/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8EF95A8-51D3-4FE3-9C42-0CC9E4ADA5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083BA04-502E-4813-9A9A-CEDAD37EE609}"/>
                      </a:ext>
                    </a:extLst>
                  </p:cNvPr>
                  <p:cNvSpPr txBox="1"/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𝐌𝐚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083BA04-502E-4813-9A9A-CEDAD37EE6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299"/>
                    </a:stretch>
                  </a:blip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A8A1E3EF-618D-41C3-9B4C-CC6605E7E62E}"/>
                  </a:ext>
                </a:extLst>
              </p:cNvPr>
              <p:cNvCxnSpPr>
                <a:endCxn id="46" idx="1"/>
              </p:cNvCxnSpPr>
              <p:nvPr/>
            </p:nvCxnSpPr>
            <p:spPr>
              <a:xfrm>
                <a:off x="1770000" y="5813621"/>
                <a:ext cx="747485" cy="1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D3604C7B-AD83-4D15-AA1A-0CBB26B4D6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5046" y="5813621"/>
                <a:ext cx="1110326" cy="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2BDDFC41-6E5C-42E8-B8C5-C7549C1BC9E4}"/>
                  </a:ext>
                </a:extLst>
              </p:cNvPr>
              <p:cNvCxnSpPr/>
              <p:nvPr/>
            </p:nvCxnSpPr>
            <p:spPr>
              <a:xfrm>
                <a:off x="5305414" y="5813621"/>
                <a:ext cx="747485" cy="1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DE8C474-56FA-4DDE-B5CE-51E7A54C1562}"/>
                      </a:ext>
                    </a:extLst>
                  </p:cNvPr>
                  <p:cNvSpPr txBox="1"/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DE8C474-56FA-4DDE-B5CE-51E7A54C15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13C893F-1FAF-4773-80E5-05E87ED380F3}"/>
                    </a:ext>
                  </a:extLst>
                </p:cNvPr>
                <p:cNvSpPr txBox="1"/>
                <p:nvPr/>
              </p:nvSpPr>
              <p:spPr>
                <a:xfrm>
                  <a:off x="9405259" y="5023613"/>
                  <a:ext cx="2516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13C893F-1FAF-4773-80E5-05E87ED38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5259" y="5023613"/>
                  <a:ext cx="251678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1ED1840-FDC2-4C2B-A92C-A74D24E3E85B}"/>
                    </a:ext>
                  </a:extLst>
                </p:cNvPr>
                <p:cNvSpPr txBox="1"/>
                <p:nvPr/>
              </p:nvSpPr>
              <p:spPr>
                <a:xfrm>
                  <a:off x="9427032" y="6020070"/>
                  <a:ext cx="2516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1ED1840-FDC2-4C2B-A92C-A74D24E3E8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7032" y="6020070"/>
                  <a:ext cx="251678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365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DE664D8-7F16-4958-A754-2C35FF72D398}"/>
              </a:ext>
            </a:extLst>
          </p:cNvPr>
          <p:cNvGrpSpPr/>
          <p:nvPr/>
        </p:nvGrpSpPr>
        <p:grpSpPr>
          <a:xfrm>
            <a:off x="8028149" y="3236251"/>
            <a:ext cx="4034845" cy="1769190"/>
            <a:chOff x="7051124" y="2230484"/>
            <a:chExt cx="4034845" cy="176919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D6E001C-67BD-4D43-8513-FAE83CC2E113}"/>
                </a:ext>
              </a:extLst>
            </p:cNvPr>
            <p:cNvGrpSpPr/>
            <p:nvPr/>
          </p:nvGrpSpPr>
          <p:grpSpPr>
            <a:xfrm>
              <a:off x="7051124" y="2230484"/>
              <a:ext cx="1484143" cy="1769190"/>
              <a:chOff x="6870149" y="941153"/>
              <a:chExt cx="1484143" cy="176919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1934C920-6F6C-4086-A3B5-0CED90E297A0}"/>
                      </a:ext>
                    </a:extLst>
                  </p:cNvPr>
                  <p:cNvSpPr/>
                  <p:nvPr/>
                </p:nvSpPr>
                <p:spPr>
                  <a:xfrm>
                    <a:off x="7155021" y="1795943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3E48B584-1F62-427F-95CD-5AF249829BC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55021" y="1795943"/>
                    <a:ext cx="914400" cy="91440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51D1BFEF-DEA0-4311-B0BE-3F5A6F0CFFDE}"/>
                      </a:ext>
                    </a:extLst>
                  </p:cNvPr>
                  <p:cNvSpPr/>
                  <p:nvPr/>
                </p:nvSpPr>
                <p:spPr>
                  <a:xfrm>
                    <a:off x="6870149" y="941153"/>
                    <a:ext cx="1484143" cy="59833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𝐌𝐚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oMath>
                    </a14:m>
                    <a:r>
                      <a:rPr lang="en-US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a14:m>
                    <a:endParaRPr lang="en-US" b="1" i="1" dirty="0"/>
                  </a:p>
                </p:txBody>
              </p:sp>
            </mc:Choice>
            <mc:Fallback xmlns=""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51D1BFEF-DEA0-4311-B0BE-3F5A6F0CFF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70149" y="941153"/>
                    <a:ext cx="1484143" cy="59833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E839E188-BBB4-4FB8-B2A1-E8060489FBC5}"/>
                  </a:ext>
                </a:extLst>
              </p:cNvPr>
              <p:cNvGrpSpPr/>
              <p:nvPr/>
            </p:nvGrpSpPr>
            <p:grpSpPr>
              <a:xfrm>
                <a:off x="7463808" y="1528387"/>
                <a:ext cx="285565" cy="256137"/>
                <a:chOff x="6329779" y="1253067"/>
                <a:chExt cx="285565" cy="256137"/>
              </a:xfrm>
            </p:grpSpPr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C47469A0-4B51-431B-ADE4-0FA7B539D9A9}"/>
                    </a:ext>
                  </a:extLst>
                </p:cNvPr>
                <p:cNvCxnSpPr/>
                <p:nvPr/>
              </p:nvCxnSpPr>
              <p:spPr>
                <a:xfrm>
                  <a:off x="6329779" y="1253067"/>
                  <a:ext cx="0" cy="25613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0B78E623-1B04-4F56-9DC2-B8C63AD0D4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15344" y="1253067"/>
                  <a:ext cx="0" cy="25613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861533B-E465-44B9-BCFF-CA14E93F2626}"/>
                </a:ext>
              </a:extLst>
            </p:cNvPr>
            <p:cNvGrpSpPr/>
            <p:nvPr/>
          </p:nvGrpSpPr>
          <p:grpSpPr>
            <a:xfrm>
              <a:off x="8250396" y="3189054"/>
              <a:ext cx="1484154" cy="369332"/>
              <a:chOff x="8281952" y="2223573"/>
              <a:chExt cx="1484154" cy="369332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9505DF40-C049-4419-AC47-00245D6570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1952" y="2590800"/>
                <a:ext cx="148415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91F00DD2-5E31-43C5-A0E8-92A7713195BF}"/>
                      </a:ext>
                    </a:extLst>
                  </p:cNvPr>
                  <p:cNvSpPr txBox="1"/>
                  <p:nvPr/>
                </p:nvSpPr>
                <p:spPr>
                  <a:xfrm>
                    <a:off x="8634597" y="2223573"/>
                    <a:ext cx="100136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91F00DD2-5E31-43C5-A0E8-92A7713195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34597" y="2223573"/>
                    <a:ext cx="1001364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43036EB-0CC8-4A62-BD14-88FEC93B0CDE}"/>
                </a:ext>
              </a:extLst>
            </p:cNvPr>
            <p:cNvGrpSpPr/>
            <p:nvPr/>
          </p:nvGrpSpPr>
          <p:grpSpPr>
            <a:xfrm>
              <a:off x="9754339" y="3313874"/>
              <a:ext cx="1331630" cy="459943"/>
              <a:chOff x="9449539" y="2348393"/>
              <a:chExt cx="1331630" cy="4599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ED88B8B2-BF50-49BF-B3F6-99AE3C153EF3}"/>
                      </a:ext>
                    </a:extLst>
                  </p:cNvPr>
                  <p:cNvSpPr/>
                  <p:nvPr/>
                </p:nvSpPr>
                <p:spPr>
                  <a:xfrm>
                    <a:off x="9449539" y="2348393"/>
                    <a:ext cx="833819" cy="459943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𝐕𝐞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en-US" b="1" i="1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ED88B8B2-BF50-49BF-B3F6-99AE3C153E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49539" y="2348393"/>
                    <a:ext cx="833819" cy="459943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4317" r="-43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51C66821-B29C-4C0F-AD55-4F71CF517782}"/>
                  </a:ext>
                </a:extLst>
              </p:cNvPr>
              <p:cNvCxnSpPr>
                <a:cxnSpLocks/>
                <a:stCxn id="55" idx="3"/>
              </p:cNvCxnSpPr>
              <p:nvPr/>
            </p:nvCxnSpPr>
            <p:spPr>
              <a:xfrm flipV="1">
                <a:off x="10283358" y="2576993"/>
                <a:ext cx="192149" cy="13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8B4460E8-24EA-4B57-811A-E695E7F29BCA}"/>
                      </a:ext>
                    </a:extLst>
                  </p:cNvPr>
                  <p:cNvSpPr txBox="1"/>
                  <p:nvPr/>
                </p:nvSpPr>
                <p:spPr>
                  <a:xfrm>
                    <a:off x="10413504" y="2392327"/>
                    <a:ext cx="3676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5C477779-E242-4D98-BB1D-8C608C9D25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13504" y="2392327"/>
                    <a:ext cx="367665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98ED03FC-EB04-4468-91CD-59A423628BC8}"/>
              </a:ext>
            </a:extLst>
          </p:cNvPr>
          <p:cNvSpPr/>
          <p:nvPr/>
        </p:nvSpPr>
        <p:spPr>
          <a:xfrm>
            <a:off x="7142043" y="6333179"/>
            <a:ext cx="251209" cy="231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82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2175933" y="1531770"/>
            <a:ext cx="7840134" cy="38375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333" y="1675009"/>
            <a:ext cx="7535334" cy="350659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HASH FUNCTIONS</a:t>
            </a:r>
            <a:br>
              <a:rPr lang="en-US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</a:br>
            <a:r>
              <a:rPr lang="en-US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continued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4D73E0-CFBA-4B36-BA26-590428BF7974}"/>
              </a:ext>
            </a:extLst>
          </p:cNvPr>
          <p:cNvSpPr/>
          <p:nvPr/>
        </p:nvSpPr>
        <p:spPr>
          <a:xfrm>
            <a:off x="6551079" y="4955507"/>
            <a:ext cx="3464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Next LT Pro" panose="020B0504020202020204" pitchFamily="34" charset="0"/>
              </a:rPr>
              <a:t>Reading: </a:t>
            </a:r>
            <a:r>
              <a:rPr lang="en-US" dirty="0">
                <a:latin typeface="Avenir Next LT Pro" panose="020B0504020202020204" pitchFamily="34" charset="0"/>
              </a:rPr>
              <a:t>(p.156-160, 174-181)</a:t>
            </a:r>
          </a:p>
        </p:txBody>
      </p:sp>
    </p:spTree>
    <p:extLst>
      <p:ext uri="{BB962C8B-B14F-4D97-AF65-F5344CB8AC3E}">
        <p14:creationId xmlns:p14="http://schemas.microsoft.com/office/powerpoint/2010/main" val="3351317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HASH FUNCTIONS continued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More on hash functions: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Keyed </a:t>
            </a:r>
            <a:r>
              <a:rPr lang="en-US" sz="1800" b="1" dirty="0">
                <a:latin typeface="Avenir Next LT Pro" panose="020B0504020202020204" pitchFamily="34" charset="0"/>
              </a:rPr>
              <a:t>vs</a:t>
            </a:r>
            <a:r>
              <a:rPr lang="en-US" sz="1800" dirty="0">
                <a:latin typeface="Avenir Next LT Pro" panose="020B0504020202020204" pitchFamily="34" charset="0"/>
              </a:rPr>
              <a:t> unkeyed;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Arbitrary-length inputs </a:t>
            </a:r>
            <a:r>
              <a:rPr lang="en-US" sz="1800" b="1" dirty="0">
                <a:latin typeface="Avenir Next LT Pro" panose="020B0504020202020204" pitchFamily="34" charset="0"/>
              </a:rPr>
              <a:t>vs </a:t>
            </a:r>
            <a:r>
              <a:rPr lang="en-US" sz="1800" dirty="0">
                <a:latin typeface="Avenir Next LT Pro" panose="020B0504020202020204" pitchFamily="34" charset="0"/>
              </a:rPr>
              <a:t>fixed-length inputs; 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Hash functions as random oracles.</a:t>
            </a:r>
          </a:p>
        </p:txBody>
      </p:sp>
    </p:spTree>
    <p:extLst>
      <p:ext uri="{BB962C8B-B14F-4D97-AF65-F5344CB8AC3E}">
        <p14:creationId xmlns:p14="http://schemas.microsoft.com/office/powerpoint/2010/main" val="156022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HASH FUNCTIONS, FORMALLY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Keyed vs unkeyed hash functions.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I did something funny…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I first cited some public hash functions (like MD5 and SHA3)…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… clearly, these hashes do not have a “key.” They are fixed algorithms!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but then I defined a hash function to have a key!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and that key seems pretty critical!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This is pretty standard in cryptography. Why?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Why do we use keyed hash functions in formal reasoning?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95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HASH FUNCTIONS, FORMALLY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Why keyed hash functions?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There actually do exist keyed hash functions, and they are interesting!</a:t>
                </a:r>
              </a:p>
              <a:p>
                <a:pPr marL="457200" lvl="1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(maybe we will get to them later in the course.)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An annoying technicality: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technically, an unkeyed hash is a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completely fixed (and hence known) object.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this means that, if we were to strictly follow our theoretical formalism…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algorithms could have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hard-coded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properties of the hash: collisions, preimages, etc.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This is analogous to this juxtaposition: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Fix a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boolean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formula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200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 Is it NP-hard to determine if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satisfiable?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NO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Is it NP-hard to determine, given an arbitrary formula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as input, 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satisfiable?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YES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In spirit: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a keyed hash models the fact that, in reality, </a:t>
                </a:r>
              </a:p>
              <a:p>
                <a:pPr marL="0" indent="0">
                  <a:buNone/>
                </a:pPr>
                <a:r>
                  <a:rPr lang="en-US" sz="1800" i="1" dirty="0">
                    <a:latin typeface="Avenir Next LT Pro" panose="020B0504020202020204" pitchFamily="34" charset="0"/>
                  </a:rPr>
                  <a:t>	… nobody really “knows” anything about SHA3 except a few of its values!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08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HASH FUNCTIONS continued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More on hash functions: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Keyed </a:t>
            </a:r>
            <a:r>
              <a:rPr lang="en-US" sz="1800" b="1" dirty="0">
                <a:latin typeface="Avenir Next LT Pro" panose="020B0504020202020204" pitchFamily="34" charset="0"/>
              </a:rPr>
              <a:t>vs</a:t>
            </a:r>
            <a:r>
              <a:rPr lang="en-US" sz="1800" dirty="0">
                <a:latin typeface="Avenir Next LT Pro" panose="020B0504020202020204" pitchFamily="34" charset="0"/>
              </a:rPr>
              <a:t> unkeyed;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venir Next LT Pro" panose="020B0504020202020204" pitchFamily="34" charset="0"/>
              </a:rPr>
              <a:t>Arbitrary-length inputs </a:t>
            </a:r>
            <a:r>
              <a:rPr lang="en-US" b="1" dirty="0">
                <a:latin typeface="Avenir Next LT Pro" panose="020B0504020202020204" pitchFamily="34" charset="0"/>
              </a:rPr>
              <a:t>vs </a:t>
            </a:r>
            <a:r>
              <a:rPr lang="en-US" dirty="0">
                <a:latin typeface="Avenir Next LT Pro" panose="020B0504020202020204" pitchFamily="34" charset="0"/>
              </a:rPr>
              <a:t>fixed-length inputs; 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Hash functions as random oracles.</a:t>
            </a:r>
          </a:p>
        </p:txBody>
      </p:sp>
    </p:spTree>
    <p:extLst>
      <p:ext uri="{BB962C8B-B14F-4D97-AF65-F5344CB8AC3E}">
        <p14:creationId xmlns:p14="http://schemas.microsoft.com/office/powerpoint/2010/main" val="1112188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HASH FUNCTIONS: ARBITRARY-LENGTH 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We’ve been assuming…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… hash functions can take in arbitrary strings.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Pretty important for Hash-and-MAC!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in practice, that doesn’t come for free;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we first construct a fixed-length hash, like this: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maybe for a fixed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(e.g.,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=128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)…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and then apply a transformation that enables arbitrary-length inputs.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 simplest is the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Merkle-</a:t>
                </a:r>
                <a:r>
                  <a:rPr lang="en-US" sz="1800" b="1" dirty="0" err="1">
                    <a:latin typeface="Avenir Next LT Pro" panose="020B0504020202020204" pitchFamily="34" charset="0"/>
                  </a:rPr>
                  <a:t>Damgård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 transform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D187F70-0A68-4F75-A470-1F3B7B3C813D}"/>
              </a:ext>
            </a:extLst>
          </p:cNvPr>
          <p:cNvGrpSpPr/>
          <p:nvPr/>
        </p:nvGrpSpPr>
        <p:grpSpPr>
          <a:xfrm>
            <a:off x="6530975" y="0"/>
            <a:ext cx="5661025" cy="2695575"/>
            <a:chOff x="5972174" y="2238375"/>
            <a:chExt cx="5661025" cy="26955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F33BF4-7BEB-4BE1-9245-85D40C011495}"/>
                </a:ext>
              </a:extLst>
            </p:cNvPr>
            <p:cNvSpPr/>
            <p:nvPr/>
          </p:nvSpPr>
          <p:spPr>
            <a:xfrm>
              <a:off x="5972174" y="2238375"/>
              <a:ext cx="5661025" cy="2695575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/>
              <a:r>
                <a:rPr lang="en-US" sz="2000" b="1" dirty="0">
                  <a:latin typeface="Avenir Next LT Pro" panose="020B0504020202020204" pitchFamily="34" charset="0"/>
                </a:rPr>
                <a:t>SHA3</a:t>
              </a:r>
            </a:p>
            <a:p>
              <a:pPr algn="r"/>
              <a:r>
                <a:rPr lang="en-US" sz="1400" b="1" dirty="0">
                  <a:latin typeface="Avenir Next LT Pro" panose="020B0504020202020204" pitchFamily="34" charset="0"/>
                </a:rPr>
                <a:t>2015</a:t>
              </a:r>
            </a:p>
          </p:txBody>
        </p:sp>
        <p:pic>
          <p:nvPicPr>
            <p:cNvPr id="8" name="Picture 2" descr="Illustration of the sponge construction">
              <a:extLst>
                <a:ext uri="{FF2B5EF4-FFF2-40B4-BE49-F238E27FC236}">
                  <a16:creationId xmlns:a16="http://schemas.microsoft.com/office/drawing/2014/main" id="{444BFD61-8089-4418-A3A5-3C0DCCE676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1743" y="2436255"/>
              <a:ext cx="2857500" cy="1276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C85CC25F-2B5C-4527-92EA-07A88DAB9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332" y="3739035"/>
              <a:ext cx="5548708" cy="1084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836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HASH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What are hash functions?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A hash function is just a function which compresses its input: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ℓ&lt;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In practice:</a:t>
                </a:r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implementable with a very fast algorithm;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this algorithm is completely public;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a fixed constant (e.g., 128) while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might be arbitrary;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How do you design them?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a bit like PRGs: part art, part science;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analysis is difficult.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8509F5C-16BD-4215-ADCA-47023E9A6D14}"/>
              </a:ext>
            </a:extLst>
          </p:cNvPr>
          <p:cNvGrpSpPr/>
          <p:nvPr/>
        </p:nvGrpSpPr>
        <p:grpSpPr>
          <a:xfrm>
            <a:off x="7291743" y="-26430"/>
            <a:ext cx="4900257" cy="6884430"/>
            <a:chOff x="7291743" y="-26430"/>
            <a:chExt cx="4900257" cy="6884430"/>
          </a:xfrm>
        </p:grpSpPr>
        <p:pic>
          <p:nvPicPr>
            <p:cNvPr id="14" name="Picture 1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EA0546D-D8B0-45D5-A0F7-98F0ADE9D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1743" y="0"/>
              <a:ext cx="4900257" cy="6858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C05DDB-5059-4AC6-9C4B-36FA140FF3BA}"/>
                </a:ext>
              </a:extLst>
            </p:cNvPr>
            <p:cNvSpPr txBox="1"/>
            <p:nvPr/>
          </p:nvSpPr>
          <p:spPr>
            <a:xfrm>
              <a:off x="11459107" y="-26430"/>
              <a:ext cx="73289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latin typeface="Avenir Next LT Pro" panose="020B0504020202020204" pitchFamily="34" charset="0"/>
                </a:rPr>
                <a:t>MD5</a:t>
              </a:r>
            </a:p>
            <a:p>
              <a:pPr algn="r"/>
              <a:r>
                <a:rPr lang="en-US" sz="1200" b="1" dirty="0">
                  <a:latin typeface="Avenir Next LT Pro" panose="020B0504020202020204" pitchFamily="34" charset="0"/>
                </a:rPr>
                <a:t>1992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B5897A-6C07-4FAF-A947-D1A04F28C568}"/>
              </a:ext>
            </a:extLst>
          </p:cNvPr>
          <p:cNvGrpSpPr/>
          <p:nvPr/>
        </p:nvGrpSpPr>
        <p:grpSpPr>
          <a:xfrm>
            <a:off x="4080846" y="2155371"/>
            <a:ext cx="5661025" cy="2695575"/>
            <a:chOff x="5972174" y="2238375"/>
            <a:chExt cx="5661025" cy="269557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ACE6E34-D41B-492D-B505-A8E66E83EAD5}"/>
                </a:ext>
              </a:extLst>
            </p:cNvPr>
            <p:cNvSpPr/>
            <p:nvPr/>
          </p:nvSpPr>
          <p:spPr>
            <a:xfrm>
              <a:off x="5972174" y="2238375"/>
              <a:ext cx="5661025" cy="2695575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/>
              <a:r>
                <a:rPr lang="en-US" sz="2000" b="1" dirty="0">
                  <a:latin typeface="Avenir Next LT Pro" panose="020B0504020202020204" pitchFamily="34" charset="0"/>
                </a:rPr>
                <a:t>SHA3</a:t>
              </a:r>
            </a:p>
            <a:p>
              <a:pPr algn="r"/>
              <a:r>
                <a:rPr lang="en-US" sz="1400" b="1" dirty="0">
                  <a:latin typeface="Avenir Next LT Pro" panose="020B0504020202020204" pitchFamily="34" charset="0"/>
                </a:rPr>
                <a:t>2015</a:t>
              </a:r>
            </a:p>
          </p:txBody>
        </p:sp>
        <p:pic>
          <p:nvPicPr>
            <p:cNvPr id="1026" name="Picture 2" descr="Illustration of the sponge construction">
              <a:extLst>
                <a:ext uri="{FF2B5EF4-FFF2-40B4-BE49-F238E27FC236}">
                  <a16:creationId xmlns:a16="http://schemas.microsoft.com/office/drawing/2014/main" id="{0EDF022F-E660-4284-95B1-0FBA35A33A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1743" y="2436255"/>
              <a:ext cx="2857500" cy="1276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285DCD81-539E-4B3C-82A2-DD98DA955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332" y="3739035"/>
              <a:ext cx="5548708" cy="1084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950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HASH FUNCTIONS: ARBITRARY-LENGTH 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Merkle-</a:t>
                </a:r>
                <a:r>
                  <a:rPr lang="en-US" sz="1800" b="1" dirty="0" err="1">
                    <a:latin typeface="Avenir Next LT Pro" panose="020B0504020202020204" pitchFamily="34" charset="0"/>
                  </a:rPr>
                  <a:t>Damgård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 transform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What does it do?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transforms one algorithm into another;</a:t>
                </a:r>
              </a:p>
              <a:p>
                <a:r>
                  <a:rPr lang="en-US" sz="1800" u="sng" dirty="0">
                    <a:latin typeface="Avenir Next LT Pro" panose="020B0504020202020204" pitchFamily="34" charset="0"/>
                  </a:rPr>
                  <a:t>input algorithm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: computes a fixed-length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compression function (e.g.,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);</a:t>
                </a:r>
              </a:p>
              <a:p>
                <a:r>
                  <a:rPr lang="en-US" sz="1800" u="sng" dirty="0">
                    <a:latin typeface="Avenir Next LT Pro" panose="020B0504020202020204" pitchFamily="34" charset="0"/>
                  </a:rPr>
                  <a:t>output algorithm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: computes an arbitrary-input-length hash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MD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How does it work?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Split up input: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so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ℓ+1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≔|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44CEE97F-8993-4030-A300-7243072F05F5}"/>
              </a:ext>
            </a:extLst>
          </p:cNvPr>
          <p:cNvGrpSpPr/>
          <p:nvPr/>
        </p:nvGrpSpPr>
        <p:grpSpPr>
          <a:xfrm>
            <a:off x="7634817" y="39519"/>
            <a:ext cx="4413249" cy="1800562"/>
            <a:chOff x="7677150" y="390188"/>
            <a:chExt cx="4413249" cy="1800562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486E99-F9EB-4C56-BED4-70092808B8C3}"/>
                </a:ext>
              </a:extLst>
            </p:cNvPr>
            <p:cNvSpPr/>
            <p:nvPr/>
          </p:nvSpPr>
          <p:spPr>
            <a:xfrm>
              <a:off x="7677150" y="390188"/>
              <a:ext cx="4413249" cy="18005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01E15D9-96DC-44E7-8BF5-47AB8993F769}"/>
                </a:ext>
              </a:extLst>
            </p:cNvPr>
            <p:cNvGrpSpPr/>
            <p:nvPr/>
          </p:nvGrpSpPr>
          <p:grpSpPr>
            <a:xfrm>
              <a:off x="7843654" y="596900"/>
              <a:ext cx="4077413" cy="1412492"/>
              <a:chOff x="1352986" y="3838575"/>
              <a:chExt cx="4077413" cy="1412492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F9F2309-9BF9-4673-8786-65AB00EC2EDA}"/>
                  </a:ext>
                </a:extLst>
              </p:cNvPr>
              <p:cNvGrpSpPr/>
              <p:nvPr/>
            </p:nvGrpSpPr>
            <p:grpSpPr>
              <a:xfrm>
                <a:off x="3009897" y="3838575"/>
                <a:ext cx="798705" cy="1412492"/>
                <a:chOff x="4695824" y="4124325"/>
                <a:chExt cx="571501" cy="851365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5C264D0A-424E-43AD-928B-74FD6CBEB6F7}"/>
                    </a:ext>
                  </a:extLst>
                </p:cNvPr>
                <p:cNvGrpSpPr/>
                <p:nvPr/>
              </p:nvGrpSpPr>
              <p:grpSpPr>
                <a:xfrm>
                  <a:off x="4695825" y="4124325"/>
                  <a:ext cx="571500" cy="838200"/>
                  <a:chOff x="4695825" y="4124325"/>
                  <a:chExt cx="571500" cy="838200"/>
                </a:xfrm>
              </p:grpSpPr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4B17FBED-A97D-4B4B-BC99-2B0BB8EA4EF4}"/>
                      </a:ext>
                    </a:extLst>
                  </p:cNvPr>
                  <p:cNvCxnSpPr/>
                  <p:nvPr/>
                </p:nvCxnSpPr>
                <p:spPr>
                  <a:xfrm>
                    <a:off x="4695825" y="4124325"/>
                    <a:ext cx="0" cy="838200"/>
                  </a:xfrm>
                  <a:prstGeom prst="line">
                    <a:avLst/>
                  </a:prstGeom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BB784221-CA72-4E77-8004-9113F84DF472}"/>
                      </a:ext>
                    </a:extLst>
                  </p:cNvPr>
                  <p:cNvCxnSpPr/>
                  <p:nvPr/>
                </p:nvCxnSpPr>
                <p:spPr>
                  <a:xfrm>
                    <a:off x="4705350" y="4962525"/>
                    <a:ext cx="561975" cy="0"/>
                  </a:xfrm>
                  <a:prstGeom prst="line">
                    <a:avLst/>
                  </a:prstGeom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4FB4F90E-7019-4743-A76D-91DBF512EB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95825" y="4124325"/>
                    <a:ext cx="571500" cy="419100"/>
                  </a:xfrm>
                  <a:prstGeom prst="line">
                    <a:avLst/>
                  </a:prstGeom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54F5ACDD-BB66-4DBF-AB13-78BABD529475}"/>
                      </a:ext>
                    </a:extLst>
                  </p:cNvPr>
                  <p:cNvCxnSpPr/>
                  <p:nvPr/>
                </p:nvCxnSpPr>
                <p:spPr>
                  <a:xfrm>
                    <a:off x="5267325" y="4543425"/>
                    <a:ext cx="0" cy="419100"/>
                  </a:xfrm>
                  <a:prstGeom prst="line">
                    <a:avLst/>
                  </a:prstGeom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06004F84-D4F6-49BA-823F-B14B760DBDE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95824" y="4514025"/>
                      <a:ext cx="562975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𝓗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06004F84-D4F6-49BA-823F-B14B760DBDE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95824" y="4514025"/>
                      <a:ext cx="562975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D68BE9DD-B817-455E-B9CA-318F8EE983AE}"/>
                  </a:ext>
                </a:extLst>
              </p:cNvPr>
              <p:cNvCxnSpPr/>
              <p:nvPr/>
            </p:nvCxnSpPr>
            <p:spPr>
              <a:xfrm>
                <a:off x="3796686" y="4868095"/>
                <a:ext cx="74673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3AF94EB4-F10C-4D32-9715-03BF1A3CD0BD}"/>
                  </a:ext>
                </a:extLst>
              </p:cNvPr>
              <p:cNvCxnSpPr/>
              <p:nvPr/>
            </p:nvCxnSpPr>
            <p:spPr>
              <a:xfrm>
                <a:off x="2263157" y="4881562"/>
                <a:ext cx="74673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94AA94BC-7365-4FBE-B64C-B16195A835EA}"/>
                  </a:ext>
                </a:extLst>
              </p:cNvPr>
              <p:cNvCxnSpPr/>
              <p:nvPr/>
            </p:nvCxnSpPr>
            <p:spPr>
              <a:xfrm>
                <a:off x="2263158" y="4268020"/>
                <a:ext cx="74673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AE747D13-12D0-4E2C-8E26-F294A299630F}"/>
                      </a:ext>
                    </a:extLst>
                  </p:cNvPr>
                  <p:cNvSpPr txBox="1"/>
                  <p:nvPr/>
                </p:nvSpPr>
                <p:spPr>
                  <a:xfrm>
                    <a:off x="1380766" y="4083354"/>
                    <a:ext cx="84234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AE747D13-12D0-4E2C-8E26-F294A29963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80766" y="4083354"/>
                    <a:ext cx="842345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6FFBE689-0300-4B05-AF28-2E211C3F6EF0}"/>
                      </a:ext>
                    </a:extLst>
                  </p:cNvPr>
                  <p:cNvSpPr txBox="1"/>
                  <p:nvPr/>
                </p:nvSpPr>
                <p:spPr>
                  <a:xfrm>
                    <a:off x="1352986" y="4683429"/>
                    <a:ext cx="84234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6FFBE689-0300-4B05-AF28-2E211C3F6E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52986" y="4683429"/>
                    <a:ext cx="84234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FA9CB554-7400-4D80-97F3-E3EB0A71E722}"/>
                      </a:ext>
                    </a:extLst>
                  </p:cNvPr>
                  <p:cNvSpPr txBox="1"/>
                  <p:nvPr/>
                </p:nvSpPr>
                <p:spPr>
                  <a:xfrm>
                    <a:off x="4588054" y="4683429"/>
                    <a:ext cx="84234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FA9CB554-7400-4D80-97F3-E3EB0A71E7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88054" y="4683429"/>
                    <a:ext cx="84234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0FC87AC-9840-4D0C-9603-61827051F6C0}"/>
              </a:ext>
            </a:extLst>
          </p:cNvPr>
          <p:cNvGrpSpPr/>
          <p:nvPr/>
        </p:nvGrpSpPr>
        <p:grpSpPr>
          <a:xfrm>
            <a:off x="885201" y="4052060"/>
            <a:ext cx="2772309" cy="2362498"/>
            <a:chOff x="885201" y="4052060"/>
            <a:chExt cx="2772309" cy="2362498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A301B8AF-BF07-4FE2-8DAD-E3CABB76441A}"/>
                </a:ext>
              </a:extLst>
            </p:cNvPr>
            <p:cNvGrpSpPr/>
            <p:nvPr/>
          </p:nvGrpSpPr>
          <p:grpSpPr>
            <a:xfrm>
              <a:off x="1145561" y="4052060"/>
              <a:ext cx="2511949" cy="2362498"/>
              <a:chOff x="1155086" y="4309235"/>
              <a:chExt cx="2511949" cy="2362498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F753A27A-93AB-4799-91BF-BDF320E856F3}"/>
                  </a:ext>
                </a:extLst>
              </p:cNvPr>
              <p:cNvGrpSpPr/>
              <p:nvPr/>
            </p:nvGrpSpPr>
            <p:grpSpPr>
              <a:xfrm>
                <a:off x="1386767" y="4755236"/>
                <a:ext cx="2280268" cy="1916497"/>
                <a:chOff x="1396292" y="4411953"/>
                <a:chExt cx="2280268" cy="1916497"/>
              </a:xfrm>
            </p:grpSpPr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463C32D7-CCE5-4F4A-AB31-8B542D51FF02}"/>
                    </a:ext>
                  </a:extLst>
                </p:cNvPr>
                <p:cNvGrpSpPr/>
                <p:nvPr/>
              </p:nvGrpSpPr>
              <p:grpSpPr>
                <a:xfrm>
                  <a:off x="1396292" y="4915958"/>
                  <a:ext cx="2280268" cy="1412492"/>
                  <a:chOff x="4682417" y="4011083"/>
                  <a:chExt cx="2280268" cy="1412492"/>
                </a:xfrm>
              </p:grpSpPr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BA76FFB6-B255-48F7-B36B-D4A209210671}"/>
                      </a:ext>
                    </a:extLst>
                  </p:cNvPr>
                  <p:cNvGrpSpPr/>
                  <p:nvPr/>
                </p:nvGrpSpPr>
                <p:grpSpPr>
                  <a:xfrm>
                    <a:off x="5429157" y="4011083"/>
                    <a:ext cx="798705" cy="1412492"/>
                    <a:chOff x="4695824" y="4124325"/>
                    <a:chExt cx="571501" cy="851365"/>
                  </a:xfrm>
                </p:grpSpPr>
                <p:grpSp>
                  <p:nvGrpSpPr>
                    <p:cNvPr id="72" name="Group 71">
                      <a:extLst>
                        <a:ext uri="{FF2B5EF4-FFF2-40B4-BE49-F238E27FC236}">
                          <a16:creationId xmlns:a16="http://schemas.microsoft.com/office/drawing/2014/main" id="{3D5F5A25-144A-47DE-A035-99B1A4D02E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95825" y="4124325"/>
                      <a:ext cx="571500" cy="838200"/>
                      <a:chOff x="4695825" y="4124325"/>
                      <a:chExt cx="571500" cy="838200"/>
                    </a:xfrm>
                  </p:grpSpPr>
                  <p:cxnSp>
                    <p:nvCxnSpPr>
                      <p:cNvPr id="74" name="Straight Connector 73">
                        <a:extLst>
                          <a:ext uri="{FF2B5EF4-FFF2-40B4-BE49-F238E27FC236}">
                            <a16:creationId xmlns:a16="http://schemas.microsoft.com/office/drawing/2014/main" id="{BFF0FCAC-5B34-4619-82CB-E4F515A12DF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95825" y="4124325"/>
                        <a:ext cx="0" cy="83820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" name="Straight Connector 74">
                        <a:extLst>
                          <a:ext uri="{FF2B5EF4-FFF2-40B4-BE49-F238E27FC236}">
                            <a16:creationId xmlns:a16="http://schemas.microsoft.com/office/drawing/2014/main" id="{2CFDC615-4C4D-436B-A54F-0021A0CFD19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705350" y="4962525"/>
                        <a:ext cx="561975" cy="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" name="Straight Connector 75">
                        <a:extLst>
                          <a:ext uri="{FF2B5EF4-FFF2-40B4-BE49-F238E27FC236}">
                            <a16:creationId xmlns:a16="http://schemas.microsoft.com/office/drawing/2014/main" id="{1F77F770-9991-45BC-9846-303866914C6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695825" y="4124325"/>
                        <a:ext cx="571500" cy="41910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" name="Straight Connector 76">
                        <a:extLst>
                          <a:ext uri="{FF2B5EF4-FFF2-40B4-BE49-F238E27FC236}">
                            <a16:creationId xmlns:a16="http://schemas.microsoft.com/office/drawing/2014/main" id="{AE987DB7-9B3B-4B56-867C-DA4113303EC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267325" y="4543425"/>
                        <a:ext cx="0" cy="41910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3" name="TextBox 72">
                          <a:extLst>
                            <a:ext uri="{FF2B5EF4-FFF2-40B4-BE49-F238E27FC236}">
                              <a16:creationId xmlns:a16="http://schemas.microsoft.com/office/drawing/2014/main" id="{F798E24A-1FF2-4BF1-9A80-ABA7FC58D12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695824" y="4514025"/>
                          <a:ext cx="562975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𝓗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73" name="TextBox 72">
                          <a:extLst>
                            <a:ext uri="{FF2B5EF4-FFF2-40B4-BE49-F238E27FC236}">
                              <a16:creationId xmlns:a16="http://schemas.microsoft.com/office/drawing/2014/main" id="{F798E24A-1FF2-4BF1-9A80-ABA7FC58D123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95824" y="4514025"/>
                          <a:ext cx="562975" cy="461665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66" name="Straight Arrow Connector 65">
                    <a:extLst>
                      <a:ext uri="{FF2B5EF4-FFF2-40B4-BE49-F238E27FC236}">
                        <a16:creationId xmlns:a16="http://schemas.microsoft.com/office/drawing/2014/main" id="{8BFBF5CE-99E7-4149-806C-972D3190827E}"/>
                      </a:ext>
                    </a:extLst>
                  </p:cNvPr>
                  <p:cNvCxnSpPr/>
                  <p:nvPr/>
                </p:nvCxnSpPr>
                <p:spPr>
                  <a:xfrm>
                    <a:off x="6215946" y="5040603"/>
                    <a:ext cx="74673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Arrow Connector 66">
                    <a:extLst>
                      <a:ext uri="{FF2B5EF4-FFF2-40B4-BE49-F238E27FC236}">
                        <a16:creationId xmlns:a16="http://schemas.microsoft.com/office/drawing/2014/main" id="{3FA8A5C7-BC18-4A8C-8797-9C1D02B11FB8}"/>
                      </a:ext>
                    </a:extLst>
                  </p:cNvPr>
                  <p:cNvCxnSpPr/>
                  <p:nvPr/>
                </p:nvCxnSpPr>
                <p:spPr>
                  <a:xfrm>
                    <a:off x="4682417" y="5054070"/>
                    <a:ext cx="74673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Arrow Connector 67">
                    <a:extLst>
                      <a:ext uri="{FF2B5EF4-FFF2-40B4-BE49-F238E27FC236}">
                        <a16:creationId xmlns:a16="http://schemas.microsoft.com/office/drawing/2014/main" id="{D2941F28-EA01-48DA-9BFC-C8AC593D3148}"/>
                      </a:ext>
                    </a:extLst>
                  </p:cNvPr>
                  <p:cNvCxnSpPr/>
                  <p:nvPr/>
                </p:nvCxnSpPr>
                <p:spPr>
                  <a:xfrm>
                    <a:off x="4682418" y="4440528"/>
                    <a:ext cx="74673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475E4BEE-2D5B-4622-9560-28A3D079C9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09518" y="4411953"/>
                  <a:ext cx="3883" cy="933450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855BCB2A-8320-46BF-9A23-A2CCED0615A5}"/>
                      </a:ext>
                    </a:extLst>
                  </p:cNvPr>
                  <p:cNvSpPr txBox="1"/>
                  <p:nvPr/>
                </p:nvSpPr>
                <p:spPr>
                  <a:xfrm>
                    <a:off x="1155086" y="4309235"/>
                    <a:ext cx="48981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855BCB2A-8320-46BF-9A23-A2CCED0615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5086" y="4309235"/>
                    <a:ext cx="489814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CB8A72B5-637F-4212-A56F-3342527D26FC}"/>
                    </a:ext>
                  </a:extLst>
                </p:cNvPr>
                <p:cNvSpPr txBox="1"/>
                <p:nvPr/>
              </p:nvSpPr>
              <p:spPr>
                <a:xfrm>
                  <a:off x="885201" y="5844998"/>
                  <a:ext cx="52071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CB8A72B5-637F-4212-A56F-3342527D26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201" y="5844998"/>
                  <a:ext cx="520719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2EDEB82-CCF6-4B1B-8577-BDAE2F2F5B92}"/>
              </a:ext>
            </a:extLst>
          </p:cNvPr>
          <p:cNvGrpSpPr/>
          <p:nvPr/>
        </p:nvGrpSpPr>
        <p:grpSpPr>
          <a:xfrm>
            <a:off x="2684534" y="4039743"/>
            <a:ext cx="2511949" cy="2362498"/>
            <a:chOff x="1155086" y="4309235"/>
            <a:chExt cx="2511949" cy="2362498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153D3FBD-265F-4BAB-87E1-975F3FB18D91}"/>
                </a:ext>
              </a:extLst>
            </p:cNvPr>
            <p:cNvGrpSpPr/>
            <p:nvPr/>
          </p:nvGrpSpPr>
          <p:grpSpPr>
            <a:xfrm>
              <a:off x="1386768" y="4755236"/>
              <a:ext cx="2280267" cy="1916497"/>
              <a:chOff x="1396293" y="4411953"/>
              <a:chExt cx="2280267" cy="1916497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BFF1370F-75F1-4145-ACF6-0D8D8E56C562}"/>
                  </a:ext>
                </a:extLst>
              </p:cNvPr>
              <p:cNvGrpSpPr/>
              <p:nvPr/>
            </p:nvGrpSpPr>
            <p:grpSpPr>
              <a:xfrm>
                <a:off x="1396293" y="4915958"/>
                <a:ext cx="2280267" cy="1412492"/>
                <a:chOff x="4682418" y="4011083"/>
                <a:chExt cx="2280267" cy="1412492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DC95E9B5-E155-437B-8EE9-8D904CFDA981}"/>
                    </a:ext>
                  </a:extLst>
                </p:cNvPr>
                <p:cNvGrpSpPr/>
                <p:nvPr/>
              </p:nvGrpSpPr>
              <p:grpSpPr>
                <a:xfrm>
                  <a:off x="5429157" y="4011083"/>
                  <a:ext cx="798705" cy="1412492"/>
                  <a:chOff x="4695824" y="4124325"/>
                  <a:chExt cx="571501" cy="851365"/>
                </a:xfrm>
              </p:grpSpPr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3EC55AD0-CDFE-4E5A-8C60-B4461577C601}"/>
                      </a:ext>
                    </a:extLst>
                  </p:cNvPr>
                  <p:cNvGrpSpPr/>
                  <p:nvPr/>
                </p:nvGrpSpPr>
                <p:grpSpPr>
                  <a:xfrm>
                    <a:off x="4695825" y="4124325"/>
                    <a:ext cx="571500" cy="838200"/>
                    <a:chOff x="4695825" y="4124325"/>
                    <a:chExt cx="571500" cy="838200"/>
                  </a:xfrm>
                </p:grpSpPr>
                <p:cxnSp>
                  <p:nvCxnSpPr>
                    <p:cNvPr id="102" name="Straight Connector 101">
                      <a:extLst>
                        <a:ext uri="{FF2B5EF4-FFF2-40B4-BE49-F238E27FC236}">
                          <a16:creationId xmlns:a16="http://schemas.microsoft.com/office/drawing/2014/main" id="{85C4B947-E0C6-4C6D-A473-735DB7C9E9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695825" y="4124325"/>
                      <a:ext cx="0" cy="83820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Straight Connector 102">
                      <a:extLst>
                        <a:ext uri="{FF2B5EF4-FFF2-40B4-BE49-F238E27FC236}">
                          <a16:creationId xmlns:a16="http://schemas.microsoft.com/office/drawing/2014/main" id="{FA94B7B7-5DEB-4363-93D9-08B670F040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705350" y="4962525"/>
                      <a:ext cx="561975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Straight Connector 103">
                      <a:extLst>
                        <a:ext uri="{FF2B5EF4-FFF2-40B4-BE49-F238E27FC236}">
                          <a16:creationId xmlns:a16="http://schemas.microsoft.com/office/drawing/2014/main" id="{8F765D97-B224-4E3D-979B-ADE1B59FE9E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95825" y="4124325"/>
                      <a:ext cx="571500" cy="41910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Straight Connector 104">
                      <a:extLst>
                        <a:ext uri="{FF2B5EF4-FFF2-40B4-BE49-F238E27FC236}">
                          <a16:creationId xmlns:a16="http://schemas.microsoft.com/office/drawing/2014/main" id="{0577C074-BC75-4B44-BB23-377F09312D1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267325" y="4543425"/>
                      <a:ext cx="0" cy="41910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1" name="TextBox 100">
                        <a:extLst>
                          <a:ext uri="{FF2B5EF4-FFF2-40B4-BE49-F238E27FC236}">
                            <a16:creationId xmlns:a16="http://schemas.microsoft.com/office/drawing/2014/main" id="{D7AD2AA4-8CC5-4B1C-A002-25AE81686D8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695824" y="4514025"/>
                        <a:ext cx="562975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𝓗</m:t>
                              </m:r>
                            </m:oMath>
                          </m:oMathPara>
                        </a14:m>
                        <a:endParaRPr lang="en-US" sz="2400" b="1" dirty="0"/>
                      </a:p>
                    </p:txBody>
                  </p:sp>
                </mc:Choice>
                <mc:Fallback xmlns="">
                  <p:sp>
                    <p:nvSpPr>
                      <p:cNvPr id="101" name="TextBox 100">
                        <a:extLst>
                          <a:ext uri="{FF2B5EF4-FFF2-40B4-BE49-F238E27FC236}">
                            <a16:creationId xmlns:a16="http://schemas.microsoft.com/office/drawing/2014/main" id="{D7AD2AA4-8CC5-4B1C-A002-25AE81686D8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95824" y="4514025"/>
                        <a:ext cx="562975" cy="461665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97" name="Straight Arrow Connector 96">
                  <a:extLst>
                    <a:ext uri="{FF2B5EF4-FFF2-40B4-BE49-F238E27FC236}">
                      <a16:creationId xmlns:a16="http://schemas.microsoft.com/office/drawing/2014/main" id="{3415417F-7B16-4A2B-B482-16B49CD7A16F}"/>
                    </a:ext>
                  </a:extLst>
                </p:cNvPr>
                <p:cNvCxnSpPr/>
                <p:nvPr/>
              </p:nvCxnSpPr>
              <p:spPr>
                <a:xfrm>
                  <a:off x="6215946" y="5040603"/>
                  <a:ext cx="74673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Arrow Connector 98">
                  <a:extLst>
                    <a:ext uri="{FF2B5EF4-FFF2-40B4-BE49-F238E27FC236}">
                      <a16:creationId xmlns:a16="http://schemas.microsoft.com/office/drawing/2014/main" id="{9CD25F3A-A168-4610-AFF6-91358374DD37}"/>
                    </a:ext>
                  </a:extLst>
                </p:cNvPr>
                <p:cNvCxnSpPr/>
                <p:nvPr/>
              </p:nvCxnSpPr>
              <p:spPr>
                <a:xfrm>
                  <a:off x="4682418" y="4440528"/>
                  <a:ext cx="74673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4C93C7B-CDB8-4245-BB7C-7FC2B8A2F4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9993" y="4411953"/>
                <a:ext cx="3883" cy="93345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DBE44880-7F2E-4024-9196-CE3205DDDC01}"/>
                    </a:ext>
                  </a:extLst>
                </p:cNvPr>
                <p:cNvSpPr txBox="1"/>
                <p:nvPr/>
              </p:nvSpPr>
              <p:spPr>
                <a:xfrm>
                  <a:off x="1155086" y="4309235"/>
                  <a:ext cx="4957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DBE44880-7F2E-4024-9196-CE3205DDDC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5086" y="4309235"/>
                  <a:ext cx="495777" cy="400110"/>
                </a:xfrm>
                <a:prstGeom prst="rect">
                  <a:avLst/>
                </a:prstGeom>
                <a:blipFill>
                  <a:blip r:embed="rId11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41C069D-41EE-4015-816B-64382C7B5A6F}"/>
              </a:ext>
            </a:extLst>
          </p:cNvPr>
          <p:cNvGrpSpPr/>
          <p:nvPr/>
        </p:nvGrpSpPr>
        <p:grpSpPr>
          <a:xfrm>
            <a:off x="4225800" y="4039743"/>
            <a:ext cx="2511949" cy="2362498"/>
            <a:chOff x="1155086" y="4309235"/>
            <a:chExt cx="2511949" cy="2362498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4DC1A997-4FB7-4BE3-95E7-DE9C8E8D9CBE}"/>
                </a:ext>
              </a:extLst>
            </p:cNvPr>
            <p:cNvGrpSpPr/>
            <p:nvPr/>
          </p:nvGrpSpPr>
          <p:grpSpPr>
            <a:xfrm>
              <a:off x="1386768" y="4755236"/>
              <a:ext cx="2280267" cy="1916497"/>
              <a:chOff x="1396293" y="4411953"/>
              <a:chExt cx="2280267" cy="1916497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851403FA-02BD-418B-B043-C9E52BAC910F}"/>
                  </a:ext>
                </a:extLst>
              </p:cNvPr>
              <p:cNvGrpSpPr/>
              <p:nvPr/>
            </p:nvGrpSpPr>
            <p:grpSpPr>
              <a:xfrm>
                <a:off x="1396293" y="4915958"/>
                <a:ext cx="2280267" cy="1412492"/>
                <a:chOff x="4682418" y="4011083"/>
                <a:chExt cx="2280267" cy="1412492"/>
              </a:xfrm>
            </p:grpSpPr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E107D553-1781-4423-9558-C9ABF6BFD52F}"/>
                    </a:ext>
                  </a:extLst>
                </p:cNvPr>
                <p:cNvGrpSpPr/>
                <p:nvPr/>
              </p:nvGrpSpPr>
              <p:grpSpPr>
                <a:xfrm>
                  <a:off x="5429157" y="4011083"/>
                  <a:ext cx="798705" cy="1412492"/>
                  <a:chOff x="4695824" y="4124325"/>
                  <a:chExt cx="571501" cy="851365"/>
                </a:xfrm>
              </p:grpSpPr>
              <p:grpSp>
                <p:nvGrpSpPr>
                  <p:cNvPr id="131" name="Group 130">
                    <a:extLst>
                      <a:ext uri="{FF2B5EF4-FFF2-40B4-BE49-F238E27FC236}">
                        <a16:creationId xmlns:a16="http://schemas.microsoft.com/office/drawing/2014/main" id="{02AFD20E-D3FE-4439-98DA-D23E67D9F38D}"/>
                      </a:ext>
                    </a:extLst>
                  </p:cNvPr>
                  <p:cNvGrpSpPr/>
                  <p:nvPr/>
                </p:nvGrpSpPr>
                <p:grpSpPr>
                  <a:xfrm>
                    <a:off x="4695825" y="4124325"/>
                    <a:ext cx="571500" cy="838200"/>
                    <a:chOff x="4695825" y="4124325"/>
                    <a:chExt cx="571500" cy="838200"/>
                  </a:xfrm>
                </p:grpSpPr>
                <p:cxnSp>
                  <p:nvCxnSpPr>
                    <p:cNvPr id="133" name="Straight Connector 132">
                      <a:extLst>
                        <a:ext uri="{FF2B5EF4-FFF2-40B4-BE49-F238E27FC236}">
                          <a16:creationId xmlns:a16="http://schemas.microsoft.com/office/drawing/2014/main" id="{8672FB47-2B28-48E7-A7AA-35282650A4A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695825" y="4124325"/>
                      <a:ext cx="0" cy="83820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Straight Connector 133">
                      <a:extLst>
                        <a:ext uri="{FF2B5EF4-FFF2-40B4-BE49-F238E27FC236}">
                          <a16:creationId xmlns:a16="http://schemas.microsoft.com/office/drawing/2014/main" id="{F1D2364B-2FBE-4A76-9CC1-877C69217EA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705350" y="4962525"/>
                      <a:ext cx="561975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Straight Connector 134">
                      <a:extLst>
                        <a:ext uri="{FF2B5EF4-FFF2-40B4-BE49-F238E27FC236}">
                          <a16:creationId xmlns:a16="http://schemas.microsoft.com/office/drawing/2014/main" id="{CC06FBF7-CD56-4482-8718-F17F6F31E01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95825" y="4124325"/>
                      <a:ext cx="571500" cy="41910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Connector 135">
                      <a:extLst>
                        <a:ext uri="{FF2B5EF4-FFF2-40B4-BE49-F238E27FC236}">
                          <a16:creationId xmlns:a16="http://schemas.microsoft.com/office/drawing/2014/main" id="{43DFFB7A-A8B5-4BE2-A851-58328B4F5A5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267325" y="4543425"/>
                      <a:ext cx="0" cy="41910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2" name="TextBox 131">
                        <a:extLst>
                          <a:ext uri="{FF2B5EF4-FFF2-40B4-BE49-F238E27FC236}">
                            <a16:creationId xmlns:a16="http://schemas.microsoft.com/office/drawing/2014/main" id="{712DB9D3-8E84-4720-AFE2-01FBE27A15A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695824" y="4514025"/>
                        <a:ext cx="562975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𝓗</m:t>
                              </m:r>
                            </m:oMath>
                          </m:oMathPara>
                        </a14:m>
                        <a:endParaRPr lang="en-US" sz="2400" b="1" dirty="0"/>
                      </a:p>
                    </p:txBody>
                  </p:sp>
                </mc:Choice>
                <mc:Fallback xmlns="">
                  <p:sp>
                    <p:nvSpPr>
                      <p:cNvPr id="132" name="TextBox 131">
                        <a:extLst>
                          <a:ext uri="{FF2B5EF4-FFF2-40B4-BE49-F238E27FC236}">
                            <a16:creationId xmlns:a16="http://schemas.microsoft.com/office/drawing/2014/main" id="{712DB9D3-8E84-4720-AFE2-01FBE27A15A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95824" y="4514025"/>
                        <a:ext cx="562975" cy="461665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29" name="Straight Arrow Connector 128">
                  <a:extLst>
                    <a:ext uri="{FF2B5EF4-FFF2-40B4-BE49-F238E27FC236}">
                      <a16:creationId xmlns:a16="http://schemas.microsoft.com/office/drawing/2014/main" id="{4C2EF5CE-4318-4113-A355-8C9E07E432F9}"/>
                    </a:ext>
                  </a:extLst>
                </p:cNvPr>
                <p:cNvCxnSpPr/>
                <p:nvPr/>
              </p:nvCxnSpPr>
              <p:spPr>
                <a:xfrm>
                  <a:off x="6215946" y="5040603"/>
                  <a:ext cx="74673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Arrow Connector 129">
                  <a:extLst>
                    <a:ext uri="{FF2B5EF4-FFF2-40B4-BE49-F238E27FC236}">
                      <a16:creationId xmlns:a16="http://schemas.microsoft.com/office/drawing/2014/main" id="{5147C47B-1D9E-450F-9810-C2659A549C36}"/>
                    </a:ext>
                  </a:extLst>
                </p:cNvPr>
                <p:cNvCxnSpPr/>
                <p:nvPr/>
              </p:nvCxnSpPr>
              <p:spPr>
                <a:xfrm>
                  <a:off x="4682418" y="4440528"/>
                  <a:ext cx="74673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B62D8B7-0B82-4EAA-A001-78CB29AA29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9993" y="4411953"/>
                <a:ext cx="3883" cy="93345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BA056AF3-8370-4572-A934-FC2E81AB28FF}"/>
                    </a:ext>
                  </a:extLst>
                </p:cNvPr>
                <p:cNvSpPr txBox="1"/>
                <p:nvPr/>
              </p:nvSpPr>
              <p:spPr>
                <a:xfrm>
                  <a:off x="1155086" y="4309235"/>
                  <a:ext cx="4957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BA056AF3-8370-4572-A934-FC2E81AB28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5086" y="4309235"/>
                  <a:ext cx="495777" cy="400110"/>
                </a:xfrm>
                <a:prstGeom prst="rect">
                  <a:avLst/>
                </a:prstGeom>
                <a:blipFill>
                  <a:blip r:embed="rId13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B14F6F5-5618-4DBA-9CBD-2A6759F3A1F8}"/>
              </a:ext>
            </a:extLst>
          </p:cNvPr>
          <p:cNvGrpSpPr/>
          <p:nvPr/>
        </p:nvGrpSpPr>
        <p:grpSpPr>
          <a:xfrm>
            <a:off x="7045108" y="4039743"/>
            <a:ext cx="3980215" cy="2362498"/>
            <a:chOff x="7045108" y="4039743"/>
            <a:chExt cx="3980215" cy="2362498"/>
          </a:xfrm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94C3A07D-56BD-4A77-9739-BA4D37BD1354}"/>
                </a:ext>
              </a:extLst>
            </p:cNvPr>
            <p:cNvSpPr txBox="1"/>
            <p:nvPr/>
          </p:nvSpPr>
          <p:spPr>
            <a:xfrm>
              <a:off x="7045108" y="5663286"/>
              <a:ext cx="4395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33B2989B-9045-47F0-B120-000518D7E6C2}"/>
                </a:ext>
              </a:extLst>
            </p:cNvPr>
            <p:cNvGrpSpPr/>
            <p:nvPr/>
          </p:nvGrpSpPr>
          <p:grpSpPr>
            <a:xfrm>
              <a:off x="7367814" y="4039743"/>
              <a:ext cx="2511949" cy="2362498"/>
              <a:chOff x="1155086" y="4309235"/>
              <a:chExt cx="2511949" cy="2362498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AB9765CD-87A8-46F3-B1C0-BAB383E2CBFE}"/>
                  </a:ext>
                </a:extLst>
              </p:cNvPr>
              <p:cNvGrpSpPr/>
              <p:nvPr/>
            </p:nvGrpSpPr>
            <p:grpSpPr>
              <a:xfrm>
                <a:off x="1386768" y="4755236"/>
                <a:ext cx="2280267" cy="1916497"/>
                <a:chOff x="1396293" y="4411953"/>
                <a:chExt cx="2280267" cy="1916497"/>
              </a:xfrm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FE62F0C1-81A5-4E15-887A-F0B8EC6B1D1F}"/>
                    </a:ext>
                  </a:extLst>
                </p:cNvPr>
                <p:cNvGrpSpPr/>
                <p:nvPr/>
              </p:nvGrpSpPr>
              <p:grpSpPr>
                <a:xfrm>
                  <a:off x="1396293" y="4915958"/>
                  <a:ext cx="2280267" cy="1412492"/>
                  <a:chOff x="4682418" y="4011083"/>
                  <a:chExt cx="2280267" cy="1412492"/>
                </a:xfrm>
              </p:grpSpPr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A0EEFEFF-532D-4962-869B-37C5EEF7996A}"/>
                      </a:ext>
                    </a:extLst>
                  </p:cNvPr>
                  <p:cNvGrpSpPr/>
                  <p:nvPr/>
                </p:nvGrpSpPr>
                <p:grpSpPr>
                  <a:xfrm>
                    <a:off x="5429157" y="4011083"/>
                    <a:ext cx="798705" cy="1412492"/>
                    <a:chOff x="4695824" y="4124325"/>
                    <a:chExt cx="571501" cy="851365"/>
                  </a:xfrm>
                </p:grpSpPr>
                <p:grpSp>
                  <p:nvGrpSpPr>
                    <p:cNvPr id="146" name="Group 145">
                      <a:extLst>
                        <a:ext uri="{FF2B5EF4-FFF2-40B4-BE49-F238E27FC236}">
                          <a16:creationId xmlns:a16="http://schemas.microsoft.com/office/drawing/2014/main" id="{732446B8-3873-4BD5-B773-C659AA5C43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95825" y="4124325"/>
                      <a:ext cx="571500" cy="838200"/>
                      <a:chOff x="4695825" y="4124325"/>
                      <a:chExt cx="571500" cy="838200"/>
                    </a:xfrm>
                  </p:grpSpPr>
                  <p:cxnSp>
                    <p:nvCxnSpPr>
                      <p:cNvPr id="148" name="Straight Connector 147">
                        <a:extLst>
                          <a:ext uri="{FF2B5EF4-FFF2-40B4-BE49-F238E27FC236}">
                            <a16:creationId xmlns:a16="http://schemas.microsoft.com/office/drawing/2014/main" id="{2F85A625-8297-49FB-A04E-917FC778D57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95825" y="4124325"/>
                        <a:ext cx="0" cy="83820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" name="Straight Connector 148">
                        <a:extLst>
                          <a:ext uri="{FF2B5EF4-FFF2-40B4-BE49-F238E27FC236}">
                            <a16:creationId xmlns:a16="http://schemas.microsoft.com/office/drawing/2014/main" id="{8D97E0AB-9520-4E29-BF9B-3F067088D47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705350" y="4962525"/>
                        <a:ext cx="561975" cy="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" name="Straight Connector 149">
                        <a:extLst>
                          <a:ext uri="{FF2B5EF4-FFF2-40B4-BE49-F238E27FC236}">
                            <a16:creationId xmlns:a16="http://schemas.microsoft.com/office/drawing/2014/main" id="{F34CDCB3-6700-4388-B39E-B39AC38260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695825" y="4124325"/>
                        <a:ext cx="571500" cy="41910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" name="Straight Connector 150">
                        <a:extLst>
                          <a:ext uri="{FF2B5EF4-FFF2-40B4-BE49-F238E27FC236}">
                            <a16:creationId xmlns:a16="http://schemas.microsoft.com/office/drawing/2014/main" id="{6FB268EF-0992-4A72-B4DE-B7ADD72510C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267325" y="4543425"/>
                        <a:ext cx="0" cy="41910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47" name="TextBox 146">
                          <a:extLst>
                            <a:ext uri="{FF2B5EF4-FFF2-40B4-BE49-F238E27FC236}">
                              <a16:creationId xmlns:a16="http://schemas.microsoft.com/office/drawing/2014/main" id="{ACF12052-57CA-4C89-8DF1-19548EA270F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695824" y="4514025"/>
                          <a:ext cx="562975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𝓗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147" name="TextBox 146">
                          <a:extLst>
                            <a:ext uri="{FF2B5EF4-FFF2-40B4-BE49-F238E27FC236}">
                              <a16:creationId xmlns:a16="http://schemas.microsoft.com/office/drawing/2014/main" id="{ACF12052-57CA-4C89-8DF1-19548EA270F7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95824" y="4514025"/>
                          <a:ext cx="562975" cy="461665"/>
                        </a:xfrm>
                        <a:prstGeom prst="rect">
                          <a:avLst/>
                        </a:prstGeom>
                        <a:blipFill>
                          <a:blip r:embed="rId1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144" name="Straight Arrow Connector 143">
                    <a:extLst>
                      <a:ext uri="{FF2B5EF4-FFF2-40B4-BE49-F238E27FC236}">
                        <a16:creationId xmlns:a16="http://schemas.microsoft.com/office/drawing/2014/main" id="{8779220C-3D93-4467-B3F3-F197668E3B8D}"/>
                      </a:ext>
                    </a:extLst>
                  </p:cNvPr>
                  <p:cNvCxnSpPr/>
                  <p:nvPr/>
                </p:nvCxnSpPr>
                <p:spPr>
                  <a:xfrm>
                    <a:off x="6215946" y="5040603"/>
                    <a:ext cx="74673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Arrow Connector 144">
                    <a:extLst>
                      <a:ext uri="{FF2B5EF4-FFF2-40B4-BE49-F238E27FC236}">
                        <a16:creationId xmlns:a16="http://schemas.microsoft.com/office/drawing/2014/main" id="{902974C6-8751-45F0-828F-E27DF1AC43BA}"/>
                      </a:ext>
                    </a:extLst>
                  </p:cNvPr>
                  <p:cNvCxnSpPr/>
                  <p:nvPr/>
                </p:nvCxnSpPr>
                <p:spPr>
                  <a:xfrm>
                    <a:off x="4682418" y="4440528"/>
                    <a:ext cx="74673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713520C2-2E85-45FC-A9C6-89315B6015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99993" y="4411953"/>
                  <a:ext cx="3883" cy="933450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352E19A8-575C-45EA-885B-5CE03E919CFC}"/>
                      </a:ext>
                    </a:extLst>
                  </p:cNvPr>
                  <p:cNvSpPr txBox="1"/>
                  <p:nvPr/>
                </p:nvSpPr>
                <p:spPr>
                  <a:xfrm>
                    <a:off x="1155086" y="4309235"/>
                    <a:ext cx="72981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ℓ+1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352E19A8-575C-45EA-885B-5CE03E919C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5086" y="4309235"/>
                    <a:ext cx="729815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30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8BB18100-8A17-450E-BE76-0684705CEBE6}"/>
                </a:ext>
              </a:extLst>
            </p:cNvPr>
            <p:cNvCxnSpPr/>
            <p:nvPr/>
          </p:nvCxnSpPr>
          <p:spPr>
            <a:xfrm>
              <a:off x="7599496" y="6019269"/>
              <a:ext cx="74673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1B539C8B-F9E2-4D9F-A55A-26D068548A9B}"/>
                    </a:ext>
                  </a:extLst>
                </p:cNvPr>
                <p:cNvSpPr txBox="1"/>
                <p:nvPr/>
              </p:nvSpPr>
              <p:spPr>
                <a:xfrm>
                  <a:off x="9891679" y="5786396"/>
                  <a:ext cx="11336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MD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1B539C8B-F9E2-4D9F-A55A-26D068548A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1679" y="5786396"/>
                  <a:ext cx="1133644" cy="400110"/>
                </a:xfrm>
                <a:prstGeom prst="rect">
                  <a:avLst/>
                </a:prstGeom>
                <a:blipFill>
                  <a:blip r:embed="rId16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8397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CBC-MAC vs Merkle-</a:t>
            </a:r>
            <a:r>
              <a:rPr lang="en-US" sz="32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Damgård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Compare: CBC-MAC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Compare: Merkle-</a:t>
            </a:r>
            <a:r>
              <a:rPr lang="en-US" sz="1800" b="1" dirty="0" err="1">
                <a:latin typeface="Avenir Next LT Pro" panose="020B0504020202020204" pitchFamily="34" charset="0"/>
              </a:rPr>
              <a:t>Damgård</a:t>
            </a:r>
            <a:r>
              <a:rPr lang="en-US" sz="1800" b="1" dirty="0">
                <a:latin typeface="Avenir Next LT Pro" panose="020B0504020202020204" pitchFamily="34" charset="0"/>
              </a:rPr>
              <a:t> transform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0FC87AC-9840-4D0C-9603-61827051F6C0}"/>
              </a:ext>
            </a:extLst>
          </p:cNvPr>
          <p:cNvGrpSpPr/>
          <p:nvPr/>
        </p:nvGrpSpPr>
        <p:grpSpPr>
          <a:xfrm>
            <a:off x="885201" y="4052060"/>
            <a:ext cx="2772309" cy="2362498"/>
            <a:chOff x="885201" y="4052060"/>
            <a:chExt cx="2772309" cy="2362498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A301B8AF-BF07-4FE2-8DAD-E3CABB76441A}"/>
                </a:ext>
              </a:extLst>
            </p:cNvPr>
            <p:cNvGrpSpPr/>
            <p:nvPr/>
          </p:nvGrpSpPr>
          <p:grpSpPr>
            <a:xfrm>
              <a:off x="1145561" y="4052060"/>
              <a:ext cx="2511949" cy="2362498"/>
              <a:chOff x="1155086" y="4309235"/>
              <a:chExt cx="2511949" cy="2362498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F753A27A-93AB-4799-91BF-BDF320E856F3}"/>
                  </a:ext>
                </a:extLst>
              </p:cNvPr>
              <p:cNvGrpSpPr/>
              <p:nvPr/>
            </p:nvGrpSpPr>
            <p:grpSpPr>
              <a:xfrm>
                <a:off x="1386767" y="4755236"/>
                <a:ext cx="2280268" cy="1916497"/>
                <a:chOff x="1396292" y="4411953"/>
                <a:chExt cx="2280268" cy="1916497"/>
              </a:xfrm>
            </p:grpSpPr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463C32D7-CCE5-4F4A-AB31-8B542D51FF02}"/>
                    </a:ext>
                  </a:extLst>
                </p:cNvPr>
                <p:cNvGrpSpPr/>
                <p:nvPr/>
              </p:nvGrpSpPr>
              <p:grpSpPr>
                <a:xfrm>
                  <a:off x="1396292" y="4915958"/>
                  <a:ext cx="2280268" cy="1412492"/>
                  <a:chOff x="4682417" y="4011083"/>
                  <a:chExt cx="2280268" cy="1412492"/>
                </a:xfrm>
              </p:grpSpPr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BA76FFB6-B255-48F7-B36B-D4A209210671}"/>
                      </a:ext>
                    </a:extLst>
                  </p:cNvPr>
                  <p:cNvGrpSpPr/>
                  <p:nvPr/>
                </p:nvGrpSpPr>
                <p:grpSpPr>
                  <a:xfrm>
                    <a:off x="5429157" y="4011083"/>
                    <a:ext cx="798705" cy="1412492"/>
                    <a:chOff x="4695824" y="4124325"/>
                    <a:chExt cx="571501" cy="851365"/>
                  </a:xfrm>
                </p:grpSpPr>
                <p:grpSp>
                  <p:nvGrpSpPr>
                    <p:cNvPr id="72" name="Group 71">
                      <a:extLst>
                        <a:ext uri="{FF2B5EF4-FFF2-40B4-BE49-F238E27FC236}">
                          <a16:creationId xmlns:a16="http://schemas.microsoft.com/office/drawing/2014/main" id="{3D5F5A25-144A-47DE-A035-99B1A4D02E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95825" y="4124325"/>
                      <a:ext cx="571500" cy="838200"/>
                      <a:chOff x="4695825" y="4124325"/>
                      <a:chExt cx="571500" cy="838200"/>
                    </a:xfrm>
                  </p:grpSpPr>
                  <p:cxnSp>
                    <p:nvCxnSpPr>
                      <p:cNvPr id="74" name="Straight Connector 73">
                        <a:extLst>
                          <a:ext uri="{FF2B5EF4-FFF2-40B4-BE49-F238E27FC236}">
                            <a16:creationId xmlns:a16="http://schemas.microsoft.com/office/drawing/2014/main" id="{BFF0FCAC-5B34-4619-82CB-E4F515A12DF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95825" y="4124325"/>
                        <a:ext cx="0" cy="83820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" name="Straight Connector 74">
                        <a:extLst>
                          <a:ext uri="{FF2B5EF4-FFF2-40B4-BE49-F238E27FC236}">
                            <a16:creationId xmlns:a16="http://schemas.microsoft.com/office/drawing/2014/main" id="{2CFDC615-4C4D-436B-A54F-0021A0CFD19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705350" y="4962525"/>
                        <a:ext cx="561975" cy="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" name="Straight Connector 75">
                        <a:extLst>
                          <a:ext uri="{FF2B5EF4-FFF2-40B4-BE49-F238E27FC236}">
                            <a16:creationId xmlns:a16="http://schemas.microsoft.com/office/drawing/2014/main" id="{1F77F770-9991-45BC-9846-303866914C6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695825" y="4124325"/>
                        <a:ext cx="571500" cy="41910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" name="Straight Connector 76">
                        <a:extLst>
                          <a:ext uri="{FF2B5EF4-FFF2-40B4-BE49-F238E27FC236}">
                            <a16:creationId xmlns:a16="http://schemas.microsoft.com/office/drawing/2014/main" id="{AE987DB7-9B3B-4B56-867C-DA4113303EC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267325" y="4543425"/>
                        <a:ext cx="0" cy="41910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3" name="TextBox 72">
                          <a:extLst>
                            <a:ext uri="{FF2B5EF4-FFF2-40B4-BE49-F238E27FC236}">
                              <a16:creationId xmlns:a16="http://schemas.microsoft.com/office/drawing/2014/main" id="{F798E24A-1FF2-4BF1-9A80-ABA7FC58D12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695824" y="4514025"/>
                          <a:ext cx="562975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𝓗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73" name="TextBox 72">
                          <a:extLst>
                            <a:ext uri="{FF2B5EF4-FFF2-40B4-BE49-F238E27FC236}">
                              <a16:creationId xmlns:a16="http://schemas.microsoft.com/office/drawing/2014/main" id="{F798E24A-1FF2-4BF1-9A80-ABA7FC58D123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95824" y="4514025"/>
                          <a:ext cx="562975" cy="461665"/>
                        </a:xfrm>
                        <a:prstGeom prst="rect">
                          <a:avLst/>
                        </a:prstGeom>
                        <a:blipFill>
                          <a:blip r:embed="rId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66" name="Straight Arrow Connector 65">
                    <a:extLst>
                      <a:ext uri="{FF2B5EF4-FFF2-40B4-BE49-F238E27FC236}">
                        <a16:creationId xmlns:a16="http://schemas.microsoft.com/office/drawing/2014/main" id="{8BFBF5CE-99E7-4149-806C-972D3190827E}"/>
                      </a:ext>
                    </a:extLst>
                  </p:cNvPr>
                  <p:cNvCxnSpPr/>
                  <p:nvPr/>
                </p:nvCxnSpPr>
                <p:spPr>
                  <a:xfrm>
                    <a:off x="6215946" y="5040603"/>
                    <a:ext cx="74673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Arrow Connector 66">
                    <a:extLst>
                      <a:ext uri="{FF2B5EF4-FFF2-40B4-BE49-F238E27FC236}">
                        <a16:creationId xmlns:a16="http://schemas.microsoft.com/office/drawing/2014/main" id="{3FA8A5C7-BC18-4A8C-8797-9C1D02B11FB8}"/>
                      </a:ext>
                    </a:extLst>
                  </p:cNvPr>
                  <p:cNvCxnSpPr/>
                  <p:nvPr/>
                </p:nvCxnSpPr>
                <p:spPr>
                  <a:xfrm>
                    <a:off x="4682417" y="5054070"/>
                    <a:ext cx="74673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Arrow Connector 67">
                    <a:extLst>
                      <a:ext uri="{FF2B5EF4-FFF2-40B4-BE49-F238E27FC236}">
                        <a16:creationId xmlns:a16="http://schemas.microsoft.com/office/drawing/2014/main" id="{D2941F28-EA01-48DA-9BFC-C8AC593D3148}"/>
                      </a:ext>
                    </a:extLst>
                  </p:cNvPr>
                  <p:cNvCxnSpPr/>
                  <p:nvPr/>
                </p:nvCxnSpPr>
                <p:spPr>
                  <a:xfrm>
                    <a:off x="4682418" y="4440528"/>
                    <a:ext cx="74673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475E4BEE-2D5B-4622-9560-28A3D079C9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09518" y="4411953"/>
                  <a:ext cx="3883" cy="933450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855BCB2A-8320-46BF-9A23-A2CCED0615A5}"/>
                      </a:ext>
                    </a:extLst>
                  </p:cNvPr>
                  <p:cNvSpPr txBox="1"/>
                  <p:nvPr/>
                </p:nvSpPr>
                <p:spPr>
                  <a:xfrm>
                    <a:off x="1155086" y="4309235"/>
                    <a:ext cx="48981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855BCB2A-8320-46BF-9A23-A2CCED0615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5086" y="4309235"/>
                    <a:ext cx="489814" cy="4001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CB8A72B5-637F-4212-A56F-3342527D26FC}"/>
                    </a:ext>
                  </a:extLst>
                </p:cNvPr>
                <p:cNvSpPr txBox="1"/>
                <p:nvPr/>
              </p:nvSpPr>
              <p:spPr>
                <a:xfrm>
                  <a:off x="885201" y="5844998"/>
                  <a:ext cx="52071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CB8A72B5-637F-4212-A56F-3342527D26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201" y="5844998"/>
                  <a:ext cx="520719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2EDEB82-CCF6-4B1B-8577-BDAE2F2F5B92}"/>
              </a:ext>
            </a:extLst>
          </p:cNvPr>
          <p:cNvGrpSpPr/>
          <p:nvPr/>
        </p:nvGrpSpPr>
        <p:grpSpPr>
          <a:xfrm>
            <a:off x="2684534" y="4039743"/>
            <a:ext cx="2511949" cy="2362498"/>
            <a:chOff x="1155086" y="4309235"/>
            <a:chExt cx="2511949" cy="2362498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153D3FBD-265F-4BAB-87E1-975F3FB18D91}"/>
                </a:ext>
              </a:extLst>
            </p:cNvPr>
            <p:cNvGrpSpPr/>
            <p:nvPr/>
          </p:nvGrpSpPr>
          <p:grpSpPr>
            <a:xfrm>
              <a:off x="1386768" y="4755236"/>
              <a:ext cx="2280267" cy="1916497"/>
              <a:chOff x="1396293" y="4411953"/>
              <a:chExt cx="2280267" cy="1916497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BFF1370F-75F1-4145-ACF6-0D8D8E56C562}"/>
                  </a:ext>
                </a:extLst>
              </p:cNvPr>
              <p:cNvGrpSpPr/>
              <p:nvPr/>
            </p:nvGrpSpPr>
            <p:grpSpPr>
              <a:xfrm>
                <a:off x="1396293" y="4915958"/>
                <a:ext cx="2280267" cy="1412492"/>
                <a:chOff x="4682418" y="4011083"/>
                <a:chExt cx="2280267" cy="1412492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DC95E9B5-E155-437B-8EE9-8D904CFDA981}"/>
                    </a:ext>
                  </a:extLst>
                </p:cNvPr>
                <p:cNvGrpSpPr/>
                <p:nvPr/>
              </p:nvGrpSpPr>
              <p:grpSpPr>
                <a:xfrm>
                  <a:off x="5429157" y="4011083"/>
                  <a:ext cx="798705" cy="1412492"/>
                  <a:chOff x="4695824" y="4124325"/>
                  <a:chExt cx="571501" cy="851365"/>
                </a:xfrm>
              </p:grpSpPr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3EC55AD0-CDFE-4E5A-8C60-B4461577C601}"/>
                      </a:ext>
                    </a:extLst>
                  </p:cNvPr>
                  <p:cNvGrpSpPr/>
                  <p:nvPr/>
                </p:nvGrpSpPr>
                <p:grpSpPr>
                  <a:xfrm>
                    <a:off x="4695825" y="4124325"/>
                    <a:ext cx="571500" cy="838200"/>
                    <a:chOff x="4695825" y="4124325"/>
                    <a:chExt cx="571500" cy="838200"/>
                  </a:xfrm>
                </p:grpSpPr>
                <p:cxnSp>
                  <p:nvCxnSpPr>
                    <p:cNvPr id="102" name="Straight Connector 101">
                      <a:extLst>
                        <a:ext uri="{FF2B5EF4-FFF2-40B4-BE49-F238E27FC236}">
                          <a16:creationId xmlns:a16="http://schemas.microsoft.com/office/drawing/2014/main" id="{85C4B947-E0C6-4C6D-A473-735DB7C9E9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695825" y="4124325"/>
                      <a:ext cx="0" cy="83820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Straight Connector 102">
                      <a:extLst>
                        <a:ext uri="{FF2B5EF4-FFF2-40B4-BE49-F238E27FC236}">
                          <a16:creationId xmlns:a16="http://schemas.microsoft.com/office/drawing/2014/main" id="{FA94B7B7-5DEB-4363-93D9-08B670F040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705350" y="4962525"/>
                      <a:ext cx="561975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Straight Connector 103">
                      <a:extLst>
                        <a:ext uri="{FF2B5EF4-FFF2-40B4-BE49-F238E27FC236}">
                          <a16:creationId xmlns:a16="http://schemas.microsoft.com/office/drawing/2014/main" id="{8F765D97-B224-4E3D-979B-ADE1B59FE9E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95825" y="4124325"/>
                      <a:ext cx="571500" cy="41910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Straight Connector 104">
                      <a:extLst>
                        <a:ext uri="{FF2B5EF4-FFF2-40B4-BE49-F238E27FC236}">
                          <a16:creationId xmlns:a16="http://schemas.microsoft.com/office/drawing/2014/main" id="{0577C074-BC75-4B44-BB23-377F09312D1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267325" y="4543425"/>
                      <a:ext cx="0" cy="41910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1" name="TextBox 100">
                        <a:extLst>
                          <a:ext uri="{FF2B5EF4-FFF2-40B4-BE49-F238E27FC236}">
                            <a16:creationId xmlns:a16="http://schemas.microsoft.com/office/drawing/2014/main" id="{D7AD2AA4-8CC5-4B1C-A002-25AE81686D8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695824" y="4514025"/>
                        <a:ext cx="562975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𝓗</m:t>
                              </m:r>
                            </m:oMath>
                          </m:oMathPara>
                        </a14:m>
                        <a:endParaRPr lang="en-US" sz="2400" b="1" dirty="0"/>
                      </a:p>
                    </p:txBody>
                  </p:sp>
                </mc:Choice>
                <mc:Fallback xmlns="">
                  <p:sp>
                    <p:nvSpPr>
                      <p:cNvPr id="101" name="TextBox 100">
                        <a:extLst>
                          <a:ext uri="{FF2B5EF4-FFF2-40B4-BE49-F238E27FC236}">
                            <a16:creationId xmlns:a16="http://schemas.microsoft.com/office/drawing/2014/main" id="{D7AD2AA4-8CC5-4B1C-A002-25AE81686D8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95824" y="4514025"/>
                        <a:ext cx="562975" cy="461665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97" name="Straight Arrow Connector 96">
                  <a:extLst>
                    <a:ext uri="{FF2B5EF4-FFF2-40B4-BE49-F238E27FC236}">
                      <a16:creationId xmlns:a16="http://schemas.microsoft.com/office/drawing/2014/main" id="{3415417F-7B16-4A2B-B482-16B49CD7A16F}"/>
                    </a:ext>
                  </a:extLst>
                </p:cNvPr>
                <p:cNvCxnSpPr/>
                <p:nvPr/>
              </p:nvCxnSpPr>
              <p:spPr>
                <a:xfrm>
                  <a:off x="6215946" y="5040603"/>
                  <a:ext cx="74673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Arrow Connector 98">
                  <a:extLst>
                    <a:ext uri="{FF2B5EF4-FFF2-40B4-BE49-F238E27FC236}">
                      <a16:creationId xmlns:a16="http://schemas.microsoft.com/office/drawing/2014/main" id="{9CD25F3A-A168-4610-AFF6-91358374DD37}"/>
                    </a:ext>
                  </a:extLst>
                </p:cNvPr>
                <p:cNvCxnSpPr/>
                <p:nvPr/>
              </p:nvCxnSpPr>
              <p:spPr>
                <a:xfrm>
                  <a:off x="4682418" y="4440528"/>
                  <a:ext cx="74673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4C93C7B-CDB8-4245-BB7C-7FC2B8A2F4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9993" y="4411953"/>
                <a:ext cx="3883" cy="93345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DBE44880-7F2E-4024-9196-CE3205DDDC01}"/>
                    </a:ext>
                  </a:extLst>
                </p:cNvPr>
                <p:cNvSpPr txBox="1"/>
                <p:nvPr/>
              </p:nvSpPr>
              <p:spPr>
                <a:xfrm>
                  <a:off x="1155086" y="4309235"/>
                  <a:ext cx="4957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DBE44880-7F2E-4024-9196-CE3205DDDC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5086" y="4309235"/>
                  <a:ext cx="495777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41C069D-41EE-4015-816B-64382C7B5A6F}"/>
              </a:ext>
            </a:extLst>
          </p:cNvPr>
          <p:cNvGrpSpPr/>
          <p:nvPr/>
        </p:nvGrpSpPr>
        <p:grpSpPr>
          <a:xfrm>
            <a:off x="4225800" y="4039743"/>
            <a:ext cx="2511949" cy="2362498"/>
            <a:chOff x="1155086" y="4309235"/>
            <a:chExt cx="2511949" cy="2362498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4DC1A997-4FB7-4BE3-95E7-DE9C8E8D9CBE}"/>
                </a:ext>
              </a:extLst>
            </p:cNvPr>
            <p:cNvGrpSpPr/>
            <p:nvPr/>
          </p:nvGrpSpPr>
          <p:grpSpPr>
            <a:xfrm>
              <a:off x="1386768" y="4755236"/>
              <a:ext cx="2280267" cy="1916497"/>
              <a:chOff x="1396293" y="4411953"/>
              <a:chExt cx="2280267" cy="1916497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851403FA-02BD-418B-B043-C9E52BAC910F}"/>
                  </a:ext>
                </a:extLst>
              </p:cNvPr>
              <p:cNvGrpSpPr/>
              <p:nvPr/>
            </p:nvGrpSpPr>
            <p:grpSpPr>
              <a:xfrm>
                <a:off x="1396293" y="4915958"/>
                <a:ext cx="2280267" cy="1412492"/>
                <a:chOff x="4682418" y="4011083"/>
                <a:chExt cx="2280267" cy="1412492"/>
              </a:xfrm>
            </p:grpSpPr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E107D553-1781-4423-9558-C9ABF6BFD52F}"/>
                    </a:ext>
                  </a:extLst>
                </p:cNvPr>
                <p:cNvGrpSpPr/>
                <p:nvPr/>
              </p:nvGrpSpPr>
              <p:grpSpPr>
                <a:xfrm>
                  <a:off x="5429157" y="4011083"/>
                  <a:ext cx="798705" cy="1412492"/>
                  <a:chOff x="4695824" y="4124325"/>
                  <a:chExt cx="571501" cy="851365"/>
                </a:xfrm>
              </p:grpSpPr>
              <p:grpSp>
                <p:nvGrpSpPr>
                  <p:cNvPr id="131" name="Group 130">
                    <a:extLst>
                      <a:ext uri="{FF2B5EF4-FFF2-40B4-BE49-F238E27FC236}">
                        <a16:creationId xmlns:a16="http://schemas.microsoft.com/office/drawing/2014/main" id="{02AFD20E-D3FE-4439-98DA-D23E67D9F38D}"/>
                      </a:ext>
                    </a:extLst>
                  </p:cNvPr>
                  <p:cNvGrpSpPr/>
                  <p:nvPr/>
                </p:nvGrpSpPr>
                <p:grpSpPr>
                  <a:xfrm>
                    <a:off x="4695825" y="4124325"/>
                    <a:ext cx="571500" cy="838200"/>
                    <a:chOff x="4695825" y="4124325"/>
                    <a:chExt cx="571500" cy="838200"/>
                  </a:xfrm>
                </p:grpSpPr>
                <p:cxnSp>
                  <p:nvCxnSpPr>
                    <p:cNvPr id="133" name="Straight Connector 132">
                      <a:extLst>
                        <a:ext uri="{FF2B5EF4-FFF2-40B4-BE49-F238E27FC236}">
                          <a16:creationId xmlns:a16="http://schemas.microsoft.com/office/drawing/2014/main" id="{8672FB47-2B28-48E7-A7AA-35282650A4A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695825" y="4124325"/>
                      <a:ext cx="0" cy="83820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Straight Connector 133">
                      <a:extLst>
                        <a:ext uri="{FF2B5EF4-FFF2-40B4-BE49-F238E27FC236}">
                          <a16:creationId xmlns:a16="http://schemas.microsoft.com/office/drawing/2014/main" id="{F1D2364B-2FBE-4A76-9CC1-877C69217EA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705350" y="4962525"/>
                      <a:ext cx="561975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Straight Connector 134">
                      <a:extLst>
                        <a:ext uri="{FF2B5EF4-FFF2-40B4-BE49-F238E27FC236}">
                          <a16:creationId xmlns:a16="http://schemas.microsoft.com/office/drawing/2014/main" id="{CC06FBF7-CD56-4482-8718-F17F6F31E01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95825" y="4124325"/>
                      <a:ext cx="571500" cy="41910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Connector 135">
                      <a:extLst>
                        <a:ext uri="{FF2B5EF4-FFF2-40B4-BE49-F238E27FC236}">
                          <a16:creationId xmlns:a16="http://schemas.microsoft.com/office/drawing/2014/main" id="{43DFFB7A-A8B5-4BE2-A851-58328B4F5A5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267325" y="4543425"/>
                      <a:ext cx="0" cy="41910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2" name="TextBox 131">
                        <a:extLst>
                          <a:ext uri="{FF2B5EF4-FFF2-40B4-BE49-F238E27FC236}">
                            <a16:creationId xmlns:a16="http://schemas.microsoft.com/office/drawing/2014/main" id="{712DB9D3-8E84-4720-AFE2-01FBE27A15A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695824" y="4514025"/>
                        <a:ext cx="562975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𝓗</m:t>
                              </m:r>
                            </m:oMath>
                          </m:oMathPara>
                        </a14:m>
                        <a:endParaRPr lang="en-US" sz="2400" b="1" dirty="0"/>
                      </a:p>
                    </p:txBody>
                  </p:sp>
                </mc:Choice>
                <mc:Fallback xmlns="">
                  <p:sp>
                    <p:nvSpPr>
                      <p:cNvPr id="132" name="TextBox 131">
                        <a:extLst>
                          <a:ext uri="{FF2B5EF4-FFF2-40B4-BE49-F238E27FC236}">
                            <a16:creationId xmlns:a16="http://schemas.microsoft.com/office/drawing/2014/main" id="{712DB9D3-8E84-4720-AFE2-01FBE27A15A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95824" y="4514025"/>
                        <a:ext cx="562975" cy="461665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29" name="Straight Arrow Connector 128">
                  <a:extLst>
                    <a:ext uri="{FF2B5EF4-FFF2-40B4-BE49-F238E27FC236}">
                      <a16:creationId xmlns:a16="http://schemas.microsoft.com/office/drawing/2014/main" id="{4C2EF5CE-4318-4113-A355-8C9E07E432F9}"/>
                    </a:ext>
                  </a:extLst>
                </p:cNvPr>
                <p:cNvCxnSpPr/>
                <p:nvPr/>
              </p:nvCxnSpPr>
              <p:spPr>
                <a:xfrm>
                  <a:off x="6215946" y="5040603"/>
                  <a:ext cx="74673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Arrow Connector 129">
                  <a:extLst>
                    <a:ext uri="{FF2B5EF4-FFF2-40B4-BE49-F238E27FC236}">
                      <a16:creationId xmlns:a16="http://schemas.microsoft.com/office/drawing/2014/main" id="{5147C47B-1D9E-450F-9810-C2659A549C36}"/>
                    </a:ext>
                  </a:extLst>
                </p:cNvPr>
                <p:cNvCxnSpPr/>
                <p:nvPr/>
              </p:nvCxnSpPr>
              <p:spPr>
                <a:xfrm>
                  <a:off x="4682418" y="4440528"/>
                  <a:ext cx="74673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B62D8B7-0B82-4EAA-A001-78CB29AA29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9993" y="4411953"/>
                <a:ext cx="3883" cy="93345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BA056AF3-8370-4572-A934-FC2E81AB28FF}"/>
                    </a:ext>
                  </a:extLst>
                </p:cNvPr>
                <p:cNvSpPr txBox="1"/>
                <p:nvPr/>
              </p:nvSpPr>
              <p:spPr>
                <a:xfrm>
                  <a:off x="1155086" y="4309235"/>
                  <a:ext cx="4957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BA056AF3-8370-4572-A934-FC2E81AB28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5086" y="4309235"/>
                  <a:ext cx="495777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94C3A07D-56BD-4A77-9739-BA4D37BD1354}"/>
              </a:ext>
            </a:extLst>
          </p:cNvPr>
          <p:cNvSpPr txBox="1"/>
          <p:nvPr/>
        </p:nvSpPr>
        <p:spPr>
          <a:xfrm>
            <a:off x="7045108" y="566328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3B2989B-9045-47F0-B120-000518D7E6C2}"/>
              </a:ext>
            </a:extLst>
          </p:cNvPr>
          <p:cNvGrpSpPr/>
          <p:nvPr/>
        </p:nvGrpSpPr>
        <p:grpSpPr>
          <a:xfrm>
            <a:off x="7367814" y="4039743"/>
            <a:ext cx="2511949" cy="2362498"/>
            <a:chOff x="1155086" y="4309235"/>
            <a:chExt cx="2511949" cy="2362498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AB9765CD-87A8-46F3-B1C0-BAB383E2CBFE}"/>
                </a:ext>
              </a:extLst>
            </p:cNvPr>
            <p:cNvGrpSpPr/>
            <p:nvPr/>
          </p:nvGrpSpPr>
          <p:grpSpPr>
            <a:xfrm>
              <a:off x="1386768" y="4755236"/>
              <a:ext cx="2280267" cy="1916497"/>
              <a:chOff x="1396293" y="4411953"/>
              <a:chExt cx="2280267" cy="1916497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FE62F0C1-81A5-4E15-887A-F0B8EC6B1D1F}"/>
                  </a:ext>
                </a:extLst>
              </p:cNvPr>
              <p:cNvGrpSpPr/>
              <p:nvPr/>
            </p:nvGrpSpPr>
            <p:grpSpPr>
              <a:xfrm>
                <a:off x="1396293" y="4915958"/>
                <a:ext cx="2280267" cy="1412492"/>
                <a:chOff x="4682418" y="4011083"/>
                <a:chExt cx="2280267" cy="1412492"/>
              </a:xfrm>
            </p:grpSpPr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A0EEFEFF-532D-4962-869B-37C5EEF7996A}"/>
                    </a:ext>
                  </a:extLst>
                </p:cNvPr>
                <p:cNvGrpSpPr/>
                <p:nvPr/>
              </p:nvGrpSpPr>
              <p:grpSpPr>
                <a:xfrm>
                  <a:off x="5429157" y="4011083"/>
                  <a:ext cx="798705" cy="1412492"/>
                  <a:chOff x="4695824" y="4124325"/>
                  <a:chExt cx="571501" cy="851365"/>
                </a:xfrm>
              </p:grpSpPr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732446B8-3873-4BD5-B773-C659AA5C43CE}"/>
                      </a:ext>
                    </a:extLst>
                  </p:cNvPr>
                  <p:cNvGrpSpPr/>
                  <p:nvPr/>
                </p:nvGrpSpPr>
                <p:grpSpPr>
                  <a:xfrm>
                    <a:off x="4695825" y="4124325"/>
                    <a:ext cx="571500" cy="838200"/>
                    <a:chOff x="4695825" y="4124325"/>
                    <a:chExt cx="571500" cy="838200"/>
                  </a:xfrm>
                </p:grpSpPr>
                <p:cxnSp>
                  <p:nvCxnSpPr>
                    <p:cNvPr id="148" name="Straight Connector 147">
                      <a:extLst>
                        <a:ext uri="{FF2B5EF4-FFF2-40B4-BE49-F238E27FC236}">
                          <a16:creationId xmlns:a16="http://schemas.microsoft.com/office/drawing/2014/main" id="{2F85A625-8297-49FB-A04E-917FC778D57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695825" y="4124325"/>
                      <a:ext cx="0" cy="83820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Straight Connector 148">
                      <a:extLst>
                        <a:ext uri="{FF2B5EF4-FFF2-40B4-BE49-F238E27FC236}">
                          <a16:creationId xmlns:a16="http://schemas.microsoft.com/office/drawing/2014/main" id="{8D97E0AB-9520-4E29-BF9B-3F067088D47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705350" y="4962525"/>
                      <a:ext cx="561975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Connector 149">
                      <a:extLst>
                        <a:ext uri="{FF2B5EF4-FFF2-40B4-BE49-F238E27FC236}">
                          <a16:creationId xmlns:a16="http://schemas.microsoft.com/office/drawing/2014/main" id="{F34CDCB3-6700-4388-B39E-B39AC38260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95825" y="4124325"/>
                      <a:ext cx="571500" cy="41910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Straight Connector 150">
                      <a:extLst>
                        <a:ext uri="{FF2B5EF4-FFF2-40B4-BE49-F238E27FC236}">
                          <a16:creationId xmlns:a16="http://schemas.microsoft.com/office/drawing/2014/main" id="{6FB268EF-0992-4A72-B4DE-B7ADD72510C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267325" y="4543425"/>
                      <a:ext cx="0" cy="41910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7" name="TextBox 146">
                        <a:extLst>
                          <a:ext uri="{FF2B5EF4-FFF2-40B4-BE49-F238E27FC236}">
                            <a16:creationId xmlns:a16="http://schemas.microsoft.com/office/drawing/2014/main" id="{ACF12052-57CA-4C89-8DF1-19548EA270F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695824" y="4514025"/>
                        <a:ext cx="562975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𝓗</m:t>
                              </m:r>
                            </m:oMath>
                          </m:oMathPara>
                        </a14:m>
                        <a:endParaRPr lang="en-US" sz="2400" b="1" dirty="0"/>
                      </a:p>
                    </p:txBody>
                  </p:sp>
                </mc:Choice>
                <mc:Fallback xmlns="">
                  <p:sp>
                    <p:nvSpPr>
                      <p:cNvPr id="147" name="TextBox 146">
                        <a:extLst>
                          <a:ext uri="{FF2B5EF4-FFF2-40B4-BE49-F238E27FC236}">
                            <a16:creationId xmlns:a16="http://schemas.microsoft.com/office/drawing/2014/main" id="{ACF12052-57CA-4C89-8DF1-19548EA270F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95824" y="4514025"/>
                        <a:ext cx="562975" cy="461665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44" name="Straight Arrow Connector 143">
                  <a:extLst>
                    <a:ext uri="{FF2B5EF4-FFF2-40B4-BE49-F238E27FC236}">
                      <a16:creationId xmlns:a16="http://schemas.microsoft.com/office/drawing/2014/main" id="{8779220C-3D93-4467-B3F3-F197668E3B8D}"/>
                    </a:ext>
                  </a:extLst>
                </p:cNvPr>
                <p:cNvCxnSpPr/>
                <p:nvPr/>
              </p:nvCxnSpPr>
              <p:spPr>
                <a:xfrm>
                  <a:off x="6215946" y="5040603"/>
                  <a:ext cx="74673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Arrow Connector 144">
                  <a:extLst>
                    <a:ext uri="{FF2B5EF4-FFF2-40B4-BE49-F238E27FC236}">
                      <a16:creationId xmlns:a16="http://schemas.microsoft.com/office/drawing/2014/main" id="{902974C6-8751-45F0-828F-E27DF1AC43BA}"/>
                    </a:ext>
                  </a:extLst>
                </p:cNvPr>
                <p:cNvCxnSpPr/>
                <p:nvPr/>
              </p:nvCxnSpPr>
              <p:spPr>
                <a:xfrm>
                  <a:off x="4682418" y="4440528"/>
                  <a:ext cx="74673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713520C2-2E85-45FC-A9C6-89315B6015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9993" y="4411953"/>
                <a:ext cx="3883" cy="93345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352E19A8-575C-45EA-885B-5CE03E919CFC}"/>
                    </a:ext>
                  </a:extLst>
                </p:cNvPr>
                <p:cNvSpPr txBox="1"/>
                <p:nvPr/>
              </p:nvSpPr>
              <p:spPr>
                <a:xfrm>
                  <a:off x="1155086" y="4309235"/>
                  <a:ext cx="72981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ℓ+1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352E19A8-575C-45EA-885B-5CE03E919C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5086" y="4309235"/>
                  <a:ext cx="729815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8BB18100-8A17-450E-BE76-0684705CEBE6}"/>
              </a:ext>
            </a:extLst>
          </p:cNvPr>
          <p:cNvCxnSpPr/>
          <p:nvPr/>
        </p:nvCxnSpPr>
        <p:spPr>
          <a:xfrm>
            <a:off x="7599496" y="6019269"/>
            <a:ext cx="74673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1B539C8B-F9E2-4D9F-A55A-26D068548A9B}"/>
                  </a:ext>
                </a:extLst>
              </p:cNvPr>
              <p:cNvSpPr txBox="1"/>
              <p:nvPr/>
            </p:nvSpPr>
            <p:spPr>
              <a:xfrm>
                <a:off x="9891679" y="5786396"/>
                <a:ext cx="11336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MD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1B539C8B-F9E2-4D9F-A55A-26D068548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679" y="5786396"/>
                <a:ext cx="1133644" cy="400110"/>
              </a:xfrm>
              <a:prstGeom prst="rect">
                <a:avLst/>
              </a:prstGeom>
              <a:blipFill>
                <a:blip r:embed="rId1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6D66C04-BD7A-4D87-A5E8-83298E09225F}"/>
              </a:ext>
            </a:extLst>
          </p:cNvPr>
          <p:cNvGrpSpPr/>
          <p:nvPr/>
        </p:nvGrpSpPr>
        <p:grpSpPr>
          <a:xfrm>
            <a:off x="1110958" y="1630254"/>
            <a:ext cx="9970084" cy="1427133"/>
            <a:chOff x="391854" y="1709379"/>
            <a:chExt cx="9970084" cy="1427133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29D66B71-51E9-477E-8484-5D9EDB39AD56}"/>
                </a:ext>
              </a:extLst>
            </p:cNvPr>
            <p:cNvGrpSpPr/>
            <p:nvPr/>
          </p:nvGrpSpPr>
          <p:grpSpPr>
            <a:xfrm>
              <a:off x="1914728" y="1709959"/>
              <a:ext cx="8447210" cy="1426553"/>
              <a:chOff x="2125977" y="5086227"/>
              <a:chExt cx="8447210" cy="142655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2F0760EE-1D82-4889-B3FA-648713921981}"/>
                      </a:ext>
                    </a:extLst>
                  </p:cNvPr>
                  <p:cNvSpPr txBox="1"/>
                  <p:nvPr/>
                </p:nvSpPr>
                <p:spPr>
                  <a:xfrm>
                    <a:off x="2125977" y="6042070"/>
                    <a:ext cx="606384" cy="46166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5CB05DD2-D996-4CFF-A593-2988FBC8C2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25977" y="6042070"/>
                    <a:ext cx="606384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79A46B5F-E209-4537-A3B1-26504100FF56}"/>
                      </a:ext>
                    </a:extLst>
                  </p:cNvPr>
                  <p:cNvSpPr txBox="1"/>
                  <p:nvPr/>
                </p:nvSpPr>
                <p:spPr>
                  <a:xfrm>
                    <a:off x="3805539" y="6042070"/>
                    <a:ext cx="606384" cy="46166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DED3A0C5-A87C-4CBD-9E27-D4CCAFB863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5539" y="6042070"/>
                    <a:ext cx="606384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664044FC-B34B-4064-A4A3-520C0E4F5F6B}"/>
                  </a:ext>
                </a:extLst>
              </p:cNvPr>
              <p:cNvCxnSpPr>
                <a:stCxn id="89" idx="3"/>
                <a:endCxn id="106" idx="1"/>
              </p:cNvCxnSpPr>
              <p:nvPr/>
            </p:nvCxnSpPr>
            <p:spPr>
              <a:xfrm>
                <a:off x="2732361" y="6272903"/>
                <a:ext cx="1073178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6EE64EFA-DC4A-4D69-8340-82423B794AC6}"/>
                      </a:ext>
                    </a:extLst>
                  </p:cNvPr>
                  <p:cNvSpPr txBox="1"/>
                  <p:nvPr/>
                </p:nvSpPr>
                <p:spPr>
                  <a:xfrm>
                    <a:off x="3035553" y="6088236"/>
                    <a:ext cx="466794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1AA114A0-D5BE-4213-9011-632F8CF2F7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35553" y="6088236"/>
                    <a:ext cx="466794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48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54771406-1B7C-4E94-A3BF-E71B7F0F57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60680" y="5463560"/>
                <a:ext cx="0" cy="632225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A4ECC393-CB1A-4DAD-B83D-67B3E706B669}"/>
                      </a:ext>
                    </a:extLst>
                  </p:cNvPr>
                  <p:cNvSpPr txBox="1"/>
                  <p:nvPr/>
                </p:nvSpPr>
                <p:spPr>
                  <a:xfrm>
                    <a:off x="3040375" y="5094228"/>
                    <a:ext cx="5388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DD86712A-1484-4348-A7EE-F7F11BAA75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0375" y="5094228"/>
                    <a:ext cx="538865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08115DAC-EA98-4E6A-9B72-201050D52B43}"/>
                      </a:ext>
                    </a:extLst>
                  </p:cNvPr>
                  <p:cNvSpPr txBox="1"/>
                  <p:nvPr/>
                </p:nvSpPr>
                <p:spPr>
                  <a:xfrm>
                    <a:off x="5484295" y="6051115"/>
                    <a:ext cx="606384" cy="46166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37EFFDE5-8700-4809-8C1C-3E1447F710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84295" y="6051115"/>
                    <a:ext cx="606384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2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C63BA176-1839-491B-915E-2CCA9F7BD95E}"/>
                  </a:ext>
                </a:extLst>
              </p:cNvPr>
              <p:cNvCxnSpPr>
                <a:endCxn id="111" idx="1"/>
              </p:cNvCxnSpPr>
              <p:nvPr/>
            </p:nvCxnSpPr>
            <p:spPr>
              <a:xfrm>
                <a:off x="4411117" y="6281948"/>
                <a:ext cx="1073178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4E902F3A-72AD-40DF-B9A6-A8D7BABB361D}"/>
                      </a:ext>
                    </a:extLst>
                  </p:cNvPr>
                  <p:cNvSpPr txBox="1"/>
                  <p:nvPr/>
                </p:nvSpPr>
                <p:spPr>
                  <a:xfrm>
                    <a:off x="4714309" y="6097281"/>
                    <a:ext cx="466794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EDAF1B2A-165B-42AA-B874-D4910D77FE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14309" y="6097281"/>
                    <a:ext cx="466794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31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61AA2F99-2FD8-4E8D-AD6D-210035DA22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51989" y="5463560"/>
                <a:ext cx="0" cy="632225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CC183FD1-D1CC-4719-9863-D0AE9D37BA18}"/>
                      </a:ext>
                    </a:extLst>
                  </p:cNvPr>
                  <p:cNvSpPr txBox="1"/>
                  <p:nvPr/>
                </p:nvSpPr>
                <p:spPr>
                  <a:xfrm>
                    <a:off x="4731684" y="5094228"/>
                    <a:ext cx="5388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E0F5E0BC-F624-404D-9F9F-715D00FD7F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31684" y="5094228"/>
                    <a:ext cx="538865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2599CF2-854F-423C-B4F5-AF177FF81334}"/>
                  </a:ext>
                </a:extLst>
              </p:cNvPr>
              <p:cNvSpPr txBox="1"/>
              <p:nvPr/>
            </p:nvSpPr>
            <p:spPr>
              <a:xfrm>
                <a:off x="6841583" y="5875599"/>
                <a:ext cx="6832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. . .</a:t>
                </a:r>
              </a:p>
            </p:txBody>
          </p: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F5359DD8-6507-4AA6-8D84-30CC5DFDD5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0679" y="6292637"/>
                <a:ext cx="529168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AA36BE2E-1306-4F71-8B74-C50FDB9BB99E}"/>
                  </a:ext>
                </a:extLst>
              </p:cNvPr>
              <p:cNvGrpSpPr/>
              <p:nvPr/>
            </p:nvGrpSpPr>
            <p:grpSpPr>
              <a:xfrm>
                <a:off x="8146603" y="5455559"/>
                <a:ext cx="1679562" cy="1048176"/>
                <a:chOff x="2732361" y="4410681"/>
                <a:chExt cx="1679562" cy="104817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2" name="TextBox 121">
                      <a:extLst>
                        <a:ext uri="{FF2B5EF4-FFF2-40B4-BE49-F238E27FC236}">
                          <a16:creationId xmlns:a16="http://schemas.microsoft.com/office/drawing/2014/main" id="{B03DE4CD-8912-4864-98C4-D72FC96662B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05539" y="4997192"/>
                      <a:ext cx="606384" cy="461665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F09579D0-3805-4C92-B24D-F8F7472532F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05539" y="4997192"/>
                      <a:ext cx="606384" cy="461665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3" name="Straight Arrow Connector 152">
                  <a:extLst>
                    <a:ext uri="{FF2B5EF4-FFF2-40B4-BE49-F238E27FC236}">
                      <a16:creationId xmlns:a16="http://schemas.microsoft.com/office/drawing/2014/main" id="{119F2DCE-96FC-491D-AA87-2A4EE0F4DB47}"/>
                    </a:ext>
                  </a:extLst>
                </p:cNvPr>
                <p:cNvCxnSpPr>
                  <a:endCxn id="122" idx="1"/>
                </p:cNvCxnSpPr>
                <p:nvPr/>
              </p:nvCxnSpPr>
              <p:spPr>
                <a:xfrm>
                  <a:off x="2732361" y="5228025"/>
                  <a:ext cx="1073178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5" name="TextBox 154">
                      <a:extLst>
                        <a:ext uri="{FF2B5EF4-FFF2-40B4-BE49-F238E27FC236}">
                          <a16:creationId xmlns:a16="http://schemas.microsoft.com/office/drawing/2014/main" id="{C835D64C-8DE6-4DBB-8993-13AAABF3393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35553" y="5043358"/>
                      <a:ext cx="466794" cy="36933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A463DE1E-0A39-4F64-A10C-01A1FE658E0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35553" y="5043358"/>
                      <a:ext cx="466794" cy="369332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b="-48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6" name="Straight Arrow Connector 155">
                  <a:extLst>
                    <a:ext uri="{FF2B5EF4-FFF2-40B4-BE49-F238E27FC236}">
                      <a16:creationId xmlns:a16="http://schemas.microsoft.com/office/drawing/2014/main" id="{2CB441B2-52BA-4685-96A3-581D38F824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55858" y="4410681"/>
                  <a:ext cx="0" cy="632225"/>
                </a:xfrm>
                <a:prstGeom prst="straightConnector1">
                  <a:avLst/>
                </a:prstGeom>
                <a:ln w="19050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9951FB12-512F-4EF3-86C1-32C0BD32141A}"/>
                      </a:ext>
                    </a:extLst>
                  </p:cNvPr>
                  <p:cNvSpPr txBox="1"/>
                  <p:nvPr/>
                </p:nvSpPr>
                <p:spPr>
                  <a:xfrm>
                    <a:off x="8449795" y="5086227"/>
                    <a:ext cx="52764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25439A13-0784-40EF-AAFD-DDE437B22F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49795" y="5086227"/>
                    <a:ext cx="527645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2B851F85-34A7-4B43-8072-A093572B22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20266" y="6272902"/>
                <a:ext cx="331267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B68E7898-5B12-42C7-81A4-7FEC7B86E5DA}"/>
                      </a:ext>
                    </a:extLst>
                  </p:cNvPr>
                  <p:cNvSpPr txBox="1"/>
                  <p:nvPr/>
                </p:nvSpPr>
                <p:spPr>
                  <a:xfrm>
                    <a:off x="10151533" y="6088236"/>
                    <a:ext cx="42165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4282A297-90E2-4607-B679-D7C668992C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51533" y="6088236"/>
                    <a:ext cx="421654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9F77026E-5E7D-4364-BDCE-C5BFA307C31C}"/>
                </a:ext>
              </a:extLst>
            </p:cNvPr>
            <p:cNvCxnSpPr>
              <a:cxnSpLocks/>
              <a:stCxn id="158" idx="3"/>
            </p:cNvCxnSpPr>
            <p:nvPr/>
          </p:nvCxnSpPr>
          <p:spPr>
            <a:xfrm>
              <a:off x="912573" y="2895071"/>
              <a:ext cx="10021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155B9568-8586-4771-B6D1-545851CCE094}"/>
                    </a:ext>
                  </a:extLst>
                </p:cNvPr>
                <p:cNvSpPr txBox="1"/>
                <p:nvPr/>
              </p:nvSpPr>
              <p:spPr>
                <a:xfrm>
                  <a:off x="391854" y="2695016"/>
                  <a:ext cx="52071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155B9568-8586-4771-B6D1-545851CCE0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854" y="2695016"/>
                  <a:ext cx="520719" cy="40011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BA87521-9D91-407A-928C-46F0C3B6FBBD}"/>
                </a:ext>
              </a:extLst>
            </p:cNvPr>
            <p:cNvGrpSpPr/>
            <p:nvPr/>
          </p:nvGrpSpPr>
          <p:grpSpPr>
            <a:xfrm>
              <a:off x="1129777" y="1709379"/>
              <a:ext cx="543687" cy="1363340"/>
              <a:chOff x="1301751" y="1709653"/>
              <a:chExt cx="543687" cy="136334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TextBox 158">
                    <a:extLst>
                      <a:ext uri="{FF2B5EF4-FFF2-40B4-BE49-F238E27FC236}">
                        <a16:creationId xmlns:a16="http://schemas.microsoft.com/office/drawing/2014/main" id="{E8D15F1C-DE4D-44AF-8905-6E4845DC45E9}"/>
                      </a:ext>
                    </a:extLst>
                  </p:cNvPr>
                  <p:cNvSpPr txBox="1"/>
                  <p:nvPr/>
                </p:nvSpPr>
                <p:spPr>
                  <a:xfrm>
                    <a:off x="1301751" y="2703661"/>
                    <a:ext cx="466794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9" name="TextBox 158">
                    <a:extLst>
                      <a:ext uri="{FF2B5EF4-FFF2-40B4-BE49-F238E27FC236}">
                        <a16:creationId xmlns:a16="http://schemas.microsoft.com/office/drawing/2014/main" id="{E8D15F1C-DE4D-44AF-8905-6E4845DC45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1751" y="2703661"/>
                    <a:ext cx="466794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31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0" name="Straight Arrow Connector 159">
                <a:extLst>
                  <a:ext uri="{FF2B5EF4-FFF2-40B4-BE49-F238E27FC236}">
                    <a16:creationId xmlns:a16="http://schemas.microsoft.com/office/drawing/2014/main" id="{A7F7C70B-1174-4710-88FE-255FB9CFF2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6878" y="2078985"/>
                <a:ext cx="0" cy="632225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1" name="TextBox 160">
                    <a:extLst>
                      <a:ext uri="{FF2B5EF4-FFF2-40B4-BE49-F238E27FC236}">
                        <a16:creationId xmlns:a16="http://schemas.microsoft.com/office/drawing/2014/main" id="{174B7228-8B6E-48B4-8E77-AF431A0AE345}"/>
                      </a:ext>
                    </a:extLst>
                  </p:cNvPr>
                  <p:cNvSpPr txBox="1"/>
                  <p:nvPr/>
                </p:nvSpPr>
                <p:spPr>
                  <a:xfrm>
                    <a:off x="1306573" y="1709653"/>
                    <a:ext cx="5388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1" name="TextBox 160">
                    <a:extLst>
                      <a:ext uri="{FF2B5EF4-FFF2-40B4-BE49-F238E27FC236}">
                        <a16:creationId xmlns:a16="http://schemas.microsoft.com/office/drawing/2014/main" id="{174B7228-8B6E-48B4-8E77-AF431A0AE3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6573" y="1709653"/>
                    <a:ext cx="538865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20979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Merkle-</a:t>
            </a:r>
            <a:r>
              <a:rPr lang="en-US" sz="32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Damgård</a:t>
            </a:r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 transform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.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0E5271-C0B1-4958-B223-324FD9C95983}"/>
              </a:ext>
            </a:extLst>
          </p:cNvPr>
          <p:cNvGrpSpPr/>
          <p:nvPr/>
        </p:nvGrpSpPr>
        <p:grpSpPr>
          <a:xfrm>
            <a:off x="926804" y="4311620"/>
            <a:ext cx="10140122" cy="2374815"/>
            <a:chOff x="885201" y="4039743"/>
            <a:chExt cx="10140122" cy="2374815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80FC87AC-9840-4D0C-9603-61827051F6C0}"/>
                </a:ext>
              </a:extLst>
            </p:cNvPr>
            <p:cNvGrpSpPr/>
            <p:nvPr/>
          </p:nvGrpSpPr>
          <p:grpSpPr>
            <a:xfrm>
              <a:off x="885201" y="4052060"/>
              <a:ext cx="2772309" cy="2362498"/>
              <a:chOff x="885201" y="4052060"/>
              <a:chExt cx="2772309" cy="2362498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A301B8AF-BF07-4FE2-8DAD-E3CABB76441A}"/>
                  </a:ext>
                </a:extLst>
              </p:cNvPr>
              <p:cNvGrpSpPr/>
              <p:nvPr/>
            </p:nvGrpSpPr>
            <p:grpSpPr>
              <a:xfrm>
                <a:off x="1145561" y="4052060"/>
                <a:ext cx="2511949" cy="2362498"/>
                <a:chOff x="1155086" y="4309235"/>
                <a:chExt cx="2511949" cy="2362498"/>
              </a:xfrm>
            </p:grpSpPr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F753A27A-93AB-4799-91BF-BDF320E856F3}"/>
                    </a:ext>
                  </a:extLst>
                </p:cNvPr>
                <p:cNvGrpSpPr/>
                <p:nvPr/>
              </p:nvGrpSpPr>
              <p:grpSpPr>
                <a:xfrm>
                  <a:off x="1386767" y="4755236"/>
                  <a:ext cx="2280268" cy="1916497"/>
                  <a:chOff x="1396292" y="4411953"/>
                  <a:chExt cx="2280268" cy="1916497"/>
                </a:xfrm>
              </p:grpSpPr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463C32D7-CCE5-4F4A-AB31-8B542D51FF02}"/>
                      </a:ext>
                    </a:extLst>
                  </p:cNvPr>
                  <p:cNvGrpSpPr/>
                  <p:nvPr/>
                </p:nvGrpSpPr>
                <p:grpSpPr>
                  <a:xfrm>
                    <a:off x="1396292" y="4915958"/>
                    <a:ext cx="2280268" cy="1412492"/>
                    <a:chOff x="4682417" y="4011083"/>
                    <a:chExt cx="2280268" cy="1412492"/>
                  </a:xfrm>
                </p:grpSpPr>
                <p:grpSp>
                  <p:nvGrpSpPr>
                    <p:cNvPr id="65" name="Group 64">
                      <a:extLst>
                        <a:ext uri="{FF2B5EF4-FFF2-40B4-BE49-F238E27FC236}">
                          <a16:creationId xmlns:a16="http://schemas.microsoft.com/office/drawing/2014/main" id="{BA76FFB6-B255-48F7-B36B-D4A2092106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29157" y="4011083"/>
                      <a:ext cx="798705" cy="1412492"/>
                      <a:chOff x="4695824" y="4124325"/>
                      <a:chExt cx="571501" cy="851365"/>
                    </a:xfrm>
                  </p:grpSpPr>
                  <p:grpSp>
                    <p:nvGrpSpPr>
                      <p:cNvPr id="72" name="Group 71">
                        <a:extLst>
                          <a:ext uri="{FF2B5EF4-FFF2-40B4-BE49-F238E27FC236}">
                            <a16:creationId xmlns:a16="http://schemas.microsoft.com/office/drawing/2014/main" id="{3D5F5A25-144A-47DE-A035-99B1A4D02E5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695825" y="4124325"/>
                        <a:ext cx="571500" cy="838200"/>
                        <a:chOff x="4695825" y="4124325"/>
                        <a:chExt cx="571500" cy="838200"/>
                      </a:xfrm>
                    </p:grpSpPr>
                    <p:cxnSp>
                      <p:nvCxnSpPr>
                        <p:cNvPr id="74" name="Straight Connector 73">
                          <a:extLst>
                            <a:ext uri="{FF2B5EF4-FFF2-40B4-BE49-F238E27FC236}">
                              <a16:creationId xmlns:a16="http://schemas.microsoft.com/office/drawing/2014/main" id="{BFF0FCAC-5B34-4619-82CB-E4F515A12DF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695825" y="4124325"/>
                          <a:ext cx="0" cy="838200"/>
                        </a:xfrm>
                        <a:prstGeom prst="line">
                          <a:avLst/>
                        </a:prstGeom>
                      </p:spPr>
                      <p:style>
                        <a:lnRef idx="3">
                          <a:schemeClr val="accent1"/>
                        </a:lnRef>
                        <a:fillRef idx="0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" name="Straight Connector 74">
                          <a:extLst>
                            <a:ext uri="{FF2B5EF4-FFF2-40B4-BE49-F238E27FC236}">
                              <a16:creationId xmlns:a16="http://schemas.microsoft.com/office/drawing/2014/main" id="{2CFDC615-4C4D-436B-A54F-0021A0CFD19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705350" y="4962525"/>
                          <a:ext cx="561975" cy="0"/>
                        </a:xfrm>
                        <a:prstGeom prst="line">
                          <a:avLst/>
                        </a:prstGeom>
                      </p:spPr>
                      <p:style>
                        <a:lnRef idx="3">
                          <a:schemeClr val="accent1"/>
                        </a:lnRef>
                        <a:fillRef idx="0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" name="Straight Connector 75">
                          <a:extLst>
                            <a:ext uri="{FF2B5EF4-FFF2-40B4-BE49-F238E27FC236}">
                              <a16:creationId xmlns:a16="http://schemas.microsoft.com/office/drawing/2014/main" id="{1F77F770-9991-45BC-9846-303866914C6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695825" y="4124325"/>
                          <a:ext cx="571500" cy="419100"/>
                        </a:xfrm>
                        <a:prstGeom prst="line">
                          <a:avLst/>
                        </a:prstGeom>
                      </p:spPr>
                      <p:style>
                        <a:lnRef idx="3">
                          <a:schemeClr val="accent1"/>
                        </a:lnRef>
                        <a:fillRef idx="0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" name="Straight Connector 76">
                          <a:extLst>
                            <a:ext uri="{FF2B5EF4-FFF2-40B4-BE49-F238E27FC236}">
                              <a16:creationId xmlns:a16="http://schemas.microsoft.com/office/drawing/2014/main" id="{AE987DB7-9B3B-4B56-867C-DA4113303EC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267325" y="4543425"/>
                          <a:ext cx="0" cy="419100"/>
                        </a:xfrm>
                        <a:prstGeom prst="line">
                          <a:avLst/>
                        </a:prstGeom>
                      </p:spPr>
                      <p:style>
                        <a:lnRef idx="3">
                          <a:schemeClr val="accent1"/>
                        </a:lnRef>
                        <a:fillRef idx="0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73" name="TextBox 72">
                            <a:extLst>
                              <a:ext uri="{FF2B5EF4-FFF2-40B4-BE49-F238E27FC236}">
                                <a16:creationId xmlns:a16="http://schemas.microsoft.com/office/drawing/2014/main" id="{F798E24A-1FF2-4BF1-9A80-ABA7FC58D12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695824" y="4514025"/>
                            <a:ext cx="562975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𝓗</m:t>
                                  </m:r>
                                </m:oMath>
                              </m:oMathPara>
                            </a14:m>
                            <a:endParaRPr lang="en-US" sz="2400" b="1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73" name="TextBox 72">
                            <a:extLst>
                              <a:ext uri="{FF2B5EF4-FFF2-40B4-BE49-F238E27FC236}">
                                <a16:creationId xmlns:a16="http://schemas.microsoft.com/office/drawing/2014/main" id="{F798E24A-1FF2-4BF1-9A80-ABA7FC58D123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4695824" y="4514025"/>
                            <a:ext cx="562975" cy="461665"/>
                          </a:xfrm>
                          <a:prstGeom prst="rect">
                            <a:avLst/>
                          </a:prstGeom>
                          <a:blipFill>
                            <a:blip r:embed="rId2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cxnSp>
                  <p:nvCxnSpPr>
                    <p:cNvPr id="66" name="Straight Arrow Connector 65">
                      <a:extLst>
                        <a:ext uri="{FF2B5EF4-FFF2-40B4-BE49-F238E27FC236}">
                          <a16:creationId xmlns:a16="http://schemas.microsoft.com/office/drawing/2014/main" id="{8BFBF5CE-99E7-4149-806C-972D3190827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15946" y="5040603"/>
                      <a:ext cx="746739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Arrow Connector 66">
                      <a:extLst>
                        <a:ext uri="{FF2B5EF4-FFF2-40B4-BE49-F238E27FC236}">
                          <a16:creationId xmlns:a16="http://schemas.microsoft.com/office/drawing/2014/main" id="{3FA8A5C7-BC18-4A8C-8797-9C1D02B11FB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682417" y="5054070"/>
                      <a:ext cx="746739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Arrow Connector 67">
                      <a:extLst>
                        <a:ext uri="{FF2B5EF4-FFF2-40B4-BE49-F238E27FC236}">
                          <a16:creationId xmlns:a16="http://schemas.microsoft.com/office/drawing/2014/main" id="{D2941F28-EA01-48DA-9BFC-C8AC593D314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682418" y="4440528"/>
                      <a:ext cx="746739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475E4BEE-2D5B-4622-9560-28A3D079C9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09518" y="4411953"/>
                    <a:ext cx="3883" cy="933450"/>
                  </a:xfrm>
                  <a:prstGeom prst="line">
                    <a:avLst/>
                  </a:prstGeom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TextBox 84">
                      <a:extLst>
                        <a:ext uri="{FF2B5EF4-FFF2-40B4-BE49-F238E27FC236}">
                          <a16:creationId xmlns:a16="http://schemas.microsoft.com/office/drawing/2014/main" id="{855BCB2A-8320-46BF-9A23-A2CCED0615A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55086" y="4309235"/>
                      <a:ext cx="48981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85" name="TextBox 84">
                      <a:extLst>
                        <a:ext uri="{FF2B5EF4-FFF2-40B4-BE49-F238E27FC236}">
                          <a16:creationId xmlns:a16="http://schemas.microsoft.com/office/drawing/2014/main" id="{855BCB2A-8320-46BF-9A23-A2CCED0615A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55086" y="4309235"/>
                      <a:ext cx="489814" cy="40011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CB8A72B5-637F-4212-A56F-3342527D26FC}"/>
                      </a:ext>
                    </a:extLst>
                  </p:cNvPr>
                  <p:cNvSpPr txBox="1"/>
                  <p:nvPr/>
                </p:nvSpPr>
                <p:spPr>
                  <a:xfrm>
                    <a:off x="885201" y="5844998"/>
                    <a:ext cx="52071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CB8A72B5-637F-4212-A56F-3342527D26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5201" y="5844998"/>
                    <a:ext cx="520719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02EDEB82-CCF6-4B1B-8577-BDAE2F2F5B92}"/>
                </a:ext>
              </a:extLst>
            </p:cNvPr>
            <p:cNvGrpSpPr/>
            <p:nvPr/>
          </p:nvGrpSpPr>
          <p:grpSpPr>
            <a:xfrm>
              <a:off x="2684534" y="4039743"/>
              <a:ext cx="2511949" cy="2362498"/>
              <a:chOff x="1155086" y="4309235"/>
              <a:chExt cx="2511949" cy="2362498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53D3FBD-265F-4BAB-87E1-975F3FB18D91}"/>
                  </a:ext>
                </a:extLst>
              </p:cNvPr>
              <p:cNvGrpSpPr/>
              <p:nvPr/>
            </p:nvGrpSpPr>
            <p:grpSpPr>
              <a:xfrm>
                <a:off x="1386768" y="4755236"/>
                <a:ext cx="2280267" cy="1916497"/>
                <a:chOff x="1396293" y="4411953"/>
                <a:chExt cx="2280267" cy="1916497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F1370F-75F1-4145-ACF6-0D8D8E56C562}"/>
                    </a:ext>
                  </a:extLst>
                </p:cNvPr>
                <p:cNvGrpSpPr/>
                <p:nvPr/>
              </p:nvGrpSpPr>
              <p:grpSpPr>
                <a:xfrm>
                  <a:off x="1396293" y="4915958"/>
                  <a:ext cx="2280267" cy="1412492"/>
                  <a:chOff x="4682418" y="4011083"/>
                  <a:chExt cx="2280267" cy="1412492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DC95E9B5-E155-437B-8EE9-8D904CFDA981}"/>
                      </a:ext>
                    </a:extLst>
                  </p:cNvPr>
                  <p:cNvGrpSpPr/>
                  <p:nvPr/>
                </p:nvGrpSpPr>
                <p:grpSpPr>
                  <a:xfrm>
                    <a:off x="5429157" y="4011083"/>
                    <a:ext cx="798705" cy="1412492"/>
                    <a:chOff x="4695824" y="4124325"/>
                    <a:chExt cx="571501" cy="851365"/>
                  </a:xfrm>
                </p:grpSpPr>
                <p:grpSp>
                  <p:nvGrpSpPr>
                    <p:cNvPr id="100" name="Group 99">
                      <a:extLst>
                        <a:ext uri="{FF2B5EF4-FFF2-40B4-BE49-F238E27FC236}">
                          <a16:creationId xmlns:a16="http://schemas.microsoft.com/office/drawing/2014/main" id="{3EC55AD0-CDFE-4E5A-8C60-B4461577C6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95825" y="4124325"/>
                      <a:ext cx="571500" cy="838200"/>
                      <a:chOff x="4695825" y="4124325"/>
                      <a:chExt cx="571500" cy="838200"/>
                    </a:xfrm>
                  </p:grpSpPr>
                  <p:cxnSp>
                    <p:nvCxnSpPr>
                      <p:cNvPr id="102" name="Straight Connector 101">
                        <a:extLst>
                          <a:ext uri="{FF2B5EF4-FFF2-40B4-BE49-F238E27FC236}">
                            <a16:creationId xmlns:a16="http://schemas.microsoft.com/office/drawing/2014/main" id="{85C4B947-E0C6-4C6D-A473-735DB7C9E9A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95825" y="4124325"/>
                        <a:ext cx="0" cy="83820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3" name="Straight Connector 102">
                        <a:extLst>
                          <a:ext uri="{FF2B5EF4-FFF2-40B4-BE49-F238E27FC236}">
                            <a16:creationId xmlns:a16="http://schemas.microsoft.com/office/drawing/2014/main" id="{FA94B7B7-5DEB-4363-93D9-08B670F040D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705350" y="4962525"/>
                        <a:ext cx="561975" cy="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4" name="Straight Connector 103">
                        <a:extLst>
                          <a:ext uri="{FF2B5EF4-FFF2-40B4-BE49-F238E27FC236}">
                            <a16:creationId xmlns:a16="http://schemas.microsoft.com/office/drawing/2014/main" id="{8F765D97-B224-4E3D-979B-ADE1B59FE9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695825" y="4124325"/>
                        <a:ext cx="571500" cy="41910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5" name="Straight Connector 104">
                        <a:extLst>
                          <a:ext uri="{FF2B5EF4-FFF2-40B4-BE49-F238E27FC236}">
                            <a16:creationId xmlns:a16="http://schemas.microsoft.com/office/drawing/2014/main" id="{0577C074-BC75-4B44-BB23-377F09312D1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267325" y="4543425"/>
                        <a:ext cx="0" cy="41910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01" name="TextBox 100">
                          <a:extLst>
                            <a:ext uri="{FF2B5EF4-FFF2-40B4-BE49-F238E27FC236}">
                              <a16:creationId xmlns:a16="http://schemas.microsoft.com/office/drawing/2014/main" id="{D7AD2AA4-8CC5-4B1C-A002-25AE81686D8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695824" y="4514025"/>
                          <a:ext cx="562975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𝓗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101" name="TextBox 100">
                          <a:extLst>
                            <a:ext uri="{FF2B5EF4-FFF2-40B4-BE49-F238E27FC236}">
                              <a16:creationId xmlns:a16="http://schemas.microsoft.com/office/drawing/2014/main" id="{D7AD2AA4-8CC5-4B1C-A002-25AE81686D88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95824" y="4514025"/>
                          <a:ext cx="562975" cy="461665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97" name="Straight Arrow Connector 96">
                    <a:extLst>
                      <a:ext uri="{FF2B5EF4-FFF2-40B4-BE49-F238E27FC236}">
                        <a16:creationId xmlns:a16="http://schemas.microsoft.com/office/drawing/2014/main" id="{3415417F-7B16-4A2B-B482-16B49CD7A16F}"/>
                      </a:ext>
                    </a:extLst>
                  </p:cNvPr>
                  <p:cNvCxnSpPr/>
                  <p:nvPr/>
                </p:nvCxnSpPr>
                <p:spPr>
                  <a:xfrm>
                    <a:off x="6215946" y="5040603"/>
                    <a:ext cx="74673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Arrow Connector 98">
                    <a:extLst>
                      <a:ext uri="{FF2B5EF4-FFF2-40B4-BE49-F238E27FC236}">
                        <a16:creationId xmlns:a16="http://schemas.microsoft.com/office/drawing/2014/main" id="{9CD25F3A-A168-4610-AFF6-91358374DD37}"/>
                      </a:ext>
                    </a:extLst>
                  </p:cNvPr>
                  <p:cNvCxnSpPr/>
                  <p:nvPr/>
                </p:nvCxnSpPr>
                <p:spPr>
                  <a:xfrm>
                    <a:off x="4682418" y="4440528"/>
                    <a:ext cx="74673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64C93C7B-CDB8-4245-BB7C-7FC2B8A2F4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99993" y="4411953"/>
                  <a:ext cx="3883" cy="933450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DBE44880-7F2E-4024-9196-CE3205DDDC01}"/>
                      </a:ext>
                    </a:extLst>
                  </p:cNvPr>
                  <p:cNvSpPr txBox="1"/>
                  <p:nvPr/>
                </p:nvSpPr>
                <p:spPr>
                  <a:xfrm>
                    <a:off x="1155086" y="4309235"/>
                    <a:ext cx="49577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DBE44880-7F2E-4024-9196-CE3205DDDC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5086" y="4309235"/>
                    <a:ext cx="495777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341C069D-41EE-4015-816B-64382C7B5A6F}"/>
                </a:ext>
              </a:extLst>
            </p:cNvPr>
            <p:cNvGrpSpPr/>
            <p:nvPr/>
          </p:nvGrpSpPr>
          <p:grpSpPr>
            <a:xfrm>
              <a:off x="4225800" y="4039743"/>
              <a:ext cx="2511949" cy="2362498"/>
              <a:chOff x="1155086" y="4309235"/>
              <a:chExt cx="2511949" cy="2362498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4DC1A997-4FB7-4BE3-95E7-DE9C8E8D9CBE}"/>
                  </a:ext>
                </a:extLst>
              </p:cNvPr>
              <p:cNvGrpSpPr/>
              <p:nvPr/>
            </p:nvGrpSpPr>
            <p:grpSpPr>
              <a:xfrm>
                <a:off x="1386768" y="4755236"/>
                <a:ext cx="2280267" cy="1916497"/>
                <a:chOff x="1396293" y="4411953"/>
                <a:chExt cx="2280267" cy="1916497"/>
              </a:xfrm>
            </p:grpSpPr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851403FA-02BD-418B-B043-C9E52BAC910F}"/>
                    </a:ext>
                  </a:extLst>
                </p:cNvPr>
                <p:cNvGrpSpPr/>
                <p:nvPr/>
              </p:nvGrpSpPr>
              <p:grpSpPr>
                <a:xfrm>
                  <a:off x="1396293" y="4915958"/>
                  <a:ext cx="2280267" cy="1412492"/>
                  <a:chOff x="4682418" y="4011083"/>
                  <a:chExt cx="2280267" cy="1412492"/>
                </a:xfrm>
              </p:grpSpPr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E107D553-1781-4423-9558-C9ABF6BFD52F}"/>
                      </a:ext>
                    </a:extLst>
                  </p:cNvPr>
                  <p:cNvGrpSpPr/>
                  <p:nvPr/>
                </p:nvGrpSpPr>
                <p:grpSpPr>
                  <a:xfrm>
                    <a:off x="5429157" y="4011083"/>
                    <a:ext cx="798705" cy="1412492"/>
                    <a:chOff x="4695824" y="4124325"/>
                    <a:chExt cx="571501" cy="851365"/>
                  </a:xfrm>
                </p:grpSpPr>
                <p:grpSp>
                  <p:nvGrpSpPr>
                    <p:cNvPr id="131" name="Group 130">
                      <a:extLst>
                        <a:ext uri="{FF2B5EF4-FFF2-40B4-BE49-F238E27FC236}">
                          <a16:creationId xmlns:a16="http://schemas.microsoft.com/office/drawing/2014/main" id="{02AFD20E-D3FE-4439-98DA-D23E67D9F38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95825" y="4124325"/>
                      <a:ext cx="571500" cy="838200"/>
                      <a:chOff x="4695825" y="4124325"/>
                      <a:chExt cx="571500" cy="838200"/>
                    </a:xfrm>
                  </p:grpSpPr>
                  <p:cxnSp>
                    <p:nvCxnSpPr>
                      <p:cNvPr id="133" name="Straight Connector 132">
                        <a:extLst>
                          <a:ext uri="{FF2B5EF4-FFF2-40B4-BE49-F238E27FC236}">
                            <a16:creationId xmlns:a16="http://schemas.microsoft.com/office/drawing/2014/main" id="{8672FB47-2B28-48E7-A7AA-35282650A4A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95825" y="4124325"/>
                        <a:ext cx="0" cy="83820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Straight Connector 133">
                        <a:extLst>
                          <a:ext uri="{FF2B5EF4-FFF2-40B4-BE49-F238E27FC236}">
                            <a16:creationId xmlns:a16="http://schemas.microsoft.com/office/drawing/2014/main" id="{F1D2364B-2FBE-4A76-9CC1-877C69217EA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705350" y="4962525"/>
                        <a:ext cx="561975" cy="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5" name="Straight Connector 134">
                        <a:extLst>
                          <a:ext uri="{FF2B5EF4-FFF2-40B4-BE49-F238E27FC236}">
                            <a16:creationId xmlns:a16="http://schemas.microsoft.com/office/drawing/2014/main" id="{CC06FBF7-CD56-4482-8718-F17F6F31E01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695825" y="4124325"/>
                        <a:ext cx="571500" cy="41910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Straight Connector 135">
                        <a:extLst>
                          <a:ext uri="{FF2B5EF4-FFF2-40B4-BE49-F238E27FC236}">
                            <a16:creationId xmlns:a16="http://schemas.microsoft.com/office/drawing/2014/main" id="{43DFFB7A-A8B5-4BE2-A851-58328B4F5A5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267325" y="4543425"/>
                        <a:ext cx="0" cy="41910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32" name="TextBox 131">
                          <a:extLst>
                            <a:ext uri="{FF2B5EF4-FFF2-40B4-BE49-F238E27FC236}">
                              <a16:creationId xmlns:a16="http://schemas.microsoft.com/office/drawing/2014/main" id="{712DB9D3-8E84-4720-AFE2-01FBE27A15A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695824" y="4514025"/>
                          <a:ext cx="562975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𝓗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132" name="TextBox 131">
                          <a:extLst>
                            <a:ext uri="{FF2B5EF4-FFF2-40B4-BE49-F238E27FC236}">
                              <a16:creationId xmlns:a16="http://schemas.microsoft.com/office/drawing/2014/main" id="{712DB9D3-8E84-4720-AFE2-01FBE27A15A4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95824" y="4514025"/>
                          <a:ext cx="562975" cy="461665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129" name="Straight Arrow Connector 128">
                    <a:extLst>
                      <a:ext uri="{FF2B5EF4-FFF2-40B4-BE49-F238E27FC236}">
                        <a16:creationId xmlns:a16="http://schemas.microsoft.com/office/drawing/2014/main" id="{4C2EF5CE-4318-4113-A355-8C9E07E432F9}"/>
                      </a:ext>
                    </a:extLst>
                  </p:cNvPr>
                  <p:cNvCxnSpPr/>
                  <p:nvPr/>
                </p:nvCxnSpPr>
                <p:spPr>
                  <a:xfrm>
                    <a:off x="6215946" y="5040603"/>
                    <a:ext cx="74673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Arrow Connector 129">
                    <a:extLst>
                      <a:ext uri="{FF2B5EF4-FFF2-40B4-BE49-F238E27FC236}">
                        <a16:creationId xmlns:a16="http://schemas.microsoft.com/office/drawing/2014/main" id="{5147C47B-1D9E-450F-9810-C2659A549C36}"/>
                      </a:ext>
                    </a:extLst>
                  </p:cNvPr>
                  <p:cNvCxnSpPr/>
                  <p:nvPr/>
                </p:nvCxnSpPr>
                <p:spPr>
                  <a:xfrm>
                    <a:off x="4682418" y="4440528"/>
                    <a:ext cx="74673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CB62D8B7-0B82-4EAA-A001-78CB29AA29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99993" y="4411953"/>
                  <a:ext cx="3883" cy="933450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BA056AF3-8370-4572-A934-FC2E81AB28FF}"/>
                      </a:ext>
                    </a:extLst>
                  </p:cNvPr>
                  <p:cNvSpPr txBox="1"/>
                  <p:nvPr/>
                </p:nvSpPr>
                <p:spPr>
                  <a:xfrm>
                    <a:off x="1155086" y="4309235"/>
                    <a:ext cx="49577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BA056AF3-8370-4572-A934-FC2E81AB28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5086" y="4309235"/>
                    <a:ext cx="495777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94C3A07D-56BD-4A77-9739-BA4D37BD1354}"/>
                </a:ext>
              </a:extLst>
            </p:cNvPr>
            <p:cNvSpPr txBox="1"/>
            <p:nvPr/>
          </p:nvSpPr>
          <p:spPr>
            <a:xfrm>
              <a:off x="7045108" y="5663286"/>
              <a:ext cx="4395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33B2989B-9045-47F0-B120-000518D7E6C2}"/>
                </a:ext>
              </a:extLst>
            </p:cNvPr>
            <p:cNvGrpSpPr/>
            <p:nvPr/>
          </p:nvGrpSpPr>
          <p:grpSpPr>
            <a:xfrm>
              <a:off x="7367814" y="4039743"/>
              <a:ext cx="2511949" cy="2362498"/>
              <a:chOff x="1155086" y="4309235"/>
              <a:chExt cx="2511949" cy="2362498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AB9765CD-87A8-46F3-B1C0-BAB383E2CBFE}"/>
                  </a:ext>
                </a:extLst>
              </p:cNvPr>
              <p:cNvGrpSpPr/>
              <p:nvPr/>
            </p:nvGrpSpPr>
            <p:grpSpPr>
              <a:xfrm>
                <a:off x="1386768" y="4755236"/>
                <a:ext cx="2280267" cy="1916497"/>
                <a:chOff x="1396293" y="4411953"/>
                <a:chExt cx="2280267" cy="1916497"/>
              </a:xfrm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FE62F0C1-81A5-4E15-887A-F0B8EC6B1D1F}"/>
                    </a:ext>
                  </a:extLst>
                </p:cNvPr>
                <p:cNvGrpSpPr/>
                <p:nvPr/>
              </p:nvGrpSpPr>
              <p:grpSpPr>
                <a:xfrm>
                  <a:off x="1396293" y="4915958"/>
                  <a:ext cx="2280267" cy="1412492"/>
                  <a:chOff x="4682418" y="4011083"/>
                  <a:chExt cx="2280267" cy="1412492"/>
                </a:xfrm>
              </p:grpSpPr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A0EEFEFF-532D-4962-869B-37C5EEF7996A}"/>
                      </a:ext>
                    </a:extLst>
                  </p:cNvPr>
                  <p:cNvGrpSpPr/>
                  <p:nvPr/>
                </p:nvGrpSpPr>
                <p:grpSpPr>
                  <a:xfrm>
                    <a:off x="5429157" y="4011083"/>
                    <a:ext cx="798705" cy="1412492"/>
                    <a:chOff x="4695824" y="4124325"/>
                    <a:chExt cx="571501" cy="851365"/>
                  </a:xfrm>
                </p:grpSpPr>
                <p:grpSp>
                  <p:nvGrpSpPr>
                    <p:cNvPr id="146" name="Group 145">
                      <a:extLst>
                        <a:ext uri="{FF2B5EF4-FFF2-40B4-BE49-F238E27FC236}">
                          <a16:creationId xmlns:a16="http://schemas.microsoft.com/office/drawing/2014/main" id="{732446B8-3873-4BD5-B773-C659AA5C43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95825" y="4124325"/>
                      <a:ext cx="571500" cy="838200"/>
                      <a:chOff x="4695825" y="4124325"/>
                      <a:chExt cx="571500" cy="838200"/>
                    </a:xfrm>
                  </p:grpSpPr>
                  <p:cxnSp>
                    <p:nvCxnSpPr>
                      <p:cNvPr id="148" name="Straight Connector 147">
                        <a:extLst>
                          <a:ext uri="{FF2B5EF4-FFF2-40B4-BE49-F238E27FC236}">
                            <a16:creationId xmlns:a16="http://schemas.microsoft.com/office/drawing/2014/main" id="{2F85A625-8297-49FB-A04E-917FC778D57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95825" y="4124325"/>
                        <a:ext cx="0" cy="83820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" name="Straight Connector 148">
                        <a:extLst>
                          <a:ext uri="{FF2B5EF4-FFF2-40B4-BE49-F238E27FC236}">
                            <a16:creationId xmlns:a16="http://schemas.microsoft.com/office/drawing/2014/main" id="{8D97E0AB-9520-4E29-BF9B-3F067088D47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705350" y="4962525"/>
                        <a:ext cx="561975" cy="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" name="Straight Connector 149">
                        <a:extLst>
                          <a:ext uri="{FF2B5EF4-FFF2-40B4-BE49-F238E27FC236}">
                            <a16:creationId xmlns:a16="http://schemas.microsoft.com/office/drawing/2014/main" id="{F34CDCB3-6700-4388-B39E-B39AC38260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695825" y="4124325"/>
                        <a:ext cx="571500" cy="41910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" name="Straight Connector 150">
                        <a:extLst>
                          <a:ext uri="{FF2B5EF4-FFF2-40B4-BE49-F238E27FC236}">
                            <a16:creationId xmlns:a16="http://schemas.microsoft.com/office/drawing/2014/main" id="{6FB268EF-0992-4A72-B4DE-B7ADD72510C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267325" y="4543425"/>
                        <a:ext cx="0" cy="41910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47" name="TextBox 146">
                          <a:extLst>
                            <a:ext uri="{FF2B5EF4-FFF2-40B4-BE49-F238E27FC236}">
                              <a16:creationId xmlns:a16="http://schemas.microsoft.com/office/drawing/2014/main" id="{ACF12052-57CA-4C89-8DF1-19548EA270F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695824" y="4514025"/>
                          <a:ext cx="562975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𝓗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147" name="TextBox 146">
                          <a:extLst>
                            <a:ext uri="{FF2B5EF4-FFF2-40B4-BE49-F238E27FC236}">
                              <a16:creationId xmlns:a16="http://schemas.microsoft.com/office/drawing/2014/main" id="{ACF12052-57CA-4C89-8DF1-19548EA270F7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95824" y="4514025"/>
                          <a:ext cx="562975" cy="461665"/>
                        </a:xfrm>
                        <a:prstGeom prst="rect">
                          <a:avLst/>
                        </a:prstGeom>
                        <a:blipFill>
                          <a:blip r:embed="rId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144" name="Straight Arrow Connector 143">
                    <a:extLst>
                      <a:ext uri="{FF2B5EF4-FFF2-40B4-BE49-F238E27FC236}">
                        <a16:creationId xmlns:a16="http://schemas.microsoft.com/office/drawing/2014/main" id="{8779220C-3D93-4467-B3F3-F197668E3B8D}"/>
                      </a:ext>
                    </a:extLst>
                  </p:cNvPr>
                  <p:cNvCxnSpPr/>
                  <p:nvPr/>
                </p:nvCxnSpPr>
                <p:spPr>
                  <a:xfrm>
                    <a:off x="6215946" y="5040603"/>
                    <a:ext cx="74673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Arrow Connector 144">
                    <a:extLst>
                      <a:ext uri="{FF2B5EF4-FFF2-40B4-BE49-F238E27FC236}">
                        <a16:creationId xmlns:a16="http://schemas.microsoft.com/office/drawing/2014/main" id="{902974C6-8751-45F0-828F-E27DF1AC43BA}"/>
                      </a:ext>
                    </a:extLst>
                  </p:cNvPr>
                  <p:cNvCxnSpPr/>
                  <p:nvPr/>
                </p:nvCxnSpPr>
                <p:spPr>
                  <a:xfrm>
                    <a:off x="4682418" y="4440528"/>
                    <a:ext cx="74673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713520C2-2E85-45FC-A9C6-89315B6015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99993" y="4411953"/>
                  <a:ext cx="3883" cy="933450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352E19A8-575C-45EA-885B-5CE03E919CFC}"/>
                      </a:ext>
                    </a:extLst>
                  </p:cNvPr>
                  <p:cNvSpPr txBox="1"/>
                  <p:nvPr/>
                </p:nvSpPr>
                <p:spPr>
                  <a:xfrm>
                    <a:off x="1155086" y="4309235"/>
                    <a:ext cx="72981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ℓ+1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352E19A8-575C-45EA-885B-5CE03E919C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5086" y="4309235"/>
                    <a:ext cx="729815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8BB18100-8A17-450E-BE76-0684705CEBE6}"/>
                </a:ext>
              </a:extLst>
            </p:cNvPr>
            <p:cNvCxnSpPr/>
            <p:nvPr/>
          </p:nvCxnSpPr>
          <p:spPr>
            <a:xfrm>
              <a:off x="7599496" y="6019269"/>
              <a:ext cx="74673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1B539C8B-F9E2-4D9F-A55A-26D068548A9B}"/>
                    </a:ext>
                  </a:extLst>
                </p:cNvPr>
                <p:cNvSpPr txBox="1"/>
                <p:nvPr/>
              </p:nvSpPr>
              <p:spPr>
                <a:xfrm>
                  <a:off x="9891679" y="5786396"/>
                  <a:ext cx="11336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MD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1B539C8B-F9E2-4D9F-A55A-26D068548A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1679" y="5786396"/>
                  <a:ext cx="1133644" cy="400110"/>
                </a:xfrm>
                <a:prstGeom prst="rect">
                  <a:avLst/>
                </a:prstGeom>
                <a:blipFill>
                  <a:blip r:embed="rId11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DE3335B-DCD7-4E2C-9FD5-6AA4A2C853B7}"/>
              </a:ext>
            </a:extLst>
          </p:cNvPr>
          <p:cNvGrpSpPr/>
          <p:nvPr/>
        </p:nvGrpSpPr>
        <p:grpSpPr>
          <a:xfrm>
            <a:off x="397933" y="1170632"/>
            <a:ext cx="11197865" cy="2924214"/>
            <a:chOff x="482320" y="2843686"/>
            <a:chExt cx="11150879" cy="1690008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3CBDA193-B075-4AF2-96CC-35CB6D7A5164}"/>
                </a:ext>
              </a:extLst>
            </p:cNvPr>
            <p:cNvSpPr/>
            <p:nvPr/>
          </p:nvSpPr>
          <p:spPr>
            <a:xfrm>
              <a:off x="482320" y="2843686"/>
              <a:ext cx="11150879" cy="157632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77AEB973-2D5A-4ADF-AEB3-61DBDC6F64D2}"/>
                    </a:ext>
                  </a:extLst>
                </p:cNvPr>
                <p:cNvSpPr txBox="1"/>
                <p:nvPr/>
              </p:nvSpPr>
              <p:spPr>
                <a:xfrm>
                  <a:off x="520260" y="2865707"/>
                  <a:ext cx="10982812" cy="16679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Construction (Merkle-</a:t>
                  </a:r>
                  <a:r>
                    <a:rPr lang="en-US" b="1" dirty="0" err="1">
                      <a:latin typeface="Avenir Next LT Pro" panose="020B0504020202020204" pitchFamily="34" charset="0"/>
                    </a:rPr>
                    <a:t>Damgård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).</a:t>
                  </a:r>
                </a:p>
                <a:p>
                  <a:r>
                    <a:rPr lang="en-US" dirty="0">
                      <a:latin typeface="Avenir Next LT Pro" panose="020B0504020202020204" pitchFamily="34" charset="0"/>
                    </a:rPr>
                    <a:t>Let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𝐊𝐞𝐲𝐆𝐞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be a hash function, and suppose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Define a new hash function: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𝐊𝐞𝐲𝐆𝐞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MD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same as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𝐊𝐞𝐲𝐆𝐞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MD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defined as follows, on input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</a:t>
                  </a:r>
                </a:p>
                <a:p>
                  <a:pPr marL="800100" lvl="1" indent="-342900">
                    <a:buFont typeface="+mj-lt"/>
                    <a:buAutoNum type="arabicPeriod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assume length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of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is divisible by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(otherwise pad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s);</a:t>
                  </a:r>
                </a:p>
                <a:p>
                  <a:pPr marL="800100" lvl="1" indent="-342900">
                    <a:buFont typeface="+mj-lt"/>
                    <a:buAutoNum type="arabicPeriod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split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set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  <a:p>
                  <a:pPr marL="800100" lvl="1" indent="-342900">
                    <a:buFont typeface="+mj-lt"/>
                    <a:buAutoNum type="arabicPeriod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set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 compute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marL="800100" lvl="1" indent="-342900">
                    <a:buFont typeface="+mj-lt"/>
                    <a:buAutoNum type="arabicPeriod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output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ℓ+1 </m:t>
                          </m:r>
                        </m:sub>
                      </m:sSub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  <a:p>
                  <a:endParaRPr lang="en-US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77AEB973-2D5A-4ADF-AEB3-61DBDC6F64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60" y="2865707"/>
                  <a:ext cx="10982812" cy="1667987"/>
                </a:xfrm>
                <a:prstGeom prst="rect">
                  <a:avLst/>
                </a:prstGeom>
                <a:blipFill>
                  <a:blip r:embed="rId12"/>
                  <a:stretch>
                    <a:fillRect l="-498" t="-8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5402D73-B4E7-4C1D-BF52-857F8FE1BE31}"/>
              </a:ext>
            </a:extLst>
          </p:cNvPr>
          <p:cNvGrpSpPr/>
          <p:nvPr/>
        </p:nvGrpSpPr>
        <p:grpSpPr>
          <a:xfrm>
            <a:off x="1548762" y="6203890"/>
            <a:ext cx="8388919" cy="467843"/>
            <a:chOff x="1548762" y="6203890"/>
            <a:chExt cx="8388919" cy="4678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8991147D-4297-48C4-97B9-760793673906}"/>
                    </a:ext>
                  </a:extLst>
                </p:cNvPr>
                <p:cNvSpPr txBox="1"/>
                <p:nvPr/>
              </p:nvSpPr>
              <p:spPr>
                <a:xfrm>
                  <a:off x="1548762" y="6226836"/>
                  <a:ext cx="47916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8991147D-4297-48C4-97B9-7607936739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8762" y="6226836"/>
                  <a:ext cx="479169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1D854111-2B36-4960-9660-F56429086F96}"/>
                    </a:ext>
                  </a:extLst>
                </p:cNvPr>
                <p:cNvSpPr txBox="1"/>
                <p:nvPr/>
              </p:nvSpPr>
              <p:spPr>
                <a:xfrm>
                  <a:off x="3103865" y="6226836"/>
                  <a:ext cx="47916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1D854111-2B36-4960-9660-F56429086F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3865" y="6226836"/>
                  <a:ext cx="479169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976F3CF5-9C25-40CA-A2F8-730BFB453964}"/>
                    </a:ext>
                  </a:extLst>
                </p:cNvPr>
                <p:cNvSpPr txBox="1"/>
                <p:nvPr/>
              </p:nvSpPr>
              <p:spPr>
                <a:xfrm>
                  <a:off x="4647111" y="6203890"/>
                  <a:ext cx="47916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976F3CF5-9C25-40CA-A2F8-730BFB4539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7111" y="6203890"/>
                  <a:ext cx="479169" cy="400110"/>
                </a:xfrm>
                <a:prstGeom prst="rect">
                  <a:avLst/>
                </a:prstGeom>
                <a:blipFill>
                  <a:blip r:embed="rId15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C8C326A3-08CF-4717-8CD6-FA3D4E35CB99}"/>
                    </a:ext>
                  </a:extLst>
                </p:cNvPr>
                <p:cNvSpPr txBox="1"/>
                <p:nvPr/>
              </p:nvSpPr>
              <p:spPr>
                <a:xfrm>
                  <a:off x="7763095" y="6271623"/>
                  <a:ext cx="46794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C8C326A3-08CF-4717-8CD6-FA3D4E35CB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3095" y="6271623"/>
                  <a:ext cx="467949" cy="400110"/>
                </a:xfrm>
                <a:prstGeom prst="rect">
                  <a:avLst/>
                </a:prstGeom>
                <a:blipFill>
                  <a:blip r:embed="rId16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AB9D40B8-0FBC-4507-A3DE-38796AD3E945}"/>
                    </a:ext>
                  </a:extLst>
                </p:cNvPr>
                <p:cNvSpPr txBox="1"/>
                <p:nvPr/>
              </p:nvSpPr>
              <p:spPr>
                <a:xfrm>
                  <a:off x="9224472" y="6264483"/>
                  <a:ext cx="7132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ℓ+1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AB9D40B8-0FBC-4507-A3DE-38796AD3E9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4472" y="6264483"/>
                  <a:ext cx="713209" cy="400110"/>
                </a:xfrm>
                <a:prstGeom prst="rect">
                  <a:avLst/>
                </a:prstGeom>
                <a:blipFill>
                  <a:blip r:embed="rId17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47590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Merkle-</a:t>
            </a:r>
            <a:r>
              <a:rPr lang="en-US" sz="32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Damgård</a:t>
            </a:r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 transform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Remember: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critical property we needed for integrity checks…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… and for Hash-and-MAC…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… was collision-resistance!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What happens when we apply MD?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See book for proof. It’s fairly straightforward.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0921136-2B10-4283-8A5E-3765B8DC84C4}"/>
              </a:ext>
            </a:extLst>
          </p:cNvPr>
          <p:cNvGrpSpPr/>
          <p:nvPr/>
        </p:nvGrpSpPr>
        <p:grpSpPr>
          <a:xfrm>
            <a:off x="397933" y="3770918"/>
            <a:ext cx="11197865" cy="465496"/>
            <a:chOff x="482319" y="2862556"/>
            <a:chExt cx="11150878" cy="1423720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22D586A-E560-4828-BF22-B91B0F60F3A8}"/>
                </a:ext>
              </a:extLst>
            </p:cNvPr>
            <p:cNvSpPr/>
            <p:nvPr/>
          </p:nvSpPr>
          <p:spPr>
            <a:xfrm>
              <a:off x="482319" y="2862556"/>
              <a:ext cx="11150878" cy="14237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BE342148-3CAC-4204-B877-CB5C9E18A943}"/>
                    </a:ext>
                  </a:extLst>
                </p:cNvPr>
                <p:cNvSpPr txBox="1"/>
                <p:nvPr/>
              </p:nvSpPr>
              <p:spPr>
                <a:xfrm>
                  <a:off x="559998" y="2927699"/>
                  <a:ext cx="10432898" cy="1129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Theorem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. If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is a collision-free hash function, then so is its Merkle-</a:t>
                  </a:r>
                  <a:r>
                    <a:rPr lang="en-US" dirty="0" err="1">
                      <a:latin typeface="Avenir Next LT Pro" panose="020B0504020202020204" pitchFamily="34" charset="0"/>
                    </a:rPr>
                    <a:t>Damgård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transform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MD</m:t>
                          </m:r>
                        </m:sub>
                      </m:sSub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BE342148-3CAC-4204-B877-CB5C9E18A9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699"/>
                  <a:ext cx="10432898" cy="1129602"/>
                </a:xfrm>
                <a:prstGeom prst="rect">
                  <a:avLst/>
                </a:prstGeom>
                <a:blipFill>
                  <a:blip r:embed="rId3"/>
                  <a:stretch>
                    <a:fillRect l="-465" t="-8333"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1687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HASH FUNCTIONS continued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More on hash functions: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Keyed </a:t>
            </a:r>
            <a:r>
              <a:rPr lang="en-US" sz="1800" b="1" dirty="0">
                <a:latin typeface="Avenir Next LT Pro" panose="020B0504020202020204" pitchFamily="34" charset="0"/>
              </a:rPr>
              <a:t>vs</a:t>
            </a:r>
            <a:r>
              <a:rPr lang="en-US" sz="1800" dirty="0">
                <a:latin typeface="Avenir Next LT Pro" panose="020B0504020202020204" pitchFamily="34" charset="0"/>
              </a:rPr>
              <a:t> unkeyed;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Arbitrary-length inputs </a:t>
            </a:r>
            <a:r>
              <a:rPr lang="en-US" sz="1800" b="1" dirty="0">
                <a:latin typeface="Avenir Next LT Pro" panose="020B0504020202020204" pitchFamily="34" charset="0"/>
              </a:rPr>
              <a:t>vs </a:t>
            </a:r>
            <a:r>
              <a:rPr lang="en-US" sz="1800" dirty="0">
                <a:latin typeface="Avenir Next LT Pro" panose="020B0504020202020204" pitchFamily="34" charset="0"/>
              </a:rPr>
              <a:t>fixed-length inputs; 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venir Next LT Pro" panose="020B0504020202020204" pitchFamily="34" charset="0"/>
              </a:rPr>
              <a:t>Hash functions as random oracles.</a:t>
            </a:r>
          </a:p>
        </p:txBody>
      </p:sp>
    </p:spTree>
    <p:extLst>
      <p:ext uri="{BB962C8B-B14F-4D97-AF65-F5344CB8AC3E}">
        <p14:creationId xmlns:p14="http://schemas.microsoft.com/office/powerpoint/2010/main" val="2967428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RANDOM ORACLES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Recall: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We constructed stuff from the collision-resistant property.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But in practice, for good hash functions: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nobody knows what to do except evaluate;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and, when they evaluate…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… they can’t distinguish output from random!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(can you come up with a “security game” for this task?)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This is </a:t>
            </a:r>
            <a:r>
              <a:rPr lang="en-US" sz="1800" b="1" dirty="0">
                <a:latin typeface="Avenir Next LT Pro" panose="020B0504020202020204" pitchFamily="34" charset="0"/>
              </a:rPr>
              <a:t>much stronger</a:t>
            </a:r>
            <a:r>
              <a:rPr lang="en-US" sz="1800" dirty="0">
                <a:latin typeface="Avenir Next LT Pro" panose="020B0504020202020204" pitchFamily="34" charset="0"/>
              </a:rPr>
              <a:t> than just collision-resistance!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CE86CC-CA81-4271-94D9-CEAE6913DD6B}"/>
              </a:ext>
            </a:extLst>
          </p:cNvPr>
          <p:cNvGrpSpPr/>
          <p:nvPr/>
        </p:nvGrpSpPr>
        <p:grpSpPr>
          <a:xfrm>
            <a:off x="6530975" y="0"/>
            <a:ext cx="5661025" cy="2695575"/>
            <a:chOff x="5972174" y="2238375"/>
            <a:chExt cx="5661025" cy="26955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78F456-4BD1-454F-82B7-DE4C258E80DC}"/>
                </a:ext>
              </a:extLst>
            </p:cNvPr>
            <p:cNvSpPr/>
            <p:nvPr/>
          </p:nvSpPr>
          <p:spPr>
            <a:xfrm>
              <a:off x="5972174" y="2238375"/>
              <a:ext cx="5661025" cy="2695575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/>
              <a:r>
                <a:rPr lang="en-US" sz="2000" b="1" dirty="0">
                  <a:latin typeface="Avenir Next LT Pro" panose="020B0504020202020204" pitchFamily="34" charset="0"/>
                </a:rPr>
                <a:t>SHA3</a:t>
              </a:r>
            </a:p>
            <a:p>
              <a:pPr algn="r"/>
              <a:r>
                <a:rPr lang="en-US" sz="1400" b="1" dirty="0">
                  <a:latin typeface="Avenir Next LT Pro" panose="020B0504020202020204" pitchFamily="34" charset="0"/>
                </a:rPr>
                <a:t>2015</a:t>
              </a:r>
            </a:p>
          </p:txBody>
        </p:sp>
        <p:pic>
          <p:nvPicPr>
            <p:cNvPr id="8" name="Picture 2" descr="Illustration of the sponge construction">
              <a:extLst>
                <a:ext uri="{FF2B5EF4-FFF2-40B4-BE49-F238E27FC236}">
                  <a16:creationId xmlns:a16="http://schemas.microsoft.com/office/drawing/2014/main" id="{45136135-1873-451B-A619-32CABBCB4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1743" y="2436255"/>
              <a:ext cx="2857500" cy="1276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310E18A0-7488-4743-A79B-6A8EFE292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332" y="3739035"/>
              <a:ext cx="5548708" cy="108482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DB454E-EDE0-4A4F-BB41-6FB5C39F134A}"/>
              </a:ext>
            </a:extLst>
          </p:cNvPr>
          <p:cNvGrpSpPr/>
          <p:nvPr/>
        </p:nvGrpSpPr>
        <p:grpSpPr>
          <a:xfrm>
            <a:off x="7717194" y="3981180"/>
            <a:ext cx="3590609" cy="914400"/>
            <a:chOff x="7602063" y="5076825"/>
            <a:chExt cx="3590609" cy="9144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5D78349-50FF-413B-B46C-3EF2E5271059}"/>
                </a:ext>
              </a:extLst>
            </p:cNvPr>
            <p:cNvGrpSpPr/>
            <p:nvPr/>
          </p:nvGrpSpPr>
          <p:grpSpPr>
            <a:xfrm>
              <a:off x="8629650" y="5076825"/>
              <a:ext cx="914400" cy="914400"/>
              <a:chOff x="8629650" y="5076825"/>
              <a:chExt cx="914400" cy="91440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0406994-B071-4D0D-A0BD-AB411D742583}"/>
                  </a:ext>
                </a:extLst>
              </p:cNvPr>
              <p:cNvSpPr/>
              <p:nvPr/>
            </p:nvSpPr>
            <p:spPr>
              <a:xfrm>
                <a:off x="8629650" y="5076825"/>
                <a:ext cx="914400" cy="9144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CDFB8511-3009-4946-995B-5343A7BAE49E}"/>
                      </a:ext>
                    </a:extLst>
                  </p:cNvPr>
                  <p:cNvSpPr txBox="1"/>
                  <p:nvPr/>
                </p:nvSpPr>
                <p:spPr>
                  <a:xfrm>
                    <a:off x="8805362" y="5241636"/>
                    <a:ext cx="676788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CDFB8511-3009-4946-995B-5343A7BAE4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05362" y="5241636"/>
                    <a:ext cx="676788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1C28CEF-F269-4837-A9CD-DAA21B28C9B7}"/>
                </a:ext>
              </a:extLst>
            </p:cNvPr>
            <p:cNvCxnSpPr>
              <a:endCxn id="13" idx="1"/>
            </p:cNvCxnSpPr>
            <p:nvPr/>
          </p:nvCxnSpPr>
          <p:spPr>
            <a:xfrm>
              <a:off x="7962900" y="5534025"/>
              <a:ext cx="6667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9C51A06-D67A-4A6E-8848-43543EE12B84}"/>
                    </a:ext>
                  </a:extLst>
                </p:cNvPr>
                <p:cNvSpPr txBox="1"/>
                <p:nvPr/>
              </p:nvSpPr>
              <p:spPr>
                <a:xfrm>
                  <a:off x="7602063" y="5275820"/>
                  <a:ext cx="4263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9C51A06-D67A-4A6E-8848-43543EE12B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2063" y="5275820"/>
                  <a:ext cx="426399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B1D0D48-842F-468D-9E17-F144253971BA}"/>
                    </a:ext>
                  </a:extLst>
                </p:cNvPr>
                <p:cNvSpPr txBox="1"/>
                <p:nvPr/>
              </p:nvSpPr>
              <p:spPr>
                <a:xfrm>
                  <a:off x="10210800" y="5303192"/>
                  <a:ext cx="98187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B1D0D48-842F-468D-9E17-F144253971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10800" y="5303192"/>
                  <a:ext cx="981872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1242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5A95C96-59AA-4A4B-B88E-E82727993357}"/>
                </a:ext>
              </a:extLst>
            </p:cNvPr>
            <p:cNvCxnSpPr/>
            <p:nvPr/>
          </p:nvCxnSpPr>
          <p:spPr>
            <a:xfrm>
              <a:off x="9544050" y="5543549"/>
              <a:ext cx="6667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805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RANDOM ORACLES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So really…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It seems like hash functions behave like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random oracles!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It’s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as if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someone sampled a uniformly random function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…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… and then put it in an oracle!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EA2C6A-1D01-4683-9675-A8CFE294BEDA}"/>
                  </a:ext>
                </a:extLst>
              </p:cNvPr>
              <p:cNvSpPr txBox="1"/>
              <p:nvPr/>
            </p:nvSpPr>
            <p:spPr>
              <a:xfrm>
                <a:off x="7295120" y="3036496"/>
                <a:ext cx="47675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venir Next LT Pro" panose="020B0504020202020204" pitchFamily="34" charset="0"/>
                  </a:rPr>
                  <a:t>1. Define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1" dirty="0">
                    <a:latin typeface="Avenir Next LT Pro" panose="020B0504020202020204" pitchFamily="34" charset="0"/>
                  </a:rPr>
                  <a:t> </a:t>
                </a:r>
              </a:p>
              <a:p>
                <a:r>
                  <a:rPr lang="en-US" dirty="0">
                    <a:latin typeface="Avenir Next LT Pro" panose="020B0504020202020204" pitchFamily="34" charset="0"/>
                  </a:rPr>
                  <a:t>	by setting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dirty="0">
                    <a:latin typeface="Avenir Next LT Pro" panose="020B0504020202020204" pitchFamily="34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Avenir Next LT Pro" panose="020B05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EA2C6A-1D01-4683-9675-A8CFE294B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120" y="3036496"/>
                <a:ext cx="4767524" cy="646331"/>
              </a:xfrm>
              <a:prstGeom prst="rect">
                <a:avLst/>
              </a:prstGeom>
              <a:blipFill>
                <a:blip r:embed="rId3"/>
                <a:stretch>
                  <a:fillRect l="-1151" t="-3774" r="-128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D87F06-42E6-4FD0-95E6-73B58F61B73C}"/>
                  </a:ext>
                </a:extLst>
              </p:cNvPr>
              <p:cNvSpPr txBox="1"/>
              <p:nvPr/>
            </p:nvSpPr>
            <p:spPr>
              <a:xfrm>
                <a:off x="7295120" y="3762974"/>
                <a:ext cx="46714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venir Next LT Pro" panose="020B0504020202020204" pitchFamily="34" charset="0"/>
                  </a:rPr>
                  <a:t>2. Put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dirty="0">
                    <a:latin typeface="Avenir Next LT Pro" panose="020B0504020202020204" pitchFamily="34" charset="0"/>
                  </a:rPr>
                  <a:t> “into a box” so </a:t>
                </a:r>
                <a:r>
                  <a:rPr lang="en-US" b="1" dirty="0">
                    <a:latin typeface="Avenir Next LT Pro" panose="020B0504020202020204" pitchFamily="34" charset="0"/>
                  </a:rPr>
                  <a:t>everyone</a:t>
                </a:r>
              </a:p>
              <a:p>
                <a:r>
                  <a:rPr lang="en-US" dirty="0">
                    <a:latin typeface="Avenir Next LT Pro" panose="020B0504020202020204" pitchFamily="34" charset="0"/>
                  </a:rPr>
                  <a:t>	can query it, but only as an oracle.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D87F06-42E6-4FD0-95E6-73B58F61B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120" y="3762974"/>
                <a:ext cx="4671407" cy="646331"/>
              </a:xfrm>
              <a:prstGeom prst="rect">
                <a:avLst/>
              </a:prstGeom>
              <a:blipFill>
                <a:blip r:embed="rId4"/>
                <a:stretch>
                  <a:fillRect l="-1175" t="-3774" r="-522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19DB454E-EDE0-4A4F-BB41-6FB5C39F134A}"/>
              </a:ext>
            </a:extLst>
          </p:cNvPr>
          <p:cNvGrpSpPr/>
          <p:nvPr/>
        </p:nvGrpSpPr>
        <p:grpSpPr>
          <a:xfrm>
            <a:off x="7602063" y="5076825"/>
            <a:ext cx="3506419" cy="914400"/>
            <a:chOff x="7602063" y="5076825"/>
            <a:chExt cx="3506419" cy="9144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5D78349-50FF-413B-B46C-3EF2E5271059}"/>
                </a:ext>
              </a:extLst>
            </p:cNvPr>
            <p:cNvGrpSpPr/>
            <p:nvPr/>
          </p:nvGrpSpPr>
          <p:grpSpPr>
            <a:xfrm>
              <a:off x="8629650" y="5076825"/>
              <a:ext cx="914400" cy="914400"/>
              <a:chOff x="8629650" y="5076825"/>
              <a:chExt cx="914400" cy="91440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0406994-B071-4D0D-A0BD-AB411D742583}"/>
                  </a:ext>
                </a:extLst>
              </p:cNvPr>
              <p:cNvSpPr/>
              <p:nvPr/>
            </p:nvSpPr>
            <p:spPr>
              <a:xfrm>
                <a:off x="8629650" y="5076825"/>
                <a:ext cx="914400" cy="9144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CDFB8511-3009-4946-995B-5343A7BAE49E}"/>
                      </a:ext>
                    </a:extLst>
                  </p:cNvPr>
                  <p:cNvSpPr txBox="1"/>
                  <p:nvPr/>
                </p:nvSpPr>
                <p:spPr>
                  <a:xfrm>
                    <a:off x="8805362" y="5241636"/>
                    <a:ext cx="562975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CDFB8511-3009-4946-995B-5343A7BAE4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05362" y="5241636"/>
                    <a:ext cx="562975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1C28CEF-F269-4837-A9CD-DAA21B28C9B7}"/>
                </a:ext>
              </a:extLst>
            </p:cNvPr>
            <p:cNvCxnSpPr>
              <a:endCxn id="13" idx="1"/>
            </p:cNvCxnSpPr>
            <p:nvPr/>
          </p:nvCxnSpPr>
          <p:spPr>
            <a:xfrm>
              <a:off x="7962900" y="5534025"/>
              <a:ext cx="6667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9C51A06-D67A-4A6E-8848-43543EE12B84}"/>
                    </a:ext>
                  </a:extLst>
                </p:cNvPr>
                <p:cNvSpPr txBox="1"/>
                <p:nvPr/>
              </p:nvSpPr>
              <p:spPr>
                <a:xfrm>
                  <a:off x="7602063" y="5275820"/>
                  <a:ext cx="4263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9C51A06-D67A-4A6E-8848-43543EE12B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2063" y="5275820"/>
                  <a:ext cx="426399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B1D0D48-842F-468D-9E17-F144253971BA}"/>
                    </a:ext>
                  </a:extLst>
                </p:cNvPr>
                <p:cNvSpPr txBox="1"/>
                <p:nvPr/>
              </p:nvSpPr>
              <p:spPr>
                <a:xfrm>
                  <a:off x="10210800" y="5303192"/>
                  <a:ext cx="8976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B1D0D48-842F-468D-9E17-F144253971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10800" y="5303192"/>
                  <a:ext cx="897682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1361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5A95C96-59AA-4A4B-B88E-E82727993357}"/>
                </a:ext>
              </a:extLst>
            </p:cNvPr>
            <p:cNvCxnSpPr/>
            <p:nvPr/>
          </p:nvCxnSpPr>
          <p:spPr>
            <a:xfrm>
              <a:off x="9544050" y="5543549"/>
              <a:ext cx="6667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4C0B0A2-0A01-48A5-82EA-6ACFB21E1A07}"/>
              </a:ext>
            </a:extLst>
          </p:cNvPr>
          <p:cNvSpPr txBox="1"/>
          <p:nvPr/>
        </p:nvSpPr>
        <p:spPr>
          <a:xfrm>
            <a:off x="270933" y="4173917"/>
            <a:ext cx="3883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venir Next LT Pro" panose="020B0504020202020204" pitchFamily="34" charset="0"/>
              </a:rPr>
              <a:t>A strong hash function (like SHA-3) </a:t>
            </a:r>
          </a:p>
          <a:p>
            <a:pPr algn="ctr"/>
            <a:r>
              <a:rPr lang="en-US" dirty="0">
                <a:latin typeface="Avenir Next LT Pro" panose="020B0504020202020204" pitchFamily="34" charset="0"/>
              </a:rPr>
              <a:t>is developed and standardized.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4F3966-8ACB-4E16-9AFD-BA807FEA1A69}"/>
              </a:ext>
            </a:extLst>
          </p:cNvPr>
          <p:cNvGrpSpPr/>
          <p:nvPr/>
        </p:nvGrpSpPr>
        <p:grpSpPr>
          <a:xfrm>
            <a:off x="4450276" y="2991757"/>
            <a:ext cx="2529680" cy="3567504"/>
            <a:chOff x="4450276" y="2991757"/>
            <a:chExt cx="2529680" cy="356750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4EB642-776B-4EC1-9DF7-7FE14CA1F8D1}"/>
                </a:ext>
              </a:extLst>
            </p:cNvPr>
            <p:cNvCxnSpPr/>
            <p:nvPr/>
          </p:nvCxnSpPr>
          <p:spPr>
            <a:xfrm>
              <a:off x="5734050" y="2991757"/>
              <a:ext cx="0" cy="3567504"/>
            </a:xfrm>
            <a:prstGeom prst="lin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B2C803A3-D062-4E19-A06D-AFCC059C4C62}"/>
                </a:ext>
              </a:extLst>
            </p:cNvPr>
            <p:cNvSpPr/>
            <p:nvPr/>
          </p:nvSpPr>
          <p:spPr>
            <a:xfrm>
              <a:off x="4450276" y="3762974"/>
              <a:ext cx="2529680" cy="1410299"/>
            </a:xfrm>
            <a:prstGeom prst="rightArrow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LOOKS LIKE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978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RANDOM ORACLES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Some caveats: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this is just a general impression;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for example: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A hash function is a fixed, deterministic object;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A random oracle is drawn from a distribution of functions.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So we should be careful!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But what can we do in such a model?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It’s called “The Random Oracle Model” (ROM.)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Let’s assume that it’s real. What does it get us?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E46BD5-1DA2-4C84-A23C-CBB9790434D7}"/>
                  </a:ext>
                </a:extLst>
              </p:cNvPr>
              <p:cNvSpPr txBox="1"/>
              <p:nvPr/>
            </p:nvSpPr>
            <p:spPr>
              <a:xfrm>
                <a:off x="7295120" y="3036496"/>
                <a:ext cx="47675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venir Next LT Pro" panose="020B0504020202020204" pitchFamily="34" charset="0"/>
                  </a:rPr>
                  <a:t>1. Define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1" dirty="0">
                    <a:latin typeface="Avenir Next LT Pro" panose="020B0504020202020204" pitchFamily="34" charset="0"/>
                  </a:rPr>
                  <a:t> </a:t>
                </a:r>
              </a:p>
              <a:p>
                <a:r>
                  <a:rPr lang="en-US" dirty="0">
                    <a:latin typeface="Avenir Next LT Pro" panose="020B0504020202020204" pitchFamily="34" charset="0"/>
                  </a:rPr>
                  <a:t>	by setting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dirty="0">
                    <a:latin typeface="Avenir Next LT Pro" panose="020B0504020202020204" pitchFamily="34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Avenir Next LT Pro" panose="020B05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E46BD5-1DA2-4C84-A23C-CBB979043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120" y="3036496"/>
                <a:ext cx="4767524" cy="646331"/>
              </a:xfrm>
              <a:prstGeom prst="rect">
                <a:avLst/>
              </a:prstGeom>
              <a:blipFill>
                <a:blip r:embed="rId2"/>
                <a:stretch>
                  <a:fillRect l="-1151" t="-3774" r="-128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A5C29E8-EA48-4597-9055-2175E20D7926}"/>
                  </a:ext>
                </a:extLst>
              </p:cNvPr>
              <p:cNvSpPr txBox="1"/>
              <p:nvPr/>
            </p:nvSpPr>
            <p:spPr>
              <a:xfrm>
                <a:off x="7295120" y="3762974"/>
                <a:ext cx="46714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venir Next LT Pro" panose="020B0504020202020204" pitchFamily="34" charset="0"/>
                  </a:rPr>
                  <a:t>2. Put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dirty="0">
                    <a:latin typeface="Avenir Next LT Pro" panose="020B0504020202020204" pitchFamily="34" charset="0"/>
                  </a:rPr>
                  <a:t> “into a box” so </a:t>
                </a:r>
                <a:r>
                  <a:rPr lang="en-US" b="1" dirty="0">
                    <a:latin typeface="Avenir Next LT Pro" panose="020B0504020202020204" pitchFamily="34" charset="0"/>
                  </a:rPr>
                  <a:t>everyone</a:t>
                </a:r>
              </a:p>
              <a:p>
                <a:r>
                  <a:rPr lang="en-US" dirty="0">
                    <a:latin typeface="Avenir Next LT Pro" panose="020B0504020202020204" pitchFamily="34" charset="0"/>
                  </a:rPr>
                  <a:t>	can query it, but only as an oracle.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A5C29E8-EA48-4597-9055-2175E20D7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120" y="3762974"/>
                <a:ext cx="4671407" cy="646331"/>
              </a:xfrm>
              <a:prstGeom prst="rect">
                <a:avLst/>
              </a:prstGeom>
              <a:blipFill>
                <a:blip r:embed="rId3"/>
                <a:stretch>
                  <a:fillRect l="-1175" t="-3774" r="-522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539D476B-18F8-4F56-8BF2-3D5F55A94C0B}"/>
              </a:ext>
            </a:extLst>
          </p:cNvPr>
          <p:cNvGrpSpPr/>
          <p:nvPr/>
        </p:nvGrpSpPr>
        <p:grpSpPr>
          <a:xfrm>
            <a:off x="7602063" y="5076825"/>
            <a:ext cx="3506419" cy="914400"/>
            <a:chOff x="7602063" y="5076825"/>
            <a:chExt cx="3506419" cy="9144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82776DB-68E3-4B0E-9AD0-AEB592E824D4}"/>
                </a:ext>
              </a:extLst>
            </p:cNvPr>
            <p:cNvGrpSpPr/>
            <p:nvPr/>
          </p:nvGrpSpPr>
          <p:grpSpPr>
            <a:xfrm>
              <a:off x="8629650" y="5076825"/>
              <a:ext cx="914400" cy="914400"/>
              <a:chOff x="8629650" y="5076825"/>
              <a:chExt cx="914400" cy="91440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79BF57F-EF2C-45A6-8904-34C9AAC37F8B}"/>
                  </a:ext>
                </a:extLst>
              </p:cNvPr>
              <p:cNvSpPr/>
              <p:nvPr/>
            </p:nvSpPr>
            <p:spPr>
              <a:xfrm>
                <a:off x="8629650" y="5076825"/>
                <a:ext cx="914400" cy="9144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696B96A6-FAFF-4818-80BD-4CC720B869EA}"/>
                      </a:ext>
                    </a:extLst>
                  </p:cNvPr>
                  <p:cNvSpPr txBox="1"/>
                  <p:nvPr/>
                </p:nvSpPr>
                <p:spPr>
                  <a:xfrm>
                    <a:off x="8805362" y="5241636"/>
                    <a:ext cx="562975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696B96A6-FAFF-4818-80BD-4CC720B869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05362" y="5241636"/>
                    <a:ext cx="562975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D65B478-C2FB-4F1A-9BCA-1C1BE189F2EE}"/>
                </a:ext>
              </a:extLst>
            </p:cNvPr>
            <p:cNvCxnSpPr>
              <a:endCxn id="33" idx="1"/>
            </p:cNvCxnSpPr>
            <p:nvPr/>
          </p:nvCxnSpPr>
          <p:spPr>
            <a:xfrm>
              <a:off x="7962900" y="5534025"/>
              <a:ext cx="6667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4A8691E-BDFB-4451-8197-4C7139B4CD12}"/>
                    </a:ext>
                  </a:extLst>
                </p:cNvPr>
                <p:cNvSpPr txBox="1"/>
                <p:nvPr/>
              </p:nvSpPr>
              <p:spPr>
                <a:xfrm>
                  <a:off x="7602063" y="5275820"/>
                  <a:ext cx="4263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4A8691E-BDFB-4451-8197-4C7139B4CD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2063" y="5275820"/>
                  <a:ext cx="426399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ECC03FE-56E8-4B73-93F0-6477722119A2}"/>
                    </a:ext>
                  </a:extLst>
                </p:cNvPr>
                <p:cNvSpPr txBox="1"/>
                <p:nvPr/>
              </p:nvSpPr>
              <p:spPr>
                <a:xfrm>
                  <a:off x="10210800" y="5303192"/>
                  <a:ext cx="8976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ECC03FE-56E8-4B73-93F0-6477722119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10800" y="5303192"/>
                  <a:ext cx="897682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1361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C4DB3CF-85EA-459A-8F2E-6C19FB9FBF9B}"/>
                </a:ext>
              </a:extLst>
            </p:cNvPr>
            <p:cNvCxnSpPr/>
            <p:nvPr/>
          </p:nvCxnSpPr>
          <p:spPr>
            <a:xfrm>
              <a:off x="9544050" y="5543549"/>
              <a:ext cx="6667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36D8236-27F8-4EFF-82F2-79E55C1955BA}"/>
              </a:ext>
            </a:extLst>
          </p:cNvPr>
          <p:cNvCxnSpPr/>
          <p:nvPr/>
        </p:nvCxnSpPr>
        <p:spPr>
          <a:xfrm>
            <a:off x="7029450" y="2753631"/>
            <a:ext cx="0" cy="3567504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52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RANDOM ORACLES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Random Oracle Model (ROM).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A useful observation: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Suppose it is OUR job to sample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 How could we do it?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I.  generate a huge lookup table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entries;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   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put a random string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in each entry.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II. be lazy about it!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   wait until someone asks a question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…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   generate a random value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and output it as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   …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and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store the pair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in a lookup table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   for future questions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:   (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i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.) check 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			(ii.) if yes, return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 if no, generate fresh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and add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3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22C035A8-FC0C-4886-ADBD-E0F337DA754B}"/>
              </a:ext>
            </a:extLst>
          </p:cNvPr>
          <p:cNvGrpSpPr/>
          <p:nvPr/>
        </p:nvGrpSpPr>
        <p:grpSpPr>
          <a:xfrm>
            <a:off x="7387406" y="1131358"/>
            <a:ext cx="4852219" cy="3567504"/>
            <a:chOff x="7387406" y="1131358"/>
            <a:chExt cx="4852219" cy="356750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59C4112-A048-4FA2-A480-18EC5D1A658E}"/>
                </a:ext>
              </a:extLst>
            </p:cNvPr>
            <p:cNvGrpSpPr/>
            <p:nvPr/>
          </p:nvGrpSpPr>
          <p:grpSpPr>
            <a:xfrm>
              <a:off x="7387406" y="1131358"/>
              <a:ext cx="4852219" cy="3567504"/>
              <a:chOff x="7210425" y="2877456"/>
              <a:chExt cx="4852219" cy="35675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5E46BD5-1DA2-4C84-A23C-CBB9790434D7}"/>
                      </a:ext>
                    </a:extLst>
                  </p:cNvPr>
                  <p:cNvSpPr txBox="1"/>
                  <p:nvPr/>
                </p:nvSpPr>
                <p:spPr>
                  <a:xfrm>
                    <a:off x="7295120" y="3036496"/>
                    <a:ext cx="4767524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Avenir Next LT Pro" panose="020B0504020202020204" pitchFamily="34" charset="0"/>
                      </a:rPr>
                      <a:t>1. Define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a14:m>
                    <a:r>
                      <a:rPr lang="en-US" b="1" dirty="0">
                        <a:latin typeface="Avenir Next LT Pro" panose="020B0504020202020204" pitchFamily="34" charset="0"/>
                      </a:rPr>
                      <a:t> </a:t>
                    </a:r>
                  </a:p>
                  <a:p>
                    <a:r>
                      <a:rPr lang="en-US" dirty="0">
                        <a:latin typeface="Avenir Next LT Pro" panose="020B0504020202020204" pitchFamily="34" charset="0"/>
                      </a:rPr>
                      <a:t>	by setting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a14:m>
                    <a:r>
                      <a:rPr lang="en-US" b="1" dirty="0">
                        <a:latin typeface="Avenir Next LT Pro" panose="020B0504020202020204" pitchFamily="34" charset="0"/>
                      </a:rPr>
                      <a:t> </a:t>
                    </a:r>
                    <a:r>
                      <a:rPr lang="en-US" dirty="0">
                        <a:latin typeface="Avenir Next LT Pro" panose="020B0504020202020204" pitchFamily="34" charset="0"/>
                      </a:rPr>
                      <a:t>for each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a14:m>
                    <a:r>
                      <a:rPr lang="en-US" dirty="0">
                        <a:latin typeface="Avenir Next LT Pro" panose="020B0504020202020204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5E46BD5-1DA2-4C84-A23C-CBB9790434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95120" y="3036496"/>
                    <a:ext cx="4767524" cy="64633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151" t="-4717" r="-128" b="-150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9A5C29E8-EA48-4597-9055-2175E20D7926}"/>
                      </a:ext>
                    </a:extLst>
                  </p:cNvPr>
                  <p:cNvSpPr txBox="1"/>
                  <p:nvPr/>
                </p:nvSpPr>
                <p:spPr>
                  <a:xfrm>
                    <a:off x="7295120" y="3762974"/>
                    <a:ext cx="4671407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Avenir Next LT Pro" panose="020B0504020202020204" pitchFamily="34" charset="0"/>
                      </a:rPr>
                      <a:t>2. Put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oMath>
                    </a14:m>
                    <a:r>
                      <a:rPr lang="en-US" dirty="0">
                        <a:latin typeface="Avenir Next LT Pro" panose="020B0504020202020204" pitchFamily="34" charset="0"/>
                      </a:rPr>
                      <a:t> “into a box” so </a:t>
                    </a:r>
                    <a:r>
                      <a:rPr lang="en-US" b="1" dirty="0">
                        <a:latin typeface="Avenir Next LT Pro" panose="020B0504020202020204" pitchFamily="34" charset="0"/>
                      </a:rPr>
                      <a:t>everyone</a:t>
                    </a:r>
                  </a:p>
                  <a:p>
                    <a:r>
                      <a:rPr lang="en-US" dirty="0">
                        <a:latin typeface="Avenir Next LT Pro" panose="020B0504020202020204" pitchFamily="34" charset="0"/>
                      </a:rPr>
                      <a:t>	can query it, but only as an oracle.</a:t>
                    </a: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9A5C29E8-EA48-4597-9055-2175E20D79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95120" y="3762974"/>
                    <a:ext cx="4671407" cy="6463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175" t="-4717" r="-522" b="-150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539D476B-18F8-4F56-8BF2-3D5F55A94C0B}"/>
                  </a:ext>
                </a:extLst>
              </p:cNvPr>
              <p:cNvGrpSpPr/>
              <p:nvPr/>
            </p:nvGrpSpPr>
            <p:grpSpPr>
              <a:xfrm>
                <a:off x="7602063" y="5076825"/>
                <a:ext cx="3506419" cy="914400"/>
                <a:chOff x="7602063" y="5076825"/>
                <a:chExt cx="3506419" cy="914400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F82776DB-68E3-4B0E-9AD0-AEB592E824D4}"/>
                    </a:ext>
                  </a:extLst>
                </p:cNvPr>
                <p:cNvGrpSpPr/>
                <p:nvPr/>
              </p:nvGrpSpPr>
              <p:grpSpPr>
                <a:xfrm>
                  <a:off x="8629650" y="5076825"/>
                  <a:ext cx="914400" cy="914400"/>
                  <a:chOff x="8629650" y="5076825"/>
                  <a:chExt cx="914400" cy="914400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279BF57F-EF2C-45A6-8904-34C9AAC37F8B}"/>
                      </a:ext>
                    </a:extLst>
                  </p:cNvPr>
                  <p:cNvSpPr/>
                  <p:nvPr/>
                </p:nvSpPr>
                <p:spPr>
                  <a:xfrm>
                    <a:off x="8629650" y="5076825"/>
                    <a:ext cx="914400" cy="914400"/>
                  </a:xfrm>
                  <a:prstGeom prst="rect">
                    <a:avLst/>
                  </a:prstGeom>
                  <a:ln w="28575"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" name="TextBox 33">
                        <a:extLst>
                          <a:ext uri="{FF2B5EF4-FFF2-40B4-BE49-F238E27FC236}">
                            <a16:creationId xmlns:a16="http://schemas.microsoft.com/office/drawing/2014/main" id="{696B96A6-FAFF-4818-80BD-4CC720B869E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805362" y="5241636"/>
                        <a:ext cx="562975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oMath>
                          </m:oMathPara>
                        </a14:m>
                        <a:endParaRPr lang="en-US" sz="3200" dirty="0"/>
                      </a:p>
                    </p:txBody>
                  </p:sp>
                </mc:Choice>
                <mc:Fallback xmlns="">
                  <p:sp>
                    <p:nvSpPr>
                      <p:cNvPr id="34" name="TextBox 33">
                        <a:extLst>
                          <a:ext uri="{FF2B5EF4-FFF2-40B4-BE49-F238E27FC236}">
                            <a16:creationId xmlns:a16="http://schemas.microsoft.com/office/drawing/2014/main" id="{696B96A6-FAFF-4818-80BD-4CC720B869E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805362" y="5241636"/>
                        <a:ext cx="562975" cy="584775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8D65B478-C2FB-4F1A-9BCA-1C1BE189F2EE}"/>
                    </a:ext>
                  </a:extLst>
                </p:cNvPr>
                <p:cNvCxnSpPr>
                  <a:endCxn id="33" idx="1"/>
                </p:cNvCxnSpPr>
                <p:nvPr/>
              </p:nvCxnSpPr>
              <p:spPr>
                <a:xfrm>
                  <a:off x="7962900" y="5534025"/>
                  <a:ext cx="66675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54A8691E-BDFB-4451-8197-4C7139B4CD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02063" y="5275820"/>
                      <a:ext cx="42639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54A8691E-BDFB-4451-8197-4C7139B4CD1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02063" y="5275820"/>
                      <a:ext cx="426399" cy="46166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3ECC03FE-56E8-4B73-93F0-6477722119A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10800" y="5303192"/>
                      <a:ext cx="89768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3ECC03FE-56E8-4B73-93F0-6477722119A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10800" y="5303192"/>
                      <a:ext cx="897682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r="-2041"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9C4DB3CF-85EA-459A-8F2E-6C19FB9FBF9B}"/>
                    </a:ext>
                  </a:extLst>
                </p:cNvPr>
                <p:cNvCxnSpPr/>
                <p:nvPr/>
              </p:nvCxnSpPr>
              <p:spPr>
                <a:xfrm>
                  <a:off x="9544050" y="5543549"/>
                  <a:ext cx="66675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36D8236-27F8-4EFF-82F2-79E55C195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10425" y="2877456"/>
                <a:ext cx="0" cy="3567504"/>
              </a:xfrm>
              <a:prstGeom prst="lin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8E22E23-7D45-4C57-8522-A95685FEC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87406" y="4698862"/>
              <a:ext cx="4491299" cy="0"/>
            </a:xfrm>
            <a:prstGeom prst="lin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E73E9D5-22F5-4CCA-AE65-41865E6A72F0}"/>
              </a:ext>
            </a:extLst>
          </p:cNvPr>
          <p:cNvGrpSpPr/>
          <p:nvPr/>
        </p:nvGrpSpPr>
        <p:grpSpPr>
          <a:xfrm>
            <a:off x="5210094" y="1290398"/>
            <a:ext cx="2134965" cy="4176958"/>
            <a:chOff x="9080251" y="2092777"/>
            <a:chExt cx="2925482" cy="493667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4836FD4-9FA6-4754-8EF6-FB5A2C07F807}"/>
                </a:ext>
              </a:extLst>
            </p:cNvPr>
            <p:cNvGrpSpPr/>
            <p:nvPr/>
          </p:nvGrpSpPr>
          <p:grpSpPr>
            <a:xfrm>
              <a:off x="10815108" y="2818342"/>
              <a:ext cx="1190625" cy="4211108"/>
              <a:chOff x="10603442" y="2789767"/>
              <a:chExt cx="1190625" cy="421110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C996C3B4-9A19-4AC3-A75E-39EC68979647}"/>
                      </a:ext>
                    </a:extLst>
                  </p:cNvPr>
                  <p:cNvSpPr/>
                  <p:nvPr/>
                </p:nvSpPr>
                <p:spPr>
                  <a:xfrm>
                    <a:off x="10603442" y="2789767"/>
                    <a:ext cx="1190625" cy="421110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3" name="Rectangle 2">
                    <a:extLst>
                      <a:ext uri="{FF2B5EF4-FFF2-40B4-BE49-F238E27FC236}">
                        <a16:creationId xmlns:a16="http://schemas.microsoft.com/office/drawing/2014/main" id="{7510E603-5335-4B43-AA2B-7B24744C437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03442" y="2789767"/>
                    <a:ext cx="1190625" cy="421110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38E191B-6E3F-4058-A1E6-5A312BAAE94E}"/>
                  </a:ext>
                </a:extLst>
              </p:cNvPr>
              <p:cNvSpPr/>
              <p:nvPr/>
            </p:nvSpPr>
            <p:spPr>
              <a:xfrm>
                <a:off x="10603442" y="3190875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DC58276-F5BB-4771-882C-CA4EF4D157A9}"/>
                  </a:ext>
                </a:extLst>
              </p:cNvPr>
              <p:cNvSpPr/>
              <p:nvPr/>
            </p:nvSpPr>
            <p:spPr>
              <a:xfrm>
                <a:off x="10603442" y="3429000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AED90D9-DCD2-43C8-93D6-572B628C1A1C}"/>
                  </a:ext>
                </a:extLst>
              </p:cNvPr>
              <p:cNvSpPr/>
              <p:nvPr/>
            </p:nvSpPr>
            <p:spPr>
              <a:xfrm>
                <a:off x="10603442" y="3667125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EE2E02F-DDA8-4491-9721-CF830C8C7FB3}"/>
                  </a:ext>
                </a:extLst>
              </p:cNvPr>
              <p:cNvSpPr/>
              <p:nvPr/>
            </p:nvSpPr>
            <p:spPr>
              <a:xfrm>
                <a:off x="10603442" y="3905250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DB4824A-4716-420C-9163-689619076693}"/>
                  </a:ext>
                </a:extLst>
              </p:cNvPr>
              <p:cNvSpPr/>
              <p:nvPr/>
            </p:nvSpPr>
            <p:spPr>
              <a:xfrm>
                <a:off x="10603442" y="4143375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E4DE6C4-F963-4E91-874D-ADA725A3A9F2}"/>
                  </a:ext>
                </a:extLst>
              </p:cNvPr>
              <p:cNvSpPr/>
              <p:nvPr/>
            </p:nvSpPr>
            <p:spPr>
              <a:xfrm>
                <a:off x="10603442" y="4381500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933FC0-F4CA-413B-85F9-3EEE504C5000}"/>
                  </a:ext>
                </a:extLst>
              </p:cNvPr>
              <p:cNvSpPr/>
              <p:nvPr/>
            </p:nvSpPr>
            <p:spPr>
              <a:xfrm>
                <a:off x="10603442" y="4619625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6E6F97B-42C6-4657-A0A6-3C7E527D6D9F}"/>
                  </a:ext>
                </a:extLst>
              </p:cNvPr>
              <p:cNvSpPr/>
              <p:nvPr/>
            </p:nvSpPr>
            <p:spPr>
              <a:xfrm>
                <a:off x="10603442" y="4857750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D64FB9F-6810-4482-AC4D-426DB3EFFEE0}"/>
                  </a:ext>
                </a:extLst>
              </p:cNvPr>
              <p:cNvSpPr/>
              <p:nvPr/>
            </p:nvSpPr>
            <p:spPr>
              <a:xfrm>
                <a:off x="10603442" y="5095875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1F17C51-9406-4DF3-A868-3C631D2CEF7F}"/>
                  </a:ext>
                </a:extLst>
              </p:cNvPr>
              <p:cNvSpPr/>
              <p:nvPr/>
            </p:nvSpPr>
            <p:spPr>
              <a:xfrm>
                <a:off x="10603442" y="5334000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A83E2E1-0949-4E72-97E8-67BB7A6E7F19}"/>
                  </a:ext>
                </a:extLst>
              </p:cNvPr>
              <p:cNvSpPr/>
              <p:nvPr/>
            </p:nvSpPr>
            <p:spPr>
              <a:xfrm>
                <a:off x="10603442" y="5572125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B915257-2768-4376-A7B3-A5D930F9FB26}"/>
                  </a:ext>
                </a:extLst>
              </p:cNvPr>
              <p:cNvSpPr/>
              <p:nvPr/>
            </p:nvSpPr>
            <p:spPr>
              <a:xfrm>
                <a:off x="10603442" y="5810250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6F608C4-7105-4E4B-B845-808DBF1EFCDB}"/>
                  </a:ext>
                </a:extLst>
              </p:cNvPr>
              <p:cNvSpPr/>
              <p:nvPr/>
            </p:nvSpPr>
            <p:spPr>
              <a:xfrm>
                <a:off x="10603442" y="6048375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A3F4EDA-E959-4E10-AC06-981B9261EA19}"/>
                  </a:ext>
                </a:extLst>
              </p:cNvPr>
              <p:cNvSpPr/>
              <p:nvPr/>
            </p:nvSpPr>
            <p:spPr>
              <a:xfrm>
                <a:off x="10603442" y="6286500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B48B2C3-FA12-49F1-8C38-FA0EA0D7CE59}"/>
                  </a:ext>
                </a:extLst>
              </p:cNvPr>
              <p:cNvSpPr/>
              <p:nvPr/>
            </p:nvSpPr>
            <p:spPr>
              <a:xfrm>
                <a:off x="10603442" y="6524625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D343D31-2864-4ABA-82FE-82B5BC1E4C2C}"/>
                  </a:ext>
                </a:extLst>
              </p:cNvPr>
              <p:cNvSpPr/>
              <p:nvPr/>
            </p:nvSpPr>
            <p:spPr>
              <a:xfrm>
                <a:off x="10603442" y="6762750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BB8F9FC-D0A2-4758-9FE2-B8F7CDE30065}"/>
                </a:ext>
              </a:extLst>
            </p:cNvPr>
            <p:cNvGrpSpPr/>
            <p:nvPr/>
          </p:nvGrpSpPr>
          <p:grpSpPr>
            <a:xfrm>
              <a:off x="10815107" y="2092777"/>
              <a:ext cx="1190625" cy="595918"/>
              <a:chOff x="10815107" y="2092777"/>
              <a:chExt cx="1190625" cy="595918"/>
            </a:xfrm>
          </p:grpSpPr>
          <p:sp>
            <p:nvSpPr>
              <p:cNvPr id="36" name="Right Brace 35">
                <a:extLst>
                  <a:ext uri="{FF2B5EF4-FFF2-40B4-BE49-F238E27FC236}">
                    <a16:creationId xmlns:a16="http://schemas.microsoft.com/office/drawing/2014/main" id="{43F97DFD-2F54-4C82-8925-0D98749FFA8E}"/>
                  </a:ext>
                </a:extLst>
              </p:cNvPr>
              <p:cNvSpPr/>
              <p:nvPr/>
            </p:nvSpPr>
            <p:spPr>
              <a:xfrm rot="16200000">
                <a:off x="11318609" y="2001572"/>
                <a:ext cx="183621" cy="1190625"/>
              </a:xfrm>
              <a:prstGeom prst="rightBrac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1DC5263B-BDCA-4A07-84AF-C88131177A8E}"/>
                      </a:ext>
                    </a:extLst>
                  </p:cNvPr>
                  <p:cNvSpPr txBox="1"/>
                  <p:nvPr/>
                </p:nvSpPr>
                <p:spPr>
                  <a:xfrm>
                    <a:off x="11030765" y="2092777"/>
                    <a:ext cx="69634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lang="en-US" sz="1600" dirty="0">
                        <a:latin typeface="Avenir Next LT Pro" panose="020B0504020202020204" pitchFamily="34" charset="0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1DC5263B-BDCA-4A07-84AF-C88131177A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30765" y="2092777"/>
                    <a:ext cx="696344" cy="338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t="-6383" r="-40476" b="-446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F13E86A-126A-45CA-B38F-4E28FA0C0F38}"/>
                </a:ext>
              </a:extLst>
            </p:cNvPr>
            <p:cNvGrpSpPr/>
            <p:nvPr/>
          </p:nvGrpSpPr>
          <p:grpSpPr>
            <a:xfrm>
              <a:off x="9080251" y="3229504"/>
              <a:ext cx="1692524" cy="3799945"/>
              <a:chOff x="10851901" y="2454880"/>
              <a:chExt cx="1692524" cy="3799945"/>
            </a:xfrm>
          </p:grpSpPr>
          <p:sp>
            <p:nvSpPr>
              <p:cNvPr id="23" name="Right Brace 22">
                <a:extLst>
                  <a:ext uri="{FF2B5EF4-FFF2-40B4-BE49-F238E27FC236}">
                    <a16:creationId xmlns:a16="http://schemas.microsoft.com/office/drawing/2014/main" id="{EDC3274F-0B06-433F-BE8F-B23003EBBEF6}"/>
                  </a:ext>
                </a:extLst>
              </p:cNvPr>
              <p:cNvSpPr/>
              <p:nvPr/>
            </p:nvSpPr>
            <p:spPr>
              <a:xfrm rot="10800000">
                <a:off x="12420600" y="2454880"/>
                <a:ext cx="123825" cy="3799945"/>
              </a:xfrm>
              <a:prstGeom prst="rightBrac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8E9A573F-18CE-4365-A23B-A380E94869AF}"/>
                      </a:ext>
                    </a:extLst>
                  </p:cNvPr>
                  <p:cNvSpPr txBox="1"/>
                  <p:nvPr/>
                </p:nvSpPr>
                <p:spPr>
                  <a:xfrm>
                    <a:off x="10851901" y="4130333"/>
                    <a:ext cx="113511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a14:m>
                    <a:r>
                      <a:rPr lang="en-US" sz="1600" dirty="0">
                        <a:latin typeface="Avenir Next LT Pro" panose="020B0504020202020204" pitchFamily="34" charset="0"/>
                      </a:rPr>
                      <a:t> entries</a:t>
                    </a: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8E9A573F-18CE-4365-A23B-A380E94869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51901" y="4130333"/>
                    <a:ext cx="1135119" cy="33855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6383" r="-33088" b="-446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27132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RANDOM ORACLES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Random Oracle Model (ROM).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Lazy sampling: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   wait until someone asks a question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…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   generate a random value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and output it as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   …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and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store the pair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in a lookup table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   for future questions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:   (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i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.) check 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			(ii.) if yes, return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 if no, generate fresh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and add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Important takeaways: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In any ROM situation: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if </a:t>
                </a:r>
                <a:r>
                  <a:rPr lang="en-US" sz="1800" u="sng" dirty="0">
                    <a:latin typeface="Avenir Next LT Pro" panose="020B0504020202020204" pitchFamily="34" charset="0"/>
                  </a:rPr>
                  <a:t>nobody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has asked a question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yet…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… then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still uniformly random (and independent of everything!)</a:t>
                </a:r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 can simulate the random oracle in reductions!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3"/>
                <a:stretch>
                  <a:fillRect l="-48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0AC07A4F-6B9A-4BDC-9002-E6ED2B1187E3}"/>
              </a:ext>
            </a:extLst>
          </p:cNvPr>
          <p:cNvGrpSpPr/>
          <p:nvPr/>
        </p:nvGrpSpPr>
        <p:grpSpPr>
          <a:xfrm>
            <a:off x="9828435" y="1769792"/>
            <a:ext cx="2134965" cy="4176957"/>
            <a:chOff x="9080251" y="2092777"/>
            <a:chExt cx="2925482" cy="493667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5D1F1CB-FE59-4DAB-8700-F47B5E52513A}"/>
                </a:ext>
              </a:extLst>
            </p:cNvPr>
            <p:cNvGrpSpPr/>
            <p:nvPr/>
          </p:nvGrpSpPr>
          <p:grpSpPr>
            <a:xfrm>
              <a:off x="10815108" y="2818342"/>
              <a:ext cx="1190625" cy="2544233"/>
              <a:chOff x="10603442" y="2789767"/>
              <a:chExt cx="1190625" cy="254423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FEDE2594-389F-4809-B4EF-08FB19EDDD22}"/>
                      </a:ext>
                    </a:extLst>
                  </p:cNvPr>
                  <p:cNvSpPr/>
                  <p:nvPr/>
                </p:nvSpPr>
                <p:spPr>
                  <a:xfrm>
                    <a:off x="10603442" y="2789767"/>
                    <a:ext cx="1190625" cy="63923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FEDE2594-389F-4809-B4EF-08FB19EDDD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03442" y="2789767"/>
                    <a:ext cx="1190625" cy="6392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D65C58-7937-4BB3-B565-0780EADAE843}"/>
                  </a:ext>
                </a:extLst>
              </p:cNvPr>
              <p:cNvSpPr/>
              <p:nvPr/>
            </p:nvSpPr>
            <p:spPr>
              <a:xfrm>
                <a:off x="10603442" y="3190875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BF6461C-D046-4E46-9058-3771C19DAE2E}"/>
                  </a:ext>
                </a:extLst>
              </p:cNvPr>
              <p:cNvSpPr/>
              <p:nvPr/>
            </p:nvSpPr>
            <p:spPr>
              <a:xfrm>
                <a:off x="10603442" y="4619625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960392E-4097-4664-A84C-E845F90C490D}"/>
                  </a:ext>
                </a:extLst>
              </p:cNvPr>
              <p:cNvSpPr/>
              <p:nvPr/>
            </p:nvSpPr>
            <p:spPr>
              <a:xfrm>
                <a:off x="10603442" y="5095875"/>
                <a:ext cx="1190625" cy="2381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79932FB-C084-4963-9830-5E405A0F76C8}"/>
                </a:ext>
              </a:extLst>
            </p:cNvPr>
            <p:cNvGrpSpPr/>
            <p:nvPr/>
          </p:nvGrpSpPr>
          <p:grpSpPr>
            <a:xfrm>
              <a:off x="10815107" y="2092777"/>
              <a:ext cx="1190625" cy="595918"/>
              <a:chOff x="10815107" y="2092777"/>
              <a:chExt cx="1190625" cy="595918"/>
            </a:xfrm>
          </p:grpSpPr>
          <p:sp>
            <p:nvSpPr>
              <p:cNvPr id="12" name="Right Brace 11">
                <a:extLst>
                  <a:ext uri="{FF2B5EF4-FFF2-40B4-BE49-F238E27FC236}">
                    <a16:creationId xmlns:a16="http://schemas.microsoft.com/office/drawing/2014/main" id="{9E0510E6-6412-4017-9B9C-0C74A5F796E2}"/>
                  </a:ext>
                </a:extLst>
              </p:cNvPr>
              <p:cNvSpPr/>
              <p:nvPr/>
            </p:nvSpPr>
            <p:spPr>
              <a:xfrm rot="16200000">
                <a:off x="11318609" y="2001572"/>
                <a:ext cx="183621" cy="1190625"/>
              </a:xfrm>
              <a:prstGeom prst="rightBrac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7365E116-5959-401E-BD41-4B1B7899C767}"/>
                      </a:ext>
                    </a:extLst>
                  </p:cNvPr>
                  <p:cNvSpPr txBox="1"/>
                  <p:nvPr/>
                </p:nvSpPr>
                <p:spPr>
                  <a:xfrm>
                    <a:off x="11030765" y="2092777"/>
                    <a:ext cx="69634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lang="en-US" sz="1600" dirty="0">
                        <a:latin typeface="Avenir Next LT Pro" panose="020B0504020202020204" pitchFamily="34" charset="0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7365E116-5959-401E-BD41-4B1B7899C7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30765" y="2092777"/>
                    <a:ext cx="696344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6383" r="-40964" b="-446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A0729AF-8DA4-482F-AD96-B5A52C4C8A7D}"/>
                </a:ext>
              </a:extLst>
            </p:cNvPr>
            <p:cNvGrpSpPr/>
            <p:nvPr/>
          </p:nvGrpSpPr>
          <p:grpSpPr>
            <a:xfrm>
              <a:off x="9080251" y="3229504"/>
              <a:ext cx="1692524" cy="3799945"/>
              <a:chOff x="10851901" y="2454880"/>
              <a:chExt cx="1692524" cy="3799945"/>
            </a:xfrm>
          </p:grpSpPr>
          <p:sp>
            <p:nvSpPr>
              <p:cNvPr id="10" name="Right Brace 9">
                <a:extLst>
                  <a:ext uri="{FF2B5EF4-FFF2-40B4-BE49-F238E27FC236}">
                    <a16:creationId xmlns:a16="http://schemas.microsoft.com/office/drawing/2014/main" id="{4CBFCFB4-4F62-4C82-AB86-B438A1728976}"/>
                  </a:ext>
                </a:extLst>
              </p:cNvPr>
              <p:cNvSpPr/>
              <p:nvPr/>
            </p:nvSpPr>
            <p:spPr>
              <a:xfrm rot="10800000">
                <a:off x="12420600" y="2454880"/>
                <a:ext cx="123825" cy="3799945"/>
              </a:xfrm>
              <a:prstGeom prst="rightBrac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100AB529-5F1D-49A9-B4C3-961B55D0796B}"/>
                      </a:ext>
                    </a:extLst>
                  </p:cNvPr>
                  <p:cNvSpPr txBox="1"/>
                  <p:nvPr/>
                </p:nvSpPr>
                <p:spPr>
                  <a:xfrm>
                    <a:off x="10851901" y="4130333"/>
                    <a:ext cx="113511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a14:m>
                    <a:r>
                      <a:rPr lang="en-US" sz="1600" dirty="0">
                        <a:latin typeface="Avenir Next LT Pro" panose="020B0504020202020204" pitchFamily="34" charset="0"/>
                      </a:rPr>
                      <a:t> entries</a:t>
                    </a: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100AB529-5F1D-49A9-B4C3-961B55D079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51901" y="4130333"/>
                    <a:ext cx="1135119" cy="3385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6383" r="-33824" b="-446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94808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HASH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What are they good for?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They compress their input: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ℓ&lt;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So obviously, some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have a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lot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of preimages: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−ℓ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But, for a well-designed hash function: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800" i="1" dirty="0">
                    <a:latin typeface="Avenir Next LT Pro" panose="020B0504020202020204" pitchFamily="34" charset="0"/>
                  </a:rPr>
                  <a:t> seems to be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1-to-1;</a:t>
                </a:r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typically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hard to find two inputs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with the same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digest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typically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also hard: given a digest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find an input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This is why they are used, e.g., in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git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files are not compared directly;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instead, a hash (digest) of each file is stored, and the hashes are compared;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this allows for all sorts of integrity checks without a massive computational overhead.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They’re also used, e.g., in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blockchains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(e.g., in Bitcoin) for similar reasons.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D852C225-0634-4525-8306-3034F4D7815C}"/>
              </a:ext>
            </a:extLst>
          </p:cNvPr>
          <p:cNvGrpSpPr/>
          <p:nvPr/>
        </p:nvGrpSpPr>
        <p:grpSpPr>
          <a:xfrm>
            <a:off x="9255398" y="1044574"/>
            <a:ext cx="1690150" cy="1561054"/>
            <a:chOff x="9010650" y="1253067"/>
            <a:chExt cx="1690150" cy="15610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1A2F8B7-30C2-4905-B6D1-8D91FEDA5EA7}"/>
                    </a:ext>
                  </a:extLst>
                </p:cNvPr>
                <p:cNvSpPr txBox="1"/>
                <p:nvPr/>
              </p:nvSpPr>
              <p:spPr>
                <a:xfrm>
                  <a:off x="9010650" y="1253067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1A2F8B7-30C2-4905-B6D1-8D91FEDA5E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0650" y="1253067"/>
                  <a:ext cx="36798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DF77564-C666-4C3F-A54B-43D6101553D8}"/>
                    </a:ext>
                  </a:extLst>
                </p:cNvPr>
                <p:cNvSpPr txBox="1"/>
                <p:nvPr/>
              </p:nvSpPr>
              <p:spPr>
                <a:xfrm>
                  <a:off x="10280493" y="1253067"/>
                  <a:ext cx="4203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DF77564-C666-4C3F-A54B-43D6101553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0493" y="1253067"/>
                  <a:ext cx="42030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9949E76-27D9-452D-9053-DC14EA3221D5}"/>
                </a:ext>
              </a:extLst>
            </p:cNvPr>
            <p:cNvCxnSpPr/>
            <p:nvPr/>
          </p:nvCxnSpPr>
          <p:spPr>
            <a:xfrm>
              <a:off x="9194643" y="1622399"/>
              <a:ext cx="578007" cy="8636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D67EFE0-C110-49EE-A6DA-70574F6D94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6479" y="1622399"/>
              <a:ext cx="578007" cy="8636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9631E34-0CC7-4B5B-989E-986E68E984C1}"/>
                    </a:ext>
                  </a:extLst>
                </p:cNvPr>
                <p:cNvSpPr txBox="1"/>
                <p:nvPr/>
              </p:nvSpPr>
              <p:spPr>
                <a:xfrm>
                  <a:off x="9645572" y="2444789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9631E34-0CC7-4B5B-989E-986E68E984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5572" y="2444789"/>
                  <a:ext cx="371384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869FE76-9AC7-41DE-89FC-E5A28F1DF20C}"/>
                    </a:ext>
                  </a:extLst>
                </p:cNvPr>
                <p:cNvSpPr txBox="1"/>
                <p:nvPr/>
              </p:nvSpPr>
              <p:spPr>
                <a:xfrm>
                  <a:off x="10130136" y="1869546"/>
                  <a:ext cx="4614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869FE76-9AC7-41DE-89FC-E5A28F1DF2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0136" y="1869546"/>
                  <a:ext cx="46140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7F911CC-AA3B-4A9F-B008-4DBFD19CAA8E}"/>
                    </a:ext>
                  </a:extLst>
                </p:cNvPr>
                <p:cNvSpPr txBox="1"/>
                <p:nvPr/>
              </p:nvSpPr>
              <p:spPr>
                <a:xfrm>
                  <a:off x="9067585" y="1880672"/>
                  <a:ext cx="4614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7F911CC-AA3B-4A9F-B008-4DBFD19CAA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7585" y="1880672"/>
                  <a:ext cx="46140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DA7D689-0F0F-4D13-BC8A-D2AAD940D39E}"/>
              </a:ext>
            </a:extLst>
          </p:cNvPr>
          <p:cNvGrpSpPr/>
          <p:nvPr/>
        </p:nvGrpSpPr>
        <p:grpSpPr>
          <a:xfrm>
            <a:off x="8438100" y="3016883"/>
            <a:ext cx="3474763" cy="1806602"/>
            <a:chOff x="8429625" y="3428998"/>
            <a:chExt cx="3474763" cy="18066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7E8259C-1BED-4B52-9E53-3CA82B2E16EC}"/>
                </a:ext>
              </a:extLst>
            </p:cNvPr>
            <p:cNvGrpSpPr/>
            <p:nvPr/>
          </p:nvGrpSpPr>
          <p:grpSpPr>
            <a:xfrm>
              <a:off x="8429625" y="3428999"/>
              <a:ext cx="1456854" cy="1806601"/>
              <a:chOff x="8429625" y="3428999"/>
              <a:chExt cx="1456854" cy="1806601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693D78-0951-40EE-B5B3-49C4B1F02861}"/>
                  </a:ext>
                </a:extLst>
              </p:cNvPr>
              <p:cNvSpPr/>
              <p:nvPr/>
            </p:nvSpPr>
            <p:spPr>
              <a:xfrm>
                <a:off x="8429625" y="3428999"/>
                <a:ext cx="1456854" cy="180660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CD5EE79-91AD-4036-A68D-B8801ADE525D}"/>
                  </a:ext>
                </a:extLst>
              </p:cNvPr>
              <p:cNvCxnSpPr/>
              <p:nvPr/>
            </p:nvCxnSpPr>
            <p:spPr>
              <a:xfrm>
                <a:off x="8524875" y="3518138"/>
                <a:ext cx="112069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E1CDE87-E94E-4DCA-9CA2-AE79B051F9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4875" y="3622913"/>
                <a:ext cx="6697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2D562D6-00F3-40F7-A10C-3C08E45EE0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4875" y="3803888"/>
                <a:ext cx="6697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1CA6D67-3F07-4577-86A2-B1325DE837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4875" y="3708638"/>
                <a:ext cx="81922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7322076-84AD-473B-942C-BB5339A13170}"/>
                </a:ext>
              </a:extLst>
            </p:cNvPr>
            <p:cNvGrpSpPr/>
            <p:nvPr/>
          </p:nvGrpSpPr>
          <p:grpSpPr>
            <a:xfrm>
              <a:off x="10447534" y="3428998"/>
              <a:ext cx="1456854" cy="1806601"/>
              <a:chOff x="8429625" y="3428999"/>
              <a:chExt cx="1456854" cy="1806601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087E878-EF51-477E-AA5E-82AC21ED6EDB}"/>
                  </a:ext>
                </a:extLst>
              </p:cNvPr>
              <p:cNvSpPr/>
              <p:nvPr/>
            </p:nvSpPr>
            <p:spPr>
              <a:xfrm>
                <a:off x="8429625" y="3428999"/>
                <a:ext cx="1456854" cy="180660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D8F6E64-D967-4E03-8E98-7F7E16B75562}"/>
                  </a:ext>
                </a:extLst>
              </p:cNvPr>
              <p:cNvCxnSpPr/>
              <p:nvPr/>
            </p:nvCxnSpPr>
            <p:spPr>
              <a:xfrm>
                <a:off x="8524875" y="3518138"/>
                <a:ext cx="112069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7A2C3AB-8AA8-4B36-A5BB-EEA15FF621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4875" y="3622913"/>
                <a:ext cx="6697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F24E4A9-1558-45F9-80EE-09A2189EF5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9975" y="4527788"/>
                <a:ext cx="6697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9A667D2-81EB-47F2-8867-612DBA03D8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4875" y="3708638"/>
                <a:ext cx="3348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D9B5F48-984F-4D73-8AB9-CF7F25567F4C}"/>
                </a:ext>
              </a:extLst>
            </p:cNvPr>
            <p:cNvCxnSpPr>
              <a:cxnSpLocks/>
            </p:cNvCxnSpPr>
            <p:nvPr/>
          </p:nvCxnSpPr>
          <p:spPr>
            <a:xfrm>
              <a:off x="9958092" y="4310112"/>
              <a:ext cx="434779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CC98E3E-807B-4013-941D-512E6887D1CC}"/>
              </a:ext>
            </a:extLst>
          </p:cNvPr>
          <p:cNvGrpSpPr/>
          <p:nvPr/>
        </p:nvGrpSpPr>
        <p:grpSpPr>
          <a:xfrm>
            <a:off x="9093698" y="4896589"/>
            <a:ext cx="2304921" cy="1144573"/>
            <a:chOff x="9093698" y="4896589"/>
            <a:chExt cx="2304921" cy="114457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CBC1D00-185A-41F3-8F5D-A5A5D4BD49F0}"/>
                </a:ext>
              </a:extLst>
            </p:cNvPr>
            <p:cNvGrpSpPr/>
            <p:nvPr/>
          </p:nvGrpSpPr>
          <p:grpSpPr>
            <a:xfrm>
              <a:off x="9093698" y="4909209"/>
              <a:ext cx="613437" cy="863626"/>
              <a:chOff x="9070508" y="4881242"/>
              <a:chExt cx="613437" cy="863626"/>
            </a:xfrm>
          </p:grpSpPr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7A13D102-6909-431C-A24A-075139E9BCBA}"/>
                  </a:ext>
                </a:extLst>
              </p:cNvPr>
              <p:cNvCxnSpPr/>
              <p:nvPr/>
            </p:nvCxnSpPr>
            <p:spPr>
              <a:xfrm>
                <a:off x="9105938" y="4881242"/>
                <a:ext cx="578007" cy="8636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261F35B3-7D6C-4D91-B1C5-3443D01F95BE}"/>
                      </a:ext>
                    </a:extLst>
                  </p:cNvPr>
                  <p:cNvSpPr txBox="1"/>
                  <p:nvPr/>
                </p:nvSpPr>
                <p:spPr>
                  <a:xfrm>
                    <a:off x="9070508" y="5128389"/>
                    <a:ext cx="46140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261F35B3-7D6C-4D91-B1C5-3443D01F95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70508" y="5128389"/>
                    <a:ext cx="461408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FE35E16-9297-461F-A007-E6613D9B7AEF}"/>
                </a:ext>
              </a:extLst>
            </p:cNvPr>
            <p:cNvGrpSpPr/>
            <p:nvPr/>
          </p:nvGrpSpPr>
          <p:grpSpPr>
            <a:xfrm flipH="1">
              <a:off x="10693554" y="4896589"/>
              <a:ext cx="705065" cy="863626"/>
              <a:chOff x="8978880" y="4881242"/>
              <a:chExt cx="705065" cy="863626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B8251AAC-403E-4202-ACAF-28C0CFE6E479}"/>
                  </a:ext>
                </a:extLst>
              </p:cNvPr>
              <p:cNvCxnSpPr/>
              <p:nvPr/>
            </p:nvCxnSpPr>
            <p:spPr>
              <a:xfrm>
                <a:off x="9105938" y="4881242"/>
                <a:ext cx="578007" cy="8636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6C1FFBF0-67E5-47B4-BC73-725E6B522CC1}"/>
                      </a:ext>
                    </a:extLst>
                  </p:cNvPr>
                  <p:cNvSpPr txBox="1"/>
                  <p:nvPr/>
                </p:nvSpPr>
                <p:spPr>
                  <a:xfrm>
                    <a:off x="8978880" y="5128389"/>
                    <a:ext cx="46140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6C1FFBF0-67E5-47B4-BC73-725E6B522C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78880" y="5128389"/>
                    <a:ext cx="461408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1683338-E5B5-4B4E-91FF-8268A671A74F}"/>
                </a:ext>
              </a:extLst>
            </p:cNvPr>
            <p:cNvGrpSpPr/>
            <p:nvPr/>
          </p:nvGrpSpPr>
          <p:grpSpPr>
            <a:xfrm>
              <a:off x="9773741" y="5809984"/>
              <a:ext cx="159004" cy="231178"/>
              <a:chOff x="8590500" y="3169284"/>
              <a:chExt cx="1456854" cy="1806601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F412651-77C6-469C-894E-439514585960}"/>
                  </a:ext>
                </a:extLst>
              </p:cNvPr>
              <p:cNvSpPr/>
              <p:nvPr/>
            </p:nvSpPr>
            <p:spPr>
              <a:xfrm>
                <a:off x="8590500" y="3169284"/>
                <a:ext cx="1456854" cy="180660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B431519-729B-47EF-B291-EF676DEB477A}"/>
                  </a:ext>
                </a:extLst>
              </p:cNvPr>
              <p:cNvCxnSpPr/>
              <p:nvPr/>
            </p:nvCxnSpPr>
            <p:spPr>
              <a:xfrm>
                <a:off x="8685750" y="3258423"/>
                <a:ext cx="112069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EE2FF94-1B61-43DF-B3F3-18B3FB1C7D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5750" y="3363198"/>
                <a:ext cx="6697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0005C28E-8D0B-4647-94CB-D09B95B030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5750" y="3544173"/>
                <a:ext cx="6697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F03CEDC-D062-4AB1-B502-A4B6133BE8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5750" y="3448923"/>
                <a:ext cx="81922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9AD1D4E-821F-4AF9-AFDA-A50EAF67132F}"/>
                </a:ext>
              </a:extLst>
            </p:cNvPr>
            <p:cNvGrpSpPr/>
            <p:nvPr/>
          </p:nvGrpSpPr>
          <p:grpSpPr>
            <a:xfrm>
              <a:off x="10471757" y="5795127"/>
              <a:ext cx="159004" cy="231178"/>
              <a:chOff x="8590500" y="3169284"/>
              <a:chExt cx="1456854" cy="1806601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77646BD-0E31-446C-B503-8A06FB6FE900}"/>
                  </a:ext>
                </a:extLst>
              </p:cNvPr>
              <p:cNvSpPr/>
              <p:nvPr/>
            </p:nvSpPr>
            <p:spPr>
              <a:xfrm>
                <a:off x="8590500" y="3169284"/>
                <a:ext cx="1456854" cy="180660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73E5809-C0E4-4282-BBEC-63DAD87436D6}"/>
                  </a:ext>
                </a:extLst>
              </p:cNvPr>
              <p:cNvCxnSpPr/>
              <p:nvPr/>
            </p:nvCxnSpPr>
            <p:spPr>
              <a:xfrm>
                <a:off x="8685750" y="3258423"/>
                <a:ext cx="112069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C28136BF-ED67-4A43-A180-9859BA96DB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5750" y="3363198"/>
                <a:ext cx="6697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C3EE676-1FFF-4CF7-9326-A4D5C6EBCF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5750" y="3544173"/>
                <a:ext cx="6697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0ADC0FF8-4F03-4DA6-864E-6B8E28B715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5750" y="3448923"/>
                <a:ext cx="81922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7A8C67D-9B4F-42DE-AD60-F25D281CAB6C}"/>
                </a:ext>
              </a:extLst>
            </p:cNvPr>
            <p:cNvCxnSpPr>
              <a:cxnSpLocks/>
            </p:cNvCxnSpPr>
            <p:nvPr/>
          </p:nvCxnSpPr>
          <p:spPr>
            <a:xfrm>
              <a:off x="9985451" y="5925573"/>
              <a:ext cx="434779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0593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RANDOM ORACLES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haroni" panose="020B0604020202020204" pitchFamily="2" charset="-79"/>
                      </a:rPr>
                      <m:t>⇒</m:t>
                    </m:r>
                  </m:oMath>
                </a14:m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 collision-resistant hashing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  <a:blipFill>
                <a:blip r:embed="rId3"/>
                <a:stretch>
                  <a:fillRect l="-1506" t="-982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Random Oracle Model (ROM).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What crypto can we build in this model?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Collision-resistant hash: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recall: random functions are collision-resistant;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(because preimages are uniformly distributed)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itself serves as a collision-resistant hash;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if we want small outputs, can discard bits of output.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Note: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this is now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statistical collision-resistance;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for normal hash functions, it was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computational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(i.e., against PPT adversaries.)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remember: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collision-resistant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one-way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. So we also get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one-way functions!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4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22C035A8-FC0C-4886-ADBD-E0F337DA754B}"/>
              </a:ext>
            </a:extLst>
          </p:cNvPr>
          <p:cNvGrpSpPr/>
          <p:nvPr/>
        </p:nvGrpSpPr>
        <p:grpSpPr>
          <a:xfrm>
            <a:off x="7387406" y="1131358"/>
            <a:ext cx="4852219" cy="3567504"/>
            <a:chOff x="7387406" y="1131358"/>
            <a:chExt cx="4852219" cy="356750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59C4112-A048-4FA2-A480-18EC5D1A658E}"/>
                </a:ext>
              </a:extLst>
            </p:cNvPr>
            <p:cNvGrpSpPr/>
            <p:nvPr/>
          </p:nvGrpSpPr>
          <p:grpSpPr>
            <a:xfrm>
              <a:off x="7387406" y="1131358"/>
              <a:ext cx="4852219" cy="3567504"/>
              <a:chOff x="7210425" y="2877456"/>
              <a:chExt cx="4852219" cy="35675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5E46BD5-1DA2-4C84-A23C-CBB9790434D7}"/>
                      </a:ext>
                    </a:extLst>
                  </p:cNvPr>
                  <p:cNvSpPr txBox="1"/>
                  <p:nvPr/>
                </p:nvSpPr>
                <p:spPr>
                  <a:xfrm>
                    <a:off x="7295120" y="3036496"/>
                    <a:ext cx="4767524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Avenir Next LT Pro" panose="020B0504020202020204" pitchFamily="34" charset="0"/>
                      </a:rPr>
                      <a:t>1. Define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a14:m>
                    <a:r>
                      <a:rPr lang="en-US" b="1" dirty="0">
                        <a:latin typeface="Avenir Next LT Pro" panose="020B0504020202020204" pitchFamily="34" charset="0"/>
                      </a:rPr>
                      <a:t> </a:t>
                    </a:r>
                  </a:p>
                  <a:p>
                    <a:r>
                      <a:rPr lang="en-US" dirty="0">
                        <a:latin typeface="Avenir Next LT Pro" panose="020B0504020202020204" pitchFamily="34" charset="0"/>
                      </a:rPr>
                      <a:t>	by setting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a14:m>
                    <a:r>
                      <a:rPr lang="en-US" b="1" dirty="0">
                        <a:latin typeface="Avenir Next LT Pro" panose="020B0504020202020204" pitchFamily="34" charset="0"/>
                      </a:rPr>
                      <a:t> </a:t>
                    </a:r>
                    <a:r>
                      <a:rPr lang="en-US" dirty="0">
                        <a:latin typeface="Avenir Next LT Pro" panose="020B0504020202020204" pitchFamily="34" charset="0"/>
                      </a:rPr>
                      <a:t>for each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a14:m>
                    <a:r>
                      <a:rPr lang="en-US" dirty="0">
                        <a:latin typeface="Avenir Next LT Pro" panose="020B0504020202020204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5E46BD5-1DA2-4C84-A23C-CBB9790434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95120" y="3036496"/>
                    <a:ext cx="4767524" cy="6463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151" t="-4717" r="-128" b="-150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9A5C29E8-EA48-4597-9055-2175E20D7926}"/>
                      </a:ext>
                    </a:extLst>
                  </p:cNvPr>
                  <p:cNvSpPr txBox="1"/>
                  <p:nvPr/>
                </p:nvSpPr>
                <p:spPr>
                  <a:xfrm>
                    <a:off x="7295120" y="3762974"/>
                    <a:ext cx="4671407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Avenir Next LT Pro" panose="020B0504020202020204" pitchFamily="34" charset="0"/>
                      </a:rPr>
                      <a:t>2. Put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oMath>
                    </a14:m>
                    <a:r>
                      <a:rPr lang="en-US" dirty="0">
                        <a:latin typeface="Avenir Next LT Pro" panose="020B0504020202020204" pitchFamily="34" charset="0"/>
                      </a:rPr>
                      <a:t> “into a box” so </a:t>
                    </a:r>
                    <a:r>
                      <a:rPr lang="en-US" b="1" dirty="0">
                        <a:latin typeface="Avenir Next LT Pro" panose="020B0504020202020204" pitchFamily="34" charset="0"/>
                      </a:rPr>
                      <a:t>everyone</a:t>
                    </a:r>
                  </a:p>
                  <a:p>
                    <a:r>
                      <a:rPr lang="en-US" dirty="0">
                        <a:latin typeface="Avenir Next LT Pro" panose="020B0504020202020204" pitchFamily="34" charset="0"/>
                      </a:rPr>
                      <a:t>	can query it, but only as an oracle.</a:t>
                    </a: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9A5C29E8-EA48-4597-9055-2175E20D79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95120" y="3762974"/>
                    <a:ext cx="4671407" cy="6463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175" t="-4717" r="-522" b="-150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539D476B-18F8-4F56-8BF2-3D5F55A94C0B}"/>
                  </a:ext>
                </a:extLst>
              </p:cNvPr>
              <p:cNvGrpSpPr/>
              <p:nvPr/>
            </p:nvGrpSpPr>
            <p:grpSpPr>
              <a:xfrm>
                <a:off x="7602063" y="5076825"/>
                <a:ext cx="3506419" cy="914400"/>
                <a:chOff x="7602063" y="5076825"/>
                <a:chExt cx="3506419" cy="914400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F82776DB-68E3-4B0E-9AD0-AEB592E824D4}"/>
                    </a:ext>
                  </a:extLst>
                </p:cNvPr>
                <p:cNvGrpSpPr/>
                <p:nvPr/>
              </p:nvGrpSpPr>
              <p:grpSpPr>
                <a:xfrm>
                  <a:off x="8629650" y="5076825"/>
                  <a:ext cx="914400" cy="914400"/>
                  <a:chOff x="8629650" y="5076825"/>
                  <a:chExt cx="914400" cy="914400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279BF57F-EF2C-45A6-8904-34C9AAC37F8B}"/>
                      </a:ext>
                    </a:extLst>
                  </p:cNvPr>
                  <p:cNvSpPr/>
                  <p:nvPr/>
                </p:nvSpPr>
                <p:spPr>
                  <a:xfrm>
                    <a:off x="8629650" y="5076825"/>
                    <a:ext cx="914400" cy="914400"/>
                  </a:xfrm>
                  <a:prstGeom prst="rect">
                    <a:avLst/>
                  </a:prstGeom>
                  <a:ln w="28575"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" name="TextBox 33">
                        <a:extLst>
                          <a:ext uri="{FF2B5EF4-FFF2-40B4-BE49-F238E27FC236}">
                            <a16:creationId xmlns:a16="http://schemas.microsoft.com/office/drawing/2014/main" id="{696B96A6-FAFF-4818-80BD-4CC720B869E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805362" y="5241636"/>
                        <a:ext cx="562975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oMath>
                          </m:oMathPara>
                        </a14:m>
                        <a:endParaRPr lang="en-US" sz="3200" dirty="0"/>
                      </a:p>
                    </p:txBody>
                  </p:sp>
                </mc:Choice>
                <mc:Fallback xmlns="">
                  <p:sp>
                    <p:nvSpPr>
                      <p:cNvPr id="34" name="TextBox 33">
                        <a:extLst>
                          <a:ext uri="{FF2B5EF4-FFF2-40B4-BE49-F238E27FC236}">
                            <a16:creationId xmlns:a16="http://schemas.microsoft.com/office/drawing/2014/main" id="{696B96A6-FAFF-4818-80BD-4CC720B869E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805362" y="5241636"/>
                        <a:ext cx="562975" cy="584775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8D65B478-C2FB-4F1A-9BCA-1C1BE189F2EE}"/>
                    </a:ext>
                  </a:extLst>
                </p:cNvPr>
                <p:cNvCxnSpPr>
                  <a:endCxn id="33" idx="1"/>
                </p:cNvCxnSpPr>
                <p:nvPr/>
              </p:nvCxnSpPr>
              <p:spPr>
                <a:xfrm>
                  <a:off x="7962900" y="5534025"/>
                  <a:ext cx="66675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54A8691E-BDFB-4451-8197-4C7139B4CD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02063" y="5275820"/>
                      <a:ext cx="42639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54A8691E-BDFB-4451-8197-4C7139B4CD1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02063" y="5275820"/>
                      <a:ext cx="426399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3ECC03FE-56E8-4B73-93F0-6477722119A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10800" y="5303192"/>
                      <a:ext cx="89768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3ECC03FE-56E8-4B73-93F0-6477722119A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10800" y="5303192"/>
                      <a:ext cx="897682" cy="46166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r="-2041"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9C4DB3CF-85EA-459A-8F2E-6C19FB9FBF9B}"/>
                    </a:ext>
                  </a:extLst>
                </p:cNvPr>
                <p:cNvCxnSpPr/>
                <p:nvPr/>
              </p:nvCxnSpPr>
              <p:spPr>
                <a:xfrm>
                  <a:off x="9544050" y="5543549"/>
                  <a:ext cx="66675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36D8236-27F8-4EFF-82F2-79E55C195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10425" y="2877456"/>
                <a:ext cx="0" cy="3567504"/>
              </a:xfrm>
              <a:prstGeom prst="lin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8E22E23-7D45-4C57-8522-A95685FEC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87406" y="4698862"/>
              <a:ext cx="4491299" cy="0"/>
            </a:xfrm>
            <a:prstGeom prst="lin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129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RANDOM ORACLES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haroni" panose="020B0604020202020204" pitchFamily="2" charset="-79"/>
                      </a:rPr>
                      <m:t>⇒</m:t>
                    </m:r>
                  </m:oMath>
                </a14:m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 PRFs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  <a:blipFill>
                <a:blip r:embed="rId3"/>
                <a:stretch>
                  <a:fillRect l="-1506" t="-982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Random Oracle Model (ROM).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What crypto can we build in this model?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Pseudorandom functions: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sample a key: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define </a:t>
                </a:r>
              </a:p>
              <a:p>
                <a:pPr marL="0" indent="0">
                  <a:buNone/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sz="20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Why is it pseudorandom? Note: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knows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take any algorithm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sSub>
                          <m:sSub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. It makes some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b="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for any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 so response is uniformly random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in particular,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learned nothing with the first query.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so we can repeat the argument starting from 1.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4"/>
                <a:stretch>
                  <a:fillRect l="-488" t="-1140" b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22C035A8-FC0C-4886-ADBD-E0F337DA754B}"/>
              </a:ext>
            </a:extLst>
          </p:cNvPr>
          <p:cNvGrpSpPr/>
          <p:nvPr/>
        </p:nvGrpSpPr>
        <p:grpSpPr>
          <a:xfrm>
            <a:off x="7387406" y="1131358"/>
            <a:ext cx="4852219" cy="3567504"/>
            <a:chOff x="7387406" y="1131358"/>
            <a:chExt cx="4852219" cy="356750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59C4112-A048-4FA2-A480-18EC5D1A658E}"/>
                </a:ext>
              </a:extLst>
            </p:cNvPr>
            <p:cNvGrpSpPr/>
            <p:nvPr/>
          </p:nvGrpSpPr>
          <p:grpSpPr>
            <a:xfrm>
              <a:off x="7387406" y="1131358"/>
              <a:ext cx="4852219" cy="3567504"/>
              <a:chOff x="7210425" y="2877456"/>
              <a:chExt cx="4852219" cy="35675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5E46BD5-1DA2-4C84-A23C-CBB9790434D7}"/>
                      </a:ext>
                    </a:extLst>
                  </p:cNvPr>
                  <p:cNvSpPr txBox="1"/>
                  <p:nvPr/>
                </p:nvSpPr>
                <p:spPr>
                  <a:xfrm>
                    <a:off x="7295120" y="3036496"/>
                    <a:ext cx="4767524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Avenir Next LT Pro" panose="020B0504020202020204" pitchFamily="34" charset="0"/>
                      </a:rPr>
                      <a:t>1. Define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a14:m>
                    <a:r>
                      <a:rPr lang="en-US" b="1" dirty="0">
                        <a:latin typeface="Avenir Next LT Pro" panose="020B0504020202020204" pitchFamily="34" charset="0"/>
                      </a:rPr>
                      <a:t> </a:t>
                    </a:r>
                  </a:p>
                  <a:p>
                    <a:r>
                      <a:rPr lang="en-US" dirty="0">
                        <a:latin typeface="Avenir Next LT Pro" panose="020B0504020202020204" pitchFamily="34" charset="0"/>
                      </a:rPr>
                      <a:t>	by setting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a14:m>
                    <a:r>
                      <a:rPr lang="en-US" b="1" dirty="0">
                        <a:latin typeface="Avenir Next LT Pro" panose="020B0504020202020204" pitchFamily="34" charset="0"/>
                      </a:rPr>
                      <a:t> </a:t>
                    </a:r>
                    <a:r>
                      <a:rPr lang="en-US" dirty="0">
                        <a:latin typeface="Avenir Next LT Pro" panose="020B0504020202020204" pitchFamily="34" charset="0"/>
                      </a:rPr>
                      <a:t>for each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a14:m>
                    <a:r>
                      <a:rPr lang="en-US" dirty="0">
                        <a:latin typeface="Avenir Next LT Pro" panose="020B0504020202020204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5E46BD5-1DA2-4C84-A23C-CBB9790434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95120" y="3036496"/>
                    <a:ext cx="4767524" cy="6463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151" t="-4717" r="-128" b="-150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9A5C29E8-EA48-4597-9055-2175E20D7926}"/>
                      </a:ext>
                    </a:extLst>
                  </p:cNvPr>
                  <p:cNvSpPr txBox="1"/>
                  <p:nvPr/>
                </p:nvSpPr>
                <p:spPr>
                  <a:xfrm>
                    <a:off x="7295120" y="3762974"/>
                    <a:ext cx="4671407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Avenir Next LT Pro" panose="020B0504020202020204" pitchFamily="34" charset="0"/>
                      </a:rPr>
                      <a:t>2. Put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oMath>
                    </a14:m>
                    <a:r>
                      <a:rPr lang="en-US" dirty="0">
                        <a:latin typeface="Avenir Next LT Pro" panose="020B0504020202020204" pitchFamily="34" charset="0"/>
                      </a:rPr>
                      <a:t> “into a box” so </a:t>
                    </a:r>
                    <a:r>
                      <a:rPr lang="en-US" b="1" dirty="0">
                        <a:latin typeface="Avenir Next LT Pro" panose="020B0504020202020204" pitchFamily="34" charset="0"/>
                      </a:rPr>
                      <a:t>everyone</a:t>
                    </a:r>
                  </a:p>
                  <a:p>
                    <a:r>
                      <a:rPr lang="en-US" dirty="0">
                        <a:latin typeface="Avenir Next LT Pro" panose="020B0504020202020204" pitchFamily="34" charset="0"/>
                      </a:rPr>
                      <a:t>	can query it, but only as an oracle.</a:t>
                    </a: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9A5C29E8-EA48-4597-9055-2175E20D79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95120" y="3762974"/>
                    <a:ext cx="4671407" cy="6463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175" t="-4717" r="-522" b="-150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539D476B-18F8-4F56-8BF2-3D5F55A94C0B}"/>
                  </a:ext>
                </a:extLst>
              </p:cNvPr>
              <p:cNvGrpSpPr/>
              <p:nvPr/>
            </p:nvGrpSpPr>
            <p:grpSpPr>
              <a:xfrm>
                <a:off x="7602063" y="5076825"/>
                <a:ext cx="3506419" cy="914400"/>
                <a:chOff x="7602063" y="5076825"/>
                <a:chExt cx="3506419" cy="914400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F82776DB-68E3-4B0E-9AD0-AEB592E824D4}"/>
                    </a:ext>
                  </a:extLst>
                </p:cNvPr>
                <p:cNvGrpSpPr/>
                <p:nvPr/>
              </p:nvGrpSpPr>
              <p:grpSpPr>
                <a:xfrm>
                  <a:off x="8629650" y="5076825"/>
                  <a:ext cx="914400" cy="914400"/>
                  <a:chOff x="8629650" y="5076825"/>
                  <a:chExt cx="914400" cy="914400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279BF57F-EF2C-45A6-8904-34C9AAC37F8B}"/>
                      </a:ext>
                    </a:extLst>
                  </p:cNvPr>
                  <p:cNvSpPr/>
                  <p:nvPr/>
                </p:nvSpPr>
                <p:spPr>
                  <a:xfrm>
                    <a:off x="8629650" y="5076825"/>
                    <a:ext cx="914400" cy="914400"/>
                  </a:xfrm>
                  <a:prstGeom prst="rect">
                    <a:avLst/>
                  </a:prstGeom>
                  <a:ln w="28575"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" name="TextBox 33">
                        <a:extLst>
                          <a:ext uri="{FF2B5EF4-FFF2-40B4-BE49-F238E27FC236}">
                            <a16:creationId xmlns:a16="http://schemas.microsoft.com/office/drawing/2014/main" id="{696B96A6-FAFF-4818-80BD-4CC720B869E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805362" y="5241636"/>
                        <a:ext cx="562975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oMath>
                          </m:oMathPara>
                        </a14:m>
                        <a:endParaRPr lang="en-US" sz="3200" dirty="0"/>
                      </a:p>
                    </p:txBody>
                  </p:sp>
                </mc:Choice>
                <mc:Fallback xmlns="">
                  <p:sp>
                    <p:nvSpPr>
                      <p:cNvPr id="34" name="TextBox 33">
                        <a:extLst>
                          <a:ext uri="{FF2B5EF4-FFF2-40B4-BE49-F238E27FC236}">
                            <a16:creationId xmlns:a16="http://schemas.microsoft.com/office/drawing/2014/main" id="{696B96A6-FAFF-4818-80BD-4CC720B869E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805362" y="5241636"/>
                        <a:ext cx="562975" cy="584775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8D65B478-C2FB-4F1A-9BCA-1C1BE189F2EE}"/>
                    </a:ext>
                  </a:extLst>
                </p:cNvPr>
                <p:cNvCxnSpPr>
                  <a:endCxn id="33" idx="1"/>
                </p:cNvCxnSpPr>
                <p:nvPr/>
              </p:nvCxnSpPr>
              <p:spPr>
                <a:xfrm>
                  <a:off x="7962900" y="5534025"/>
                  <a:ext cx="66675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54A8691E-BDFB-4451-8197-4C7139B4CD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02063" y="5275820"/>
                      <a:ext cx="42639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54A8691E-BDFB-4451-8197-4C7139B4CD1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02063" y="5275820"/>
                      <a:ext cx="426399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3ECC03FE-56E8-4B73-93F0-6477722119A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10800" y="5303192"/>
                      <a:ext cx="89768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3ECC03FE-56E8-4B73-93F0-6477722119A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10800" y="5303192"/>
                      <a:ext cx="897682" cy="46166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r="-2041" b="-18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9C4DB3CF-85EA-459A-8F2E-6C19FB9FBF9B}"/>
                    </a:ext>
                  </a:extLst>
                </p:cNvPr>
                <p:cNvCxnSpPr/>
                <p:nvPr/>
              </p:nvCxnSpPr>
              <p:spPr>
                <a:xfrm>
                  <a:off x="9544050" y="5543549"/>
                  <a:ext cx="66675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36D8236-27F8-4EFF-82F2-79E55C195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10425" y="2877456"/>
                <a:ext cx="0" cy="3567504"/>
              </a:xfrm>
              <a:prstGeom prst="lin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8E22E23-7D45-4C57-8522-A95685FEC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87406" y="4698862"/>
              <a:ext cx="4491299" cy="0"/>
            </a:xfrm>
            <a:prstGeom prst="lin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FCF68-A19C-4F2D-A1B2-02AE3E4BC96E}"/>
              </a:ext>
            </a:extLst>
          </p:cNvPr>
          <p:cNvGrpSpPr/>
          <p:nvPr/>
        </p:nvGrpSpPr>
        <p:grpSpPr>
          <a:xfrm>
            <a:off x="4747859" y="231385"/>
            <a:ext cx="2291810" cy="4420897"/>
            <a:chOff x="4919885" y="1062115"/>
            <a:chExt cx="2291810" cy="442089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84EB049-A036-46EF-A6B1-87CA75BD83F3}"/>
                </a:ext>
              </a:extLst>
            </p:cNvPr>
            <p:cNvGrpSpPr/>
            <p:nvPr/>
          </p:nvGrpSpPr>
          <p:grpSpPr>
            <a:xfrm>
              <a:off x="6342797" y="1062115"/>
              <a:ext cx="868898" cy="4420897"/>
              <a:chOff x="6342797" y="1062115"/>
              <a:chExt cx="868898" cy="4420897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5EEA1A4B-07CB-4F7D-8335-0FC6CBD8481F}"/>
                  </a:ext>
                </a:extLst>
              </p:cNvPr>
              <p:cNvGrpSpPr/>
              <p:nvPr/>
            </p:nvGrpSpPr>
            <p:grpSpPr>
              <a:xfrm>
                <a:off x="6342797" y="1062115"/>
                <a:ext cx="868898" cy="4176958"/>
                <a:chOff x="10815107" y="2092777"/>
                <a:chExt cx="1190626" cy="4936673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EABBD8E6-38E5-4AFA-8E01-9CF89EE41496}"/>
                    </a:ext>
                  </a:extLst>
                </p:cNvPr>
                <p:cNvGrpSpPr/>
                <p:nvPr/>
              </p:nvGrpSpPr>
              <p:grpSpPr>
                <a:xfrm>
                  <a:off x="10815108" y="2818342"/>
                  <a:ext cx="1190625" cy="4211108"/>
                  <a:chOff x="10603442" y="2789767"/>
                  <a:chExt cx="1190625" cy="421110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8" name="Rectangle 37">
                        <a:extLst>
                          <a:ext uri="{FF2B5EF4-FFF2-40B4-BE49-F238E27FC236}">
                            <a16:creationId xmlns:a16="http://schemas.microsoft.com/office/drawing/2014/main" id="{8758DB05-26CC-4429-B09F-5CE39BAB99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03442" y="2789767"/>
                        <a:ext cx="1190625" cy="4211108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oMath>
                          </m:oMathPara>
                        </a14:m>
                        <a:endParaRPr lang="en-US" sz="2000" b="1" dirty="0"/>
                      </a:p>
                    </p:txBody>
                  </p:sp>
                </mc:Choice>
                <mc:Fallback xmlns="">
                  <p:sp>
                    <p:nvSpPr>
                      <p:cNvPr id="3" name="Rectangle 2">
                        <a:extLst>
                          <a:ext uri="{FF2B5EF4-FFF2-40B4-BE49-F238E27FC236}">
                            <a16:creationId xmlns:a16="http://schemas.microsoft.com/office/drawing/2014/main" id="{7510E603-5335-4B43-AA2B-7B24744C437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03442" y="2789767"/>
                        <a:ext cx="1190625" cy="4211108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2FC56383-8CE1-452A-B666-E1BBA2B0E1F4}"/>
                      </a:ext>
                    </a:extLst>
                  </p:cNvPr>
                  <p:cNvSpPr/>
                  <p:nvPr/>
                </p:nvSpPr>
                <p:spPr>
                  <a:xfrm>
                    <a:off x="10603442" y="3190875"/>
                    <a:ext cx="1190625" cy="238125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0E605E63-3D00-450F-884F-73C12FEE48B6}"/>
                      </a:ext>
                    </a:extLst>
                  </p:cNvPr>
                  <p:cNvSpPr/>
                  <p:nvPr/>
                </p:nvSpPr>
                <p:spPr>
                  <a:xfrm>
                    <a:off x="10603442" y="3429000"/>
                    <a:ext cx="1190625" cy="238125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17C028E8-F635-45E7-9FF7-22054970CCF2}"/>
                      </a:ext>
                    </a:extLst>
                  </p:cNvPr>
                  <p:cNvSpPr/>
                  <p:nvPr/>
                </p:nvSpPr>
                <p:spPr>
                  <a:xfrm>
                    <a:off x="10603442" y="3667125"/>
                    <a:ext cx="1190625" cy="238125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E6EE7896-1B8C-48E5-848A-C005E6411A65}"/>
                      </a:ext>
                    </a:extLst>
                  </p:cNvPr>
                  <p:cNvSpPr/>
                  <p:nvPr/>
                </p:nvSpPr>
                <p:spPr>
                  <a:xfrm>
                    <a:off x="10603442" y="3905250"/>
                    <a:ext cx="1190625" cy="238125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9BFE7C45-0B26-4A84-82AA-7CD1922E5DB9}"/>
                      </a:ext>
                    </a:extLst>
                  </p:cNvPr>
                  <p:cNvSpPr/>
                  <p:nvPr/>
                </p:nvSpPr>
                <p:spPr>
                  <a:xfrm>
                    <a:off x="10603442" y="4143375"/>
                    <a:ext cx="1190625" cy="238125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663C44EB-0AE7-48B8-8841-22740744FAAA}"/>
                      </a:ext>
                    </a:extLst>
                  </p:cNvPr>
                  <p:cNvSpPr/>
                  <p:nvPr/>
                </p:nvSpPr>
                <p:spPr>
                  <a:xfrm>
                    <a:off x="10603442" y="4381500"/>
                    <a:ext cx="1190625" cy="238125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ACD4CCF1-EDE7-4FC9-86D7-45DEA86F0E6A}"/>
                      </a:ext>
                    </a:extLst>
                  </p:cNvPr>
                  <p:cNvSpPr/>
                  <p:nvPr/>
                </p:nvSpPr>
                <p:spPr>
                  <a:xfrm>
                    <a:off x="10603442" y="4619625"/>
                    <a:ext cx="1190625" cy="238125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B36BD85B-708D-4EF5-90F5-D0D162899631}"/>
                      </a:ext>
                    </a:extLst>
                  </p:cNvPr>
                  <p:cNvSpPr/>
                  <p:nvPr/>
                </p:nvSpPr>
                <p:spPr>
                  <a:xfrm>
                    <a:off x="10603442" y="4857750"/>
                    <a:ext cx="1190625" cy="238125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814AD289-514F-4795-AC80-EBF7C7C2423F}"/>
                      </a:ext>
                    </a:extLst>
                  </p:cNvPr>
                  <p:cNvSpPr/>
                  <p:nvPr/>
                </p:nvSpPr>
                <p:spPr>
                  <a:xfrm>
                    <a:off x="10603442" y="5095875"/>
                    <a:ext cx="1190625" cy="238125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573E850C-627D-4212-962C-009785DB89AB}"/>
                      </a:ext>
                    </a:extLst>
                  </p:cNvPr>
                  <p:cNvSpPr/>
                  <p:nvPr/>
                </p:nvSpPr>
                <p:spPr>
                  <a:xfrm>
                    <a:off x="10603442" y="5334000"/>
                    <a:ext cx="1190625" cy="238125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914A85D3-BA53-41C1-ACF9-272B604197BE}"/>
                      </a:ext>
                    </a:extLst>
                  </p:cNvPr>
                  <p:cNvSpPr/>
                  <p:nvPr/>
                </p:nvSpPr>
                <p:spPr>
                  <a:xfrm>
                    <a:off x="10603442" y="5572125"/>
                    <a:ext cx="1190625" cy="238125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BDA4B54C-6DDC-4428-BD65-BB2BF8DA8746}"/>
                      </a:ext>
                    </a:extLst>
                  </p:cNvPr>
                  <p:cNvSpPr/>
                  <p:nvPr/>
                </p:nvSpPr>
                <p:spPr>
                  <a:xfrm>
                    <a:off x="10603442" y="5810250"/>
                    <a:ext cx="1190625" cy="238125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F4DB4FC4-39FD-45A6-8B47-51E51CB28104}"/>
                      </a:ext>
                    </a:extLst>
                  </p:cNvPr>
                  <p:cNvSpPr/>
                  <p:nvPr/>
                </p:nvSpPr>
                <p:spPr>
                  <a:xfrm>
                    <a:off x="10603442" y="6048375"/>
                    <a:ext cx="1190625" cy="238125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92DE528C-3497-4DC0-9089-5E624F281A75}"/>
                      </a:ext>
                    </a:extLst>
                  </p:cNvPr>
                  <p:cNvSpPr/>
                  <p:nvPr/>
                </p:nvSpPr>
                <p:spPr>
                  <a:xfrm>
                    <a:off x="10603442" y="6286500"/>
                    <a:ext cx="1190625" cy="238125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4267CE91-BAC4-4A4F-8E5E-662549E68CA3}"/>
                      </a:ext>
                    </a:extLst>
                  </p:cNvPr>
                  <p:cNvSpPr/>
                  <p:nvPr/>
                </p:nvSpPr>
                <p:spPr>
                  <a:xfrm>
                    <a:off x="10603442" y="6524625"/>
                    <a:ext cx="1190625" cy="238125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C3C3BFC6-417A-4C12-AF74-367929C2B574}"/>
                      </a:ext>
                    </a:extLst>
                  </p:cNvPr>
                  <p:cNvSpPr/>
                  <p:nvPr/>
                </p:nvSpPr>
                <p:spPr>
                  <a:xfrm>
                    <a:off x="10603442" y="6762750"/>
                    <a:ext cx="1190625" cy="238125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39815A35-D25F-49F4-9D77-3E835449371C}"/>
                    </a:ext>
                  </a:extLst>
                </p:cNvPr>
                <p:cNvGrpSpPr/>
                <p:nvPr/>
              </p:nvGrpSpPr>
              <p:grpSpPr>
                <a:xfrm>
                  <a:off x="10815107" y="2092777"/>
                  <a:ext cx="1190625" cy="595918"/>
                  <a:chOff x="10815107" y="2092777"/>
                  <a:chExt cx="1190625" cy="595918"/>
                </a:xfrm>
              </p:grpSpPr>
              <p:sp>
                <p:nvSpPr>
                  <p:cNvPr id="36" name="Right Brace 35">
                    <a:extLst>
                      <a:ext uri="{FF2B5EF4-FFF2-40B4-BE49-F238E27FC236}">
                        <a16:creationId xmlns:a16="http://schemas.microsoft.com/office/drawing/2014/main" id="{F903F511-8BC9-43C1-BDA9-6F075AB1370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1318609" y="2001572"/>
                    <a:ext cx="183621" cy="1190625"/>
                  </a:xfrm>
                  <a:prstGeom prst="rightBrac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7" name="TextBox 36">
                        <a:extLst>
                          <a:ext uri="{FF2B5EF4-FFF2-40B4-BE49-F238E27FC236}">
                            <a16:creationId xmlns:a16="http://schemas.microsoft.com/office/drawing/2014/main" id="{933E1B88-5914-4DCB-8100-D4E9562BA0B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030765" y="2092777"/>
                        <a:ext cx="696344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oMath>
                        </a14:m>
                        <a:r>
                          <a:rPr lang="en-US" sz="1600" dirty="0">
                            <a:latin typeface="Avenir Next LT Pro" panose="020B0504020202020204" pitchFamily="34" charset="0"/>
                          </a:rPr>
                          <a:t> bits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37" name="TextBox 36">
                        <a:extLst>
                          <a:ext uri="{FF2B5EF4-FFF2-40B4-BE49-F238E27FC236}">
                            <a16:creationId xmlns:a16="http://schemas.microsoft.com/office/drawing/2014/main" id="{933E1B88-5914-4DCB-8100-D4E9562BA0B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1030765" y="2092777"/>
                        <a:ext cx="696344" cy="338554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 t="-6383" r="-42169" b="-4468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86D957-1680-4CA5-B17E-525EF8085D7A}"/>
                  </a:ext>
                </a:extLst>
              </p:cNvPr>
              <p:cNvSpPr txBox="1"/>
              <p:nvPr/>
            </p:nvSpPr>
            <p:spPr>
              <a:xfrm>
                <a:off x="6580181" y="5113680"/>
                <a:ext cx="348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…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51E6EA9-B590-4532-9D7A-DBD1611A26A2}"/>
                    </a:ext>
                  </a:extLst>
                </p:cNvPr>
                <p:cNvSpPr txBox="1"/>
                <p:nvPr/>
              </p:nvSpPr>
              <p:spPr>
                <a:xfrm>
                  <a:off x="4919885" y="3140351"/>
                  <a:ext cx="13086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(0⋯00,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51E6EA9-B590-4532-9D7A-DBD1611A26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9885" y="3140351"/>
                  <a:ext cx="1308692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BB2DEC3E-7C48-443C-9FC5-70D94F958498}"/>
                    </a:ext>
                  </a:extLst>
                </p:cNvPr>
                <p:cNvSpPr txBox="1"/>
                <p:nvPr/>
              </p:nvSpPr>
              <p:spPr>
                <a:xfrm>
                  <a:off x="4962153" y="4527742"/>
                  <a:ext cx="13086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(0⋯01,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BB2DEC3E-7C48-443C-9FC5-70D94F958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2153" y="4527742"/>
                  <a:ext cx="1308692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5A13C3-7228-4B50-AABB-FDB32524F0E2}"/>
              </a:ext>
            </a:extLst>
          </p:cNvPr>
          <p:cNvGrpSpPr/>
          <p:nvPr/>
        </p:nvGrpSpPr>
        <p:grpSpPr>
          <a:xfrm>
            <a:off x="8726750" y="4944861"/>
            <a:ext cx="3465250" cy="1659137"/>
            <a:chOff x="8726750" y="4944861"/>
            <a:chExt cx="3465250" cy="1659137"/>
          </a:xfrm>
        </p:grpSpPr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8ED91A3C-6DF7-4076-93FB-58FBB82ED95C}"/>
                </a:ext>
              </a:extLst>
            </p:cNvPr>
            <p:cNvSpPr/>
            <p:nvPr/>
          </p:nvSpPr>
          <p:spPr>
            <a:xfrm>
              <a:off x="8726750" y="4944861"/>
              <a:ext cx="319596" cy="1659137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B976981C-367A-4DEC-85F0-48BADB9A046B}"/>
                    </a:ext>
                  </a:extLst>
                </p:cNvPr>
                <p:cNvSpPr txBox="1"/>
                <p:nvPr/>
              </p:nvSpPr>
              <p:spPr>
                <a:xfrm>
                  <a:off x="9060245" y="5497575"/>
                  <a:ext cx="313175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latin typeface="Avenir Next LT Pro" panose="020B0504020202020204" pitchFamily="34" charset="0"/>
                    </a:rPr>
                    <a:t>so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1600" dirty="0">
                      <a:latin typeface="Avenir Next LT Pro" panose="020B0504020202020204" pitchFamily="34" charset="0"/>
                    </a:rPr>
                    <a:t> is oracle indistinguishable</a:t>
                  </a:r>
                </a:p>
                <a:p>
                  <a:r>
                    <a:rPr lang="en-US" sz="1600" dirty="0">
                      <a:latin typeface="Avenir Next LT Pro" panose="020B0504020202020204" pitchFamily="34" charset="0"/>
                    </a:rPr>
                    <a:t>from a random function!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B976981C-367A-4DEC-85F0-48BADB9A04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0245" y="5497575"/>
                  <a:ext cx="3131755" cy="584775"/>
                </a:xfrm>
                <a:prstGeom prst="rect">
                  <a:avLst/>
                </a:prstGeom>
                <a:blipFill>
                  <a:blip r:embed="rId14"/>
                  <a:stretch>
                    <a:fillRect l="-973" t="-3125" r="-19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1852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RANDOM ORACLES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haroni" panose="020B0604020202020204" pitchFamily="2" charset="-79"/>
                      </a:rPr>
                      <m:t>⇒</m:t>
                    </m:r>
                  </m:oMath>
                </a14:m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 lots of stuff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  <a:blipFill>
                <a:blip r:embed="rId3"/>
                <a:stretch>
                  <a:fillRect l="-1506" t="-982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Random Oracle Model (ROM).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What crypto can we build in this model?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D2E733-B198-40FE-B82B-BFB348B997EA}"/>
              </a:ext>
            </a:extLst>
          </p:cNvPr>
          <p:cNvSpPr txBox="1"/>
          <p:nvPr/>
        </p:nvSpPr>
        <p:spPr>
          <a:xfrm>
            <a:off x="5696887" y="2023469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venir Next LT Pro" panose="020B0504020202020204" pitchFamily="34" charset="0"/>
              </a:rPr>
              <a:t>ROM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A7B66AE-9984-4FFA-8744-9741F5B01947}"/>
              </a:ext>
            </a:extLst>
          </p:cNvPr>
          <p:cNvGrpSpPr/>
          <p:nvPr/>
        </p:nvGrpSpPr>
        <p:grpSpPr>
          <a:xfrm>
            <a:off x="6015565" y="2499973"/>
            <a:ext cx="3016467" cy="1212988"/>
            <a:chOff x="6015565" y="2499973"/>
            <a:chExt cx="3016467" cy="1212988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F0A1A46-A780-4043-BDBD-A5699EE6A4C4}"/>
                </a:ext>
              </a:extLst>
            </p:cNvPr>
            <p:cNvSpPr txBox="1"/>
            <p:nvPr/>
          </p:nvSpPr>
          <p:spPr>
            <a:xfrm>
              <a:off x="6015565" y="3312851"/>
              <a:ext cx="30164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venir Next LT Pro" panose="020B0504020202020204" pitchFamily="34" charset="0"/>
                </a:rPr>
                <a:t>collision-resistant hash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0332163-427E-42A0-AF5A-A4EEDF4F5CA0}"/>
                </a:ext>
              </a:extLst>
            </p:cNvPr>
            <p:cNvCxnSpPr>
              <a:endCxn id="59" idx="0"/>
            </p:cNvCxnSpPr>
            <p:nvPr/>
          </p:nvCxnSpPr>
          <p:spPr>
            <a:xfrm>
              <a:off x="6285390" y="2499973"/>
              <a:ext cx="1238409" cy="812878"/>
            </a:xfrm>
            <a:prstGeom prst="straightConnector1">
              <a:avLst/>
            </a:prstGeom>
            <a:ln w="50800" cmpd="dbl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9DFF8A6-BDD5-439D-A6A0-1934F010437B}"/>
              </a:ext>
            </a:extLst>
          </p:cNvPr>
          <p:cNvGrpSpPr/>
          <p:nvPr/>
        </p:nvGrpSpPr>
        <p:grpSpPr>
          <a:xfrm>
            <a:off x="3286795" y="2499973"/>
            <a:ext cx="2359480" cy="1212988"/>
            <a:chOff x="3286795" y="2499973"/>
            <a:chExt cx="2359480" cy="121298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79AC4B9-A858-4C23-B850-CBA631B7FEC9}"/>
                </a:ext>
              </a:extLst>
            </p:cNvPr>
            <p:cNvSpPr txBox="1"/>
            <p:nvPr/>
          </p:nvSpPr>
          <p:spPr>
            <a:xfrm>
              <a:off x="3286795" y="3312851"/>
              <a:ext cx="665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venir Next LT Pro" panose="020B0504020202020204" pitchFamily="34" charset="0"/>
                </a:rPr>
                <a:t>PRF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1211401-6EE3-4679-B9E9-D5BFC4CD93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2362" y="2499973"/>
              <a:ext cx="1693913" cy="857475"/>
            </a:xfrm>
            <a:prstGeom prst="straightConnector1">
              <a:avLst/>
            </a:prstGeom>
            <a:ln w="50800" cmpd="dbl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6032635-49B9-48F8-A86F-9BB662B52946}"/>
              </a:ext>
            </a:extLst>
          </p:cNvPr>
          <p:cNvGrpSpPr/>
          <p:nvPr/>
        </p:nvGrpSpPr>
        <p:grpSpPr>
          <a:xfrm>
            <a:off x="882431" y="3312851"/>
            <a:ext cx="2404364" cy="400110"/>
            <a:chOff x="882431" y="3312851"/>
            <a:chExt cx="2404364" cy="40011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B1C7625-8C6E-4853-A7EB-037DCA78CC63}"/>
                </a:ext>
              </a:extLst>
            </p:cNvPr>
            <p:cNvSpPr txBox="1"/>
            <p:nvPr/>
          </p:nvSpPr>
          <p:spPr>
            <a:xfrm>
              <a:off x="882431" y="3312851"/>
              <a:ext cx="7152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venir Next LT Pro" panose="020B0504020202020204" pitchFamily="34" charset="0"/>
                </a:rPr>
                <a:t>PRG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82D06B2D-09CB-4AE3-A749-C1575FF0476B}"/>
                </a:ext>
              </a:extLst>
            </p:cNvPr>
            <p:cNvCxnSpPr>
              <a:cxnSpLocks/>
              <a:stCxn id="57" idx="1"/>
            </p:cNvCxnSpPr>
            <p:nvPr/>
          </p:nvCxnSpPr>
          <p:spPr>
            <a:xfrm flipH="1" flipV="1">
              <a:off x="1599301" y="3499166"/>
              <a:ext cx="1687494" cy="13740"/>
            </a:xfrm>
            <a:prstGeom prst="straightConnector1">
              <a:avLst/>
            </a:prstGeom>
            <a:ln w="50800" cmpd="dbl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93CC71D-69E3-4D82-B734-7821564CF0D4}"/>
              </a:ext>
            </a:extLst>
          </p:cNvPr>
          <p:cNvGrpSpPr/>
          <p:nvPr/>
        </p:nvGrpSpPr>
        <p:grpSpPr>
          <a:xfrm>
            <a:off x="1972011" y="3682183"/>
            <a:ext cx="1419259" cy="1369399"/>
            <a:chOff x="1972011" y="3682183"/>
            <a:chExt cx="1419259" cy="136939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1A9FB95-1643-4247-BD1F-72F0FCE793FF}"/>
                </a:ext>
              </a:extLst>
            </p:cNvPr>
            <p:cNvSpPr txBox="1"/>
            <p:nvPr/>
          </p:nvSpPr>
          <p:spPr>
            <a:xfrm>
              <a:off x="1972011" y="4405251"/>
              <a:ext cx="13147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venir Next LT Pro" panose="020B0504020202020204" pitchFamily="34" charset="0"/>
                </a:rPr>
                <a:t>IND-CPA</a:t>
              </a:r>
            </a:p>
            <a:p>
              <a:pPr algn="ctr"/>
              <a:r>
                <a:rPr lang="en-US" dirty="0">
                  <a:latin typeface="Avenir Next LT Pro" panose="020B0504020202020204" pitchFamily="34" charset="0"/>
                </a:rPr>
                <a:t>encryption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5F6887C2-C946-436D-9019-54B77D4D28B7}"/>
                </a:ext>
              </a:extLst>
            </p:cNvPr>
            <p:cNvCxnSpPr>
              <a:cxnSpLocks/>
              <a:endCxn id="62" idx="0"/>
            </p:cNvCxnSpPr>
            <p:nvPr/>
          </p:nvCxnSpPr>
          <p:spPr>
            <a:xfrm flipH="1">
              <a:off x="2629403" y="3682183"/>
              <a:ext cx="761867" cy="723068"/>
            </a:xfrm>
            <a:prstGeom prst="straightConnector1">
              <a:avLst/>
            </a:prstGeom>
            <a:ln w="50800" cmpd="dbl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5D409D2-03DA-4A00-8E7B-80E49F06179D}"/>
              </a:ext>
            </a:extLst>
          </p:cNvPr>
          <p:cNvGrpSpPr/>
          <p:nvPr/>
        </p:nvGrpSpPr>
        <p:grpSpPr>
          <a:xfrm>
            <a:off x="3776263" y="3682183"/>
            <a:ext cx="2509127" cy="1369399"/>
            <a:chOff x="3776263" y="3682183"/>
            <a:chExt cx="2509127" cy="1369399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A02047D-4A4B-475C-8E8F-9CF3383D9F7A}"/>
                </a:ext>
              </a:extLst>
            </p:cNvPr>
            <p:cNvCxnSpPr>
              <a:cxnSpLocks/>
              <a:endCxn id="65" idx="0"/>
            </p:cNvCxnSpPr>
            <p:nvPr/>
          </p:nvCxnSpPr>
          <p:spPr>
            <a:xfrm>
              <a:off x="3776263" y="3682183"/>
              <a:ext cx="1476665" cy="723068"/>
            </a:xfrm>
            <a:prstGeom prst="straightConnector1">
              <a:avLst/>
            </a:prstGeom>
            <a:ln w="50800" cmpd="dbl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FAAF2E1-ABD5-43B3-B02C-6A9F9B5C2EDD}"/>
                </a:ext>
              </a:extLst>
            </p:cNvPr>
            <p:cNvSpPr txBox="1"/>
            <p:nvPr/>
          </p:nvSpPr>
          <p:spPr>
            <a:xfrm>
              <a:off x="4220466" y="4405251"/>
              <a:ext cx="20649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venir Next LT Pro" panose="020B0504020202020204" pitchFamily="34" charset="0"/>
                </a:rPr>
                <a:t>unforgeable MAC</a:t>
              </a:r>
            </a:p>
            <a:p>
              <a:pPr algn="ctr"/>
              <a:r>
                <a:rPr lang="en-US" dirty="0">
                  <a:latin typeface="Avenir Next LT Pro" panose="020B0504020202020204" pitchFamily="34" charset="0"/>
                </a:rPr>
                <a:t>(fixed-length)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ADA24B1-2041-4E15-9E13-656A34022383}"/>
              </a:ext>
            </a:extLst>
          </p:cNvPr>
          <p:cNvGrpSpPr/>
          <p:nvPr/>
        </p:nvGrpSpPr>
        <p:grpSpPr>
          <a:xfrm>
            <a:off x="6236602" y="3757815"/>
            <a:ext cx="2251930" cy="2174534"/>
            <a:chOff x="6236602" y="3757815"/>
            <a:chExt cx="2251930" cy="2174534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74CAD7B5-4DAB-4555-BF40-DFCB683F9315}"/>
                </a:ext>
              </a:extLst>
            </p:cNvPr>
            <p:cNvCxnSpPr>
              <a:cxnSpLocks/>
            </p:cNvCxnSpPr>
            <p:nvPr/>
          </p:nvCxnSpPr>
          <p:spPr>
            <a:xfrm>
              <a:off x="6236602" y="4881865"/>
              <a:ext cx="785635" cy="336264"/>
            </a:xfrm>
            <a:prstGeom prst="straightConnector1">
              <a:avLst/>
            </a:prstGeom>
            <a:ln w="50800" cmpd="dbl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D7C52E92-C863-42D4-9BF3-F9ECBE689A3D}"/>
                </a:ext>
              </a:extLst>
            </p:cNvPr>
            <p:cNvCxnSpPr>
              <a:cxnSpLocks/>
            </p:cNvCxnSpPr>
            <p:nvPr/>
          </p:nvCxnSpPr>
          <p:spPr>
            <a:xfrm>
              <a:off x="7654324" y="3757815"/>
              <a:ext cx="0" cy="1473569"/>
            </a:xfrm>
            <a:prstGeom prst="straightConnector1">
              <a:avLst/>
            </a:prstGeom>
            <a:ln w="50800" cmpd="dbl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691F323-D27E-4C92-91A7-CB377E382DF9}"/>
                </a:ext>
              </a:extLst>
            </p:cNvPr>
            <p:cNvSpPr txBox="1"/>
            <p:nvPr/>
          </p:nvSpPr>
          <p:spPr>
            <a:xfrm>
              <a:off x="6423608" y="5286018"/>
              <a:ext cx="20649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venir Next LT Pro" panose="020B0504020202020204" pitchFamily="34" charset="0"/>
                </a:rPr>
                <a:t>unforgeable MAC</a:t>
              </a:r>
            </a:p>
            <a:p>
              <a:pPr algn="ctr"/>
              <a:r>
                <a:rPr lang="en-US" dirty="0">
                  <a:latin typeface="Avenir Next LT Pro" panose="020B0504020202020204" pitchFamily="34" charset="0"/>
                </a:rPr>
                <a:t>(arbitrary-length)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94F0AAA-2033-45EE-A944-96A05B937AC1}"/>
              </a:ext>
            </a:extLst>
          </p:cNvPr>
          <p:cNvGrpSpPr/>
          <p:nvPr/>
        </p:nvGrpSpPr>
        <p:grpSpPr>
          <a:xfrm>
            <a:off x="6726850" y="2341604"/>
            <a:ext cx="3533884" cy="817938"/>
            <a:chOff x="6726850" y="2341604"/>
            <a:chExt cx="3533884" cy="817938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986D50A2-13F8-4363-A1CD-B8B51E4D8872}"/>
                </a:ext>
              </a:extLst>
            </p:cNvPr>
            <p:cNvCxnSpPr>
              <a:cxnSpLocks/>
            </p:cNvCxnSpPr>
            <p:nvPr/>
          </p:nvCxnSpPr>
          <p:spPr>
            <a:xfrm>
              <a:off x="6726850" y="2341604"/>
              <a:ext cx="3029709" cy="587106"/>
            </a:xfrm>
            <a:prstGeom prst="straightConnector1">
              <a:avLst/>
            </a:prstGeom>
            <a:ln w="50800" cmpd="dbl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2878C60-A196-4B3D-9282-2ABCF6CBDDE4}"/>
                </a:ext>
              </a:extLst>
            </p:cNvPr>
            <p:cNvSpPr txBox="1"/>
            <p:nvPr/>
          </p:nvSpPr>
          <p:spPr>
            <a:xfrm>
              <a:off x="9907752" y="2697877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venir Next LT Pro" panose="020B05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673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RANDOM ORACLES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haroni" panose="020B0604020202020204" pitchFamily="2" charset="-79"/>
                      </a:rPr>
                      <m:t>⇒</m:t>
                    </m:r>
                  </m:oMath>
                </a14:m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 one-time authentication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  <a:blipFill>
                <a:blip r:embed="rId3"/>
                <a:stretch>
                  <a:fillRect l="-1506" t="-982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Lamport scheme.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One-time MAC for messages of length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ℓ.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be a random oracle.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 err="1">
                    <a:latin typeface="Avenir Next LT Pro" panose="020B0504020202020204" pitchFamily="34" charset="0"/>
                  </a:rPr>
                  <a:t>KeyGen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:</a:t>
                </a:r>
              </a:p>
              <a:p>
                <a:pPr marL="457200" lvl="1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I.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Sample 2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random inputs to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457200" lvl="1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Note each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457200" lvl="1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II.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Now compute, for each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457200" lvl="1" indent="0">
                  <a:buNone/>
                </a:pPr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III.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Output k</a:t>
                </a:r>
                <a:r>
                  <a:rPr lang="en-US" sz="1800" b="0" dirty="0">
                    <a:latin typeface="Avenir Next LT Pro" panose="020B0504020202020204" pitchFamily="34" charset="0"/>
                  </a:rPr>
                  <a:t>ey consisting of two parts:</a:t>
                </a:r>
              </a:p>
              <a:p>
                <a:pPr marL="800100" lvl="1" indent="-342900">
                  <a:buAutoNum type="arabicPeriod"/>
                </a:pPr>
                <a:r>
                  <a:rPr lang="en-US" sz="1800" b="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1800" b="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800100" lvl="1" indent="-342900">
                  <a:buFont typeface="Arial" panose="020B0604020202020204" pitchFamily="34" charset="0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800100" lvl="1" indent="-342900">
                  <a:buAutoNum type="arabicPeriod"/>
                </a:pPr>
                <a:endParaRPr lang="en-US" sz="1800" b="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4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435AFCFA-9D99-46AB-9CFB-81D93C7458A4}"/>
              </a:ext>
            </a:extLst>
          </p:cNvPr>
          <p:cNvGrpSpPr/>
          <p:nvPr/>
        </p:nvGrpSpPr>
        <p:grpSpPr>
          <a:xfrm>
            <a:off x="7282432" y="2487965"/>
            <a:ext cx="3285277" cy="941035"/>
            <a:chOff x="6696506" y="2148394"/>
            <a:chExt cx="3285277" cy="94103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7544D61-E977-4B79-93C4-1C74DB761303}"/>
                </a:ext>
              </a:extLst>
            </p:cNvPr>
            <p:cNvGrpSpPr/>
            <p:nvPr/>
          </p:nvGrpSpPr>
          <p:grpSpPr>
            <a:xfrm>
              <a:off x="7110228" y="2148396"/>
              <a:ext cx="489844" cy="941033"/>
              <a:chOff x="7110228" y="2148396"/>
              <a:chExt cx="489844" cy="941033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1B7D0F3-17DB-4C57-BE0C-2AFD74B28C06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45F9FDC-12FE-4E74-A394-D1EA4BF4E249}"/>
                  </a:ext>
                </a:extLst>
              </p:cNvPr>
              <p:cNvCxnSpPr>
                <a:stCxn id="10" idx="1"/>
                <a:endCxn id="10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012D59D5-523F-4A47-AC4E-94C9E91E4590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012D59D5-523F-4A47-AC4E-94C9E91E45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BB00B9C5-3A3F-4BC7-9FD0-F46503A56D76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BB00B9C5-3A3F-4BC7-9FD0-F46503A56D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BAC7811-E6F0-4E79-A299-0666B358D392}"/>
                </a:ext>
              </a:extLst>
            </p:cNvPr>
            <p:cNvGrpSpPr/>
            <p:nvPr/>
          </p:nvGrpSpPr>
          <p:grpSpPr>
            <a:xfrm>
              <a:off x="7572652" y="2148395"/>
              <a:ext cx="489844" cy="941033"/>
              <a:chOff x="7110228" y="2148396"/>
              <a:chExt cx="489844" cy="941033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11C20CA-E0A5-4F20-AEEE-7B7F8D9FF9CF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74007C83-703B-4D98-A342-0E0CFAB67FE5}"/>
                  </a:ext>
                </a:extLst>
              </p:cNvPr>
              <p:cNvCxnSpPr>
                <a:stCxn id="44" idx="1"/>
                <a:endCxn id="44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88C0CEB9-C66F-4FB4-B2D5-942C4A45BC39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88C0CEB9-C66F-4FB4-B2D5-942C4A45BC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CA3486D5-C6B1-4BAE-A48F-EBFBB7801E7F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CA3486D5-C6B1-4BAE-A48F-EBFBB7801E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8097AA3-ED6D-4931-98E8-9FFFF1A39F5F}"/>
                </a:ext>
              </a:extLst>
            </p:cNvPr>
            <p:cNvGrpSpPr/>
            <p:nvPr/>
          </p:nvGrpSpPr>
          <p:grpSpPr>
            <a:xfrm>
              <a:off x="8035076" y="2148395"/>
              <a:ext cx="489844" cy="941033"/>
              <a:chOff x="7110228" y="2148396"/>
              <a:chExt cx="489844" cy="941033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C6B58DD-DD9A-499A-BDFB-321CFAD00748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7F8F31D-A4A4-43A0-87C0-8C8DE0B6CEF1}"/>
                  </a:ext>
                </a:extLst>
              </p:cNvPr>
              <p:cNvCxnSpPr>
                <a:stCxn id="49" idx="1"/>
                <a:endCxn id="49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0EA41416-BDAE-48B1-92D0-AA19062BC91E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0EA41416-BDAE-48B1-92D0-AA19062BC9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0966" cy="37420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6BBC02D7-6153-46E7-B8D0-671D8C69C5E1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6BBC02D7-6153-46E7-B8D0-671D8C69C5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80966" cy="37420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38C49FB-F912-4767-B868-26E64B83D544}"/>
                </a:ext>
              </a:extLst>
            </p:cNvPr>
            <p:cNvGrpSpPr/>
            <p:nvPr/>
          </p:nvGrpSpPr>
          <p:grpSpPr>
            <a:xfrm>
              <a:off x="8489530" y="2148395"/>
              <a:ext cx="1002411" cy="941033"/>
              <a:chOff x="7111014" y="2148396"/>
              <a:chExt cx="461638" cy="941033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2A29946-5641-4168-A52B-A589451B4F59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22B9C4A-DEF2-46F3-82BF-824219B0F9BA}"/>
                  </a:ext>
                </a:extLst>
              </p:cNvPr>
              <p:cNvCxnSpPr>
                <a:stCxn id="54" idx="1"/>
                <a:endCxn id="54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2F3C7901-8D79-4B38-BB65-37E592B1F92B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583" y="2198989"/>
                    <a:ext cx="1891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2F3C7901-8D79-4B38-BB65-37E592B1F9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7583" y="2198989"/>
                    <a:ext cx="189134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C4CA177D-914E-4261-BD3B-9D19719B92CB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583" y="2661958"/>
                    <a:ext cx="1891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C4CA177D-914E-4261-BD3B-9D19719B92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7583" y="2661958"/>
                    <a:ext cx="189134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F28AF47-70F3-4160-87F1-F5E1E1FF1128}"/>
                </a:ext>
              </a:extLst>
            </p:cNvPr>
            <p:cNvGrpSpPr/>
            <p:nvPr/>
          </p:nvGrpSpPr>
          <p:grpSpPr>
            <a:xfrm>
              <a:off x="9491941" y="2148394"/>
              <a:ext cx="489842" cy="941033"/>
              <a:chOff x="7110228" y="2148396"/>
              <a:chExt cx="489842" cy="941033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F110713-8F17-4949-A93C-0756B9E50EBA}"/>
                  </a:ext>
                </a:extLst>
              </p:cNvPr>
              <p:cNvSpPr/>
              <p:nvPr/>
            </p:nvSpPr>
            <p:spPr>
              <a:xfrm>
                <a:off x="7111014" y="2148396"/>
                <a:ext cx="461638" cy="941033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7D6036C7-0FF0-4CA5-AC67-27E84D60900F}"/>
                  </a:ext>
                </a:extLst>
              </p:cNvPr>
              <p:cNvCxnSpPr>
                <a:stCxn id="70" idx="1"/>
                <a:endCxn id="70" idx="3"/>
              </p:cNvCxnSpPr>
              <p:nvPr/>
            </p:nvCxnSpPr>
            <p:spPr>
              <a:xfrm>
                <a:off x="7111014" y="2618913"/>
                <a:ext cx="46163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0501F2BF-EA99-42D8-BC11-B4C56552C706}"/>
                      </a:ext>
                    </a:extLst>
                  </p:cNvPr>
                  <p:cNvSpPr txBox="1"/>
                  <p:nvPr/>
                </p:nvSpPr>
                <p:spPr>
                  <a:xfrm>
                    <a:off x="7119106" y="2183907"/>
                    <a:ext cx="480964" cy="3867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0501F2BF-EA99-42D8-BC11-B4C56552C70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106" y="2183907"/>
                    <a:ext cx="480964" cy="38677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47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E858826B-0B41-4EF8-8BA9-FA8DF37713D9}"/>
                      </a:ext>
                    </a:extLst>
                  </p:cNvPr>
                  <p:cNvSpPr txBox="1"/>
                  <p:nvPr/>
                </p:nvSpPr>
                <p:spPr>
                  <a:xfrm>
                    <a:off x="7110228" y="2661959"/>
                    <a:ext cx="476028" cy="3844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E858826B-0B41-4EF8-8BA9-FA8DF37713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0228" y="2661959"/>
                    <a:ext cx="476028" cy="38446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47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DE0E15C-B128-4C03-BF78-05D42D69FF70}"/>
                    </a:ext>
                  </a:extLst>
                </p:cNvPr>
                <p:cNvSpPr txBox="1"/>
                <p:nvPr/>
              </p:nvSpPr>
              <p:spPr>
                <a:xfrm>
                  <a:off x="6702891" y="2198988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DE0E15C-B128-4C03-BF78-05D42D69FF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2891" y="2198988"/>
                  <a:ext cx="375424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4E52B462-64FC-4F35-AA88-277E32C78E3F}"/>
                    </a:ext>
                  </a:extLst>
                </p:cNvPr>
                <p:cNvSpPr txBox="1"/>
                <p:nvPr/>
              </p:nvSpPr>
              <p:spPr>
                <a:xfrm>
                  <a:off x="6696506" y="2661957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4E52B462-64FC-4F35-AA88-277E32C78E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6506" y="2661957"/>
                  <a:ext cx="375424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D095E6B-FAAB-4DF5-854B-9D1BA210D9C0}"/>
              </a:ext>
            </a:extLst>
          </p:cNvPr>
          <p:cNvGrpSpPr/>
          <p:nvPr/>
        </p:nvGrpSpPr>
        <p:grpSpPr>
          <a:xfrm>
            <a:off x="7288817" y="3639845"/>
            <a:ext cx="3290343" cy="2735855"/>
            <a:chOff x="7288817" y="3639845"/>
            <a:chExt cx="3290343" cy="273585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2E69D6A-8C56-4FB8-AE8B-482B35E3B1A1}"/>
                </a:ext>
              </a:extLst>
            </p:cNvPr>
            <p:cNvCxnSpPr>
              <a:cxnSpLocks/>
            </p:cNvCxnSpPr>
            <p:nvPr/>
          </p:nvCxnSpPr>
          <p:spPr>
            <a:xfrm>
              <a:off x="9075456" y="3639845"/>
              <a:ext cx="0" cy="15624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F4714-F331-448F-BD77-887555D50600}"/>
                </a:ext>
              </a:extLst>
            </p:cNvPr>
            <p:cNvGrpSpPr/>
            <p:nvPr/>
          </p:nvGrpSpPr>
          <p:grpSpPr>
            <a:xfrm>
              <a:off x="8723543" y="4048826"/>
              <a:ext cx="703825" cy="575449"/>
              <a:chOff x="8806631" y="3320020"/>
              <a:chExt cx="914400" cy="92510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5FC3FB1-8FE8-4B83-A02C-A1935633F750}"/>
                  </a:ext>
                </a:extLst>
              </p:cNvPr>
              <p:cNvSpPr/>
              <p:nvPr/>
            </p:nvSpPr>
            <p:spPr>
              <a:xfrm>
                <a:off x="8806631" y="3330727"/>
                <a:ext cx="914400" cy="9144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65658D68-956A-4C64-B111-1C6D0861A3E6}"/>
                      </a:ext>
                    </a:extLst>
                  </p:cNvPr>
                  <p:cNvSpPr txBox="1"/>
                  <p:nvPr/>
                </p:nvSpPr>
                <p:spPr>
                  <a:xfrm>
                    <a:off x="8960459" y="3320020"/>
                    <a:ext cx="562975" cy="584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65658D68-956A-4C64-B111-1C6D0861A3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60459" y="3320020"/>
                    <a:ext cx="562975" cy="584776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3EEBE26-CCAF-490B-A4C6-D5555F4F0843}"/>
                </a:ext>
              </a:extLst>
            </p:cNvPr>
            <p:cNvGrpSpPr/>
            <p:nvPr/>
          </p:nvGrpSpPr>
          <p:grpSpPr>
            <a:xfrm>
              <a:off x="7288817" y="5434665"/>
              <a:ext cx="3290343" cy="941035"/>
              <a:chOff x="6696506" y="2148394"/>
              <a:chExt cx="3290343" cy="941035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583975A7-BC8E-4D2C-9DDE-BF97B153A7DA}"/>
                  </a:ext>
                </a:extLst>
              </p:cNvPr>
              <p:cNvGrpSpPr/>
              <p:nvPr/>
            </p:nvGrpSpPr>
            <p:grpSpPr>
              <a:xfrm>
                <a:off x="7110228" y="2148396"/>
                <a:ext cx="494908" cy="941033"/>
                <a:chOff x="7110228" y="2148396"/>
                <a:chExt cx="494908" cy="941033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54F35289-D720-4300-AF8F-1E467A4330A4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E4C6248F-E86A-4458-8E20-0698D235C750}"/>
                    </a:ext>
                  </a:extLst>
                </p:cNvPr>
                <p:cNvCxnSpPr>
                  <a:stCxn id="111" idx="1"/>
                  <a:endCxn id="111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842A21EA-48C0-4DB3-9274-698216B0B4F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842A21EA-48C0-4DB3-9274-698216B0B4F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4205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3DEC5B37-BFB2-4037-A600-F9C47E421B6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3DEC5B37-BFB2-4037-A600-F9C47E421B6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63B131F-F192-4BDB-BE9E-D2FC88BD0429}"/>
                  </a:ext>
                </a:extLst>
              </p:cNvPr>
              <p:cNvGrpSpPr/>
              <p:nvPr/>
            </p:nvGrpSpPr>
            <p:grpSpPr>
              <a:xfrm>
                <a:off x="7572652" y="2148395"/>
                <a:ext cx="494908" cy="941033"/>
                <a:chOff x="7110228" y="2148396"/>
                <a:chExt cx="494908" cy="941033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C6E2BCD2-1A5B-4E94-96FC-892050427A26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7EB0F23B-B34C-429B-BAE7-9B85170F3302}"/>
                    </a:ext>
                  </a:extLst>
                </p:cNvPr>
                <p:cNvCxnSpPr>
                  <a:stCxn id="107" idx="1"/>
                  <a:endCxn id="107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0ED9B301-93A6-4FF0-93BD-19310926D5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478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0ED9B301-93A6-4FF0-93BD-19310926D5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4783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B867EFE9-C038-40EE-9EDE-90060C22EC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B867EFE9-C038-40EE-9EDE-90060C22EC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E0744D2E-8E53-441E-84BD-552CD1E86F14}"/>
                  </a:ext>
                </a:extLst>
              </p:cNvPr>
              <p:cNvGrpSpPr/>
              <p:nvPr/>
            </p:nvGrpSpPr>
            <p:grpSpPr>
              <a:xfrm>
                <a:off x="8035076" y="2148395"/>
                <a:ext cx="494908" cy="941033"/>
                <a:chOff x="7110228" y="2148396"/>
                <a:chExt cx="494908" cy="941033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D2A0783E-C2B1-4D12-9662-70F3BFAFE103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34380249-906D-4052-A3F4-838A6DCD0453}"/>
                    </a:ext>
                  </a:extLst>
                </p:cNvPr>
                <p:cNvCxnSpPr>
                  <a:stCxn id="103" idx="1"/>
                  <a:endCxn id="103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78AEE46-0D23-47A4-81AA-181D7A6DB1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619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78AEE46-0D23-47A4-81AA-181D7A6DB1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6193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7E466913-1561-4394-9B1F-5BF7B58D7C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7E466913-1561-4394-9B1F-5BF7B58D7C2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59D5962A-7A8C-461C-B582-F16AEC611DCF}"/>
                  </a:ext>
                </a:extLst>
              </p:cNvPr>
              <p:cNvGrpSpPr/>
              <p:nvPr/>
            </p:nvGrpSpPr>
            <p:grpSpPr>
              <a:xfrm>
                <a:off x="8489530" y="2148395"/>
                <a:ext cx="1002411" cy="941033"/>
                <a:chOff x="7111014" y="2148396"/>
                <a:chExt cx="461638" cy="941033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B3F27A8-E0EF-4CD7-A9AE-25A5471DBACC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10AF251D-447F-4774-9BD4-02D214164BB1}"/>
                    </a:ext>
                  </a:extLst>
                </p:cNvPr>
                <p:cNvCxnSpPr>
                  <a:stCxn id="99" idx="1"/>
                  <a:endCxn id="99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E36852CE-3E36-4B61-94BF-5CC0B1329A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E36852CE-3E36-4B61-94BF-5CC0B1329A9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27387597-5CAF-42A4-98AD-C72E4A2F81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27387597-5CAF-42A4-98AD-C72E4A2F81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4EDFDE8F-17F6-472B-B368-5B9CE348E9B8}"/>
                  </a:ext>
                </a:extLst>
              </p:cNvPr>
              <p:cNvGrpSpPr/>
              <p:nvPr/>
            </p:nvGrpSpPr>
            <p:grpSpPr>
              <a:xfrm>
                <a:off x="9491941" y="2148394"/>
                <a:ext cx="494908" cy="941033"/>
                <a:chOff x="7110228" y="2148396"/>
                <a:chExt cx="494908" cy="941033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789DEFED-2CE1-4CD9-B71F-5A41F81FC0DC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F2170A4B-E640-4E19-BEB0-93ABCE7BD7B2}"/>
                    </a:ext>
                  </a:extLst>
                </p:cNvPr>
                <p:cNvCxnSpPr>
                  <a:stCxn id="95" idx="1"/>
                  <a:endCxn id="95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CB245023-0E08-4586-9364-7CC7A348F2C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8677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CB245023-0E08-4586-9364-7CC7A348F2C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86773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 b="-625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C9685DDF-4636-4724-8E34-F55231AEB9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1093" cy="3844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C9685DDF-4636-4724-8E34-F55231AEB93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1093" cy="38446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 b="-634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C4204CC4-4B5E-474C-B751-179E919FF45E}"/>
                      </a:ext>
                    </a:extLst>
                  </p:cNvPr>
                  <p:cNvSpPr txBox="1"/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C4204CC4-4B5E-474C-B751-179E919FF4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97344F37-81C7-4770-9718-82066AE6A06C}"/>
                      </a:ext>
                    </a:extLst>
                  </p:cNvPr>
                  <p:cNvSpPr txBox="1"/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97344F37-81C7-4770-9718-82066AE6A0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4" name="Explosion: 14 Points 23">
            <a:extLst>
              <a:ext uri="{FF2B5EF4-FFF2-40B4-BE49-F238E27FC236}">
                <a16:creationId xmlns:a16="http://schemas.microsoft.com/office/drawing/2014/main" id="{006AC3BC-0CFB-4E60-874A-D677435092B2}"/>
              </a:ext>
            </a:extLst>
          </p:cNvPr>
          <p:cNvSpPr/>
          <p:nvPr/>
        </p:nvSpPr>
        <p:spPr>
          <a:xfrm>
            <a:off x="7145015" y="62377"/>
            <a:ext cx="4423322" cy="2195073"/>
          </a:xfrm>
          <a:prstGeom prst="irregularSeal2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IMPORTANT!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NEW IDEAS!</a:t>
            </a:r>
          </a:p>
        </p:txBody>
      </p:sp>
    </p:spTree>
    <p:extLst>
      <p:ext uri="{BB962C8B-B14F-4D97-AF65-F5344CB8AC3E}">
        <p14:creationId xmlns:p14="http://schemas.microsoft.com/office/powerpoint/2010/main" val="328620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RANDOM ORACLES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haroni" panose="020B0604020202020204" pitchFamily="2" charset="-79"/>
                      </a:rPr>
                      <m:t>⇒</m:t>
                    </m:r>
                  </m:oMath>
                </a14:m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 one-time authentication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  <a:blipFill>
                <a:blip r:embed="rId3"/>
                <a:stretch>
                  <a:fillRect l="-1506" t="-982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Lamport scheme.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One-time MAC for messages of length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ℓ.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be a random oracle.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Mac: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US" sz="1800" b="0" dirty="0">
                    <a:latin typeface="Avenir Next LT Pro" panose="020B0504020202020204" pitchFamily="34" charset="0"/>
                  </a:rPr>
                  <a:t>On input a message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US" sz="1800" b="0" dirty="0">
                    <a:latin typeface="Avenir Next LT Pro" panose="020B0504020202020204" pitchFamily="34" charset="0"/>
                  </a:rPr>
                  <a:t>Output tag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1800" b="0" dirty="0">
                    <a:latin typeface="Avenir Next LT Pro" panose="020B0504020202020204" pitchFamily="34" charset="0"/>
                  </a:rPr>
                  <a:t> like this:</a:t>
                </a:r>
              </a:p>
              <a:p>
                <a:pPr marL="457200" lvl="1" indent="0">
                  <a:buNone/>
                </a:pPr>
                <a:r>
                  <a:rPr lang="en-US" sz="1800" b="0" dirty="0">
                    <a:latin typeface="Avenir Next LT Pro" panose="020B0504020202020204" pitchFamily="34" charset="0"/>
                  </a:rPr>
                  <a:t>For each bit position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=1, 2, …, ℓ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US" sz="1800" b="0" dirty="0">
                    <a:latin typeface="Avenir Next LT Pro" panose="020B0504020202020204" pitchFamily="34" charset="0"/>
                  </a:rPr>
                  <a:t>	output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1800" b="0" dirty="0">
                    <a:latin typeface="Avenir Next LT Pro" panose="020B0504020202020204" pitchFamily="34" charset="0"/>
                  </a:rPr>
                  <a:t>.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Example: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=010110.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So tag is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4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98BE7D0-D7DF-4DAA-8F36-003D964EDA64}"/>
              </a:ext>
            </a:extLst>
          </p:cNvPr>
          <p:cNvGrpSpPr/>
          <p:nvPr/>
        </p:nvGrpSpPr>
        <p:grpSpPr>
          <a:xfrm>
            <a:off x="8016713" y="1109710"/>
            <a:ext cx="3923930" cy="4881732"/>
            <a:chOff x="6915705" y="1722269"/>
            <a:chExt cx="3923930" cy="48817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4C3016-F979-44C3-BD22-D126A87F9698}"/>
                </a:ext>
              </a:extLst>
            </p:cNvPr>
            <p:cNvSpPr/>
            <p:nvPr/>
          </p:nvSpPr>
          <p:spPr>
            <a:xfrm>
              <a:off x="6915705" y="1722269"/>
              <a:ext cx="3923930" cy="48817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2000" b="1" dirty="0">
                  <a:latin typeface="Avenir Next LT Pro" panose="020B0504020202020204" pitchFamily="34" charset="0"/>
                </a:rPr>
                <a:t>Key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35AFCFA-9D99-46AB-9CFB-81D93C7458A4}"/>
                </a:ext>
              </a:extLst>
            </p:cNvPr>
            <p:cNvGrpSpPr/>
            <p:nvPr/>
          </p:nvGrpSpPr>
          <p:grpSpPr>
            <a:xfrm>
              <a:off x="7282432" y="2487965"/>
              <a:ext cx="3285277" cy="941035"/>
              <a:chOff x="6696506" y="2148394"/>
              <a:chExt cx="3285277" cy="94103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544D61-E977-4B79-93C4-1C74DB761303}"/>
                  </a:ext>
                </a:extLst>
              </p:cNvPr>
              <p:cNvGrpSpPr/>
              <p:nvPr/>
            </p:nvGrpSpPr>
            <p:grpSpPr>
              <a:xfrm>
                <a:off x="7110228" y="2148396"/>
                <a:ext cx="489844" cy="941033"/>
                <a:chOff x="7110228" y="2148396"/>
                <a:chExt cx="489844" cy="941033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71B7D0F3-17DB-4C57-BE0C-2AFD74B28C06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445F9FDC-12FE-4E74-A394-D1EA4BF4E249}"/>
                    </a:ext>
                  </a:extLst>
                </p:cNvPr>
                <p:cNvCxnSpPr>
                  <a:stCxn id="10" idx="1"/>
                  <a:endCxn id="10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012D59D5-523F-4A47-AC4E-94C9E91E45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012D59D5-523F-4A47-AC4E-94C9E91E459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BB00B9C5-3A3F-4BC7-9FD0-F46503A56D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BB00B9C5-3A3F-4BC7-9FD0-F46503A56D7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BAC7811-E6F0-4E79-A299-0666B358D392}"/>
                  </a:ext>
                </a:extLst>
              </p:cNvPr>
              <p:cNvGrpSpPr/>
              <p:nvPr/>
            </p:nvGrpSpPr>
            <p:grpSpPr>
              <a:xfrm>
                <a:off x="7572652" y="2148395"/>
                <a:ext cx="489844" cy="941033"/>
                <a:chOff x="7110228" y="2148396"/>
                <a:chExt cx="489844" cy="941033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411C20CA-E0A5-4F20-AEEE-7B7F8D9FF9CF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74007C83-703B-4D98-A342-0E0CFAB67FE5}"/>
                    </a:ext>
                  </a:extLst>
                </p:cNvPr>
                <p:cNvCxnSpPr>
                  <a:stCxn id="44" idx="1"/>
                  <a:endCxn id="44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88C0CEB9-C66F-4FB4-B2D5-942C4A45BC3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88C0CEB9-C66F-4FB4-B2D5-942C4A45BC3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CA3486D5-C6B1-4BAE-A48F-EBFBB7801E7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CA3486D5-C6B1-4BAE-A48F-EBFBB7801E7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28097AA3-ED6D-4931-98E8-9FFFF1A39F5F}"/>
                  </a:ext>
                </a:extLst>
              </p:cNvPr>
              <p:cNvGrpSpPr/>
              <p:nvPr/>
            </p:nvGrpSpPr>
            <p:grpSpPr>
              <a:xfrm>
                <a:off x="8035076" y="2148395"/>
                <a:ext cx="489844" cy="941033"/>
                <a:chOff x="7110228" y="2148396"/>
                <a:chExt cx="489844" cy="941033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4C6B58DD-DD9A-499A-BDFB-321CFAD00748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87F8F31D-A4A4-43A0-87C0-8C8DE0B6CEF1}"/>
                    </a:ext>
                  </a:extLst>
                </p:cNvPr>
                <p:cNvCxnSpPr>
                  <a:stCxn id="49" idx="1"/>
                  <a:endCxn id="49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0EA41416-BDAE-48B1-92D0-AA19062BC91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0EA41416-BDAE-48B1-92D0-AA19062BC91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6BBC02D7-6153-46E7-B8D0-671D8C69C5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6BBC02D7-6153-46E7-B8D0-671D8C69C5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38C49FB-F912-4767-B868-26E64B83D544}"/>
                  </a:ext>
                </a:extLst>
              </p:cNvPr>
              <p:cNvGrpSpPr/>
              <p:nvPr/>
            </p:nvGrpSpPr>
            <p:grpSpPr>
              <a:xfrm>
                <a:off x="8489530" y="2148395"/>
                <a:ext cx="1002411" cy="941033"/>
                <a:chOff x="7111014" y="2148396"/>
                <a:chExt cx="461638" cy="941033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2A29946-5641-4168-A52B-A589451B4F59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E22B9C4A-DEF2-46F3-82BF-824219B0F9BA}"/>
                    </a:ext>
                  </a:extLst>
                </p:cNvPr>
                <p:cNvCxnSpPr>
                  <a:stCxn id="54" idx="1"/>
                  <a:endCxn id="54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2F3C7901-8D79-4B38-BB65-37E592B1F9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2F3C7901-8D79-4B38-BB65-37E592B1F9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C4CA177D-914E-4261-BD3B-9D19719B92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C4CA177D-914E-4261-BD3B-9D19719B92C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AF28AF47-70F3-4160-87F1-F5E1E1FF1128}"/>
                  </a:ext>
                </a:extLst>
              </p:cNvPr>
              <p:cNvGrpSpPr/>
              <p:nvPr/>
            </p:nvGrpSpPr>
            <p:grpSpPr>
              <a:xfrm>
                <a:off x="9491941" y="2148394"/>
                <a:ext cx="489842" cy="941033"/>
                <a:chOff x="7110228" y="2148396"/>
                <a:chExt cx="489842" cy="941033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FF110713-8F17-4949-A93C-0756B9E50EBA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7D6036C7-0FF0-4CA5-AC67-27E84D60900F}"/>
                    </a:ext>
                  </a:extLst>
                </p:cNvPr>
                <p:cNvCxnSpPr>
                  <a:stCxn id="70" idx="1"/>
                  <a:endCxn id="70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0501F2BF-EA99-42D8-BC11-B4C56552C7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4" cy="38677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0501F2BF-EA99-42D8-BC11-B4C56552C7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4" cy="386773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312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E858826B-0B41-4EF8-8BA9-FA8DF37713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76028" cy="3844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E858826B-0B41-4EF8-8BA9-FA8DF37713D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76028" cy="384464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b="-47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DE0E15C-B128-4C03-BF78-05D42D69FF70}"/>
                      </a:ext>
                    </a:extLst>
                  </p:cNvPr>
                  <p:cNvSpPr txBox="1"/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DE0E15C-B128-4C03-BF78-05D42D69FF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4E52B462-64FC-4F35-AA88-277E32C78E3F}"/>
                      </a:ext>
                    </a:extLst>
                  </p:cNvPr>
                  <p:cNvSpPr txBox="1"/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4E52B462-64FC-4F35-AA88-277E32C78E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2E69D6A-8C56-4FB8-AE8B-482B35E3B1A1}"/>
                </a:ext>
              </a:extLst>
            </p:cNvPr>
            <p:cNvCxnSpPr>
              <a:cxnSpLocks/>
            </p:cNvCxnSpPr>
            <p:nvPr/>
          </p:nvCxnSpPr>
          <p:spPr>
            <a:xfrm>
              <a:off x="9075456" y="3639845"/>
              <a:ext cx="0" cy="15624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F4714-F331-448F-BD77-887555D50600}"/>
                </a:ext>
              </a:extLst>
            </p:cNvPr>
            <p:cNvGrpSpPr/>
            <p:nvPr/>
          </p:nvGrpSpPr>
          <p:grpSpPr>
            <a:xfrm>
              <a:off x="8723543" y="4048826"/>
              <a:ext cx="703825" cy="575449"/>
              <a:chOff x="8806631" y="3320020"/>
              <a:chExt cx="914400" cy="92510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5FC3FB1-8FE8-4B83-A02C-A1935633F750}"/>
                  </a:ext>
                </a:extLst>
              </p:cNvPr>
              <p:cNvSpPr/>
              <p:nvPr/>
            </p:nvSpPr>
            <p:spPr>
              <a:xfrm>
                <a:off x="8806631" y="3330727"/>
                <a:ext cx="914400" cy="9144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65658D68-956A-4C64-B111-1C6D0861A3E6}"/>
                      </a:ext>
                    </a:extLst>
                  </p:cNvPr>
                  <p:cNvSpPr txBox="1"/>
                  <p:nvPr/>
                </p:nvSpPr>
                <p:spPr>
                  <a:xfrm>
                    <a:off x="8960459" y="3320020"/>
                    <a:ext cx="562975" cy="584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65658D68-956A-4C64-B111-1C6D0861A3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60459" y="3320020"/>
                    <a:ext cx="562975" cy="584776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203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3EEBE26-CCAF-490B-A4C6-D5555F4F0843}"/>
                </a:ext>
              </a:extLst>
            </p:cNvPr>
            <p:cNvGrpSpPr/>
            <p:nvPr/>
          </p:nvGrpSpPr>
          <p:grpSpPr>
            <a:xfrm>
              <a:off x="7288817" y="5434665"/>
              <a:ext cx="3290343" cy="941035"/>
              <a:chOff x="6696506" y="2148394"/>
              <a:chExt cx="3290343" cy="941035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583975A7-BC8E-4D2C-9DDE-BF97B153A7DA}"/>
                  </a:ext>
                </a:extLst>
              </p:cNvPr>
              <p:cNvGrpSpPr/>
              <p:nvPr/>
            </p:nvGrpSpPr>
            <p:grpSpPr>
              <a:xfrm>
                <a:off x="7110228" y="2148396"/>
                <a:ext cx="494908" cy="941033"/>
                <a:chOff x="7110228" y="2148396"/>
                <a:chExt cx="494908" cy="941033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54F35289-D720-4300-AF8F-1E467A4330A4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E4C6248F-E86A-4458-8E20-0698D235C750}"/>
                    </a:ext>
                  </a:extLst>
                </p:cNvPr>
                <p:cNvCxnSpPr>
                  <a:stCxn id="111" idx="1"/>
                  <a:endCxn id="111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842A21EA-48C0-4DB3-9274-698216B0B4F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842A21EA-48C0-4DB3-9274-698216B0B4F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4205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3DEC5B37-BFB2-4037-A600-F9C47E421B6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3DEC5B37-BFB2-4037-A600-F9C47E421B6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63B131F-F192-4BDB-BE9E-D2FC88BD0429}"/>
                  </a:ext>
                </a:extLst>
              </p:cNvPr>
              <p:cNvGrpSpPr/>
              <p:nvPr/>
            </p:nvGrpSpPr>
            <p:grpSpPr>
              <a:xfrm>
                <a:off x="7572652" y="2148395"/>
                <a:ext cx="494908" cy="941033"/>
                <a:chOff x="7110228" y="2148396"/>
                <a:chExt cx="494908" cy="941033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C6E2BCD2-1A5B-4E94-96FC-892050427A26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7EB0F23B-B34C-429B-BAE7-9B85170F3302}"/>
                    </a:ext>
                  </a:extLst>
                </p:cNvPr>
                <p:cNvCxnSpPr>
                  <a:stCxn id="107" idx="1"/>
                  <a:endCxn id="107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0ED9B301-93A6-4FF0-93BD-19310926D5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478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0ED9B301-93A6-4FF0-93BD-19310926D5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4783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B867EFE9-C038-40EE-9EDE-90060C22EC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B867EFE9-C038-40EE-9EDE-90060C22EC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E0744D2E-8E53-441E-84BD-552CD1E86F14}"/>
                  </a:ext>
                </a:extLst>
              </p:cNvPr>
              <p:cNvGrpSpPr/>
              <p:nvPr/>
            </p:nvGrpSpPr>
            <p:grpSpPr>
              <a:xfrm>
                <a:off x="8035076" y="2148395"/>
                <a:ext cx="494908" cy="941033"/>
                <a:chOff x="7110228" y="2148396"/>
                <a:chExt cx="494908" cy="941033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D2A0783E-C2B1-4D12-9662-70F3BFAFE103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34380249-906D-4052-A3F4-838A6DCD0453}"/>
                    </a:ext>
                  </a:extLst>
                </p:cNvPr>
                <p:cNvCxnSpPr>
                  <a:stCxn id="103" idx="1"/>
                  <a:endCxn id="103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78AEE46-0D23-47A4-81AA-181D7A6DB1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619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78AEE46-0D23-47A4-81AA-181D7A6DB1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6193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48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7E466913-1561-4394-9B1F-5BF7B58D7C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7E466913-1561-4394-9B1F-5BF7B58D7C2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59D5962A-7A8C-461C-B582-F16AEC611DCF}"/>
                  </a:ext>
                </a:extLst>
              </p:cNvPr>
              <p:cNvGrpSpPr/>
              <p:nvPr/>
            </p:nvGrpSpPr>
            <p:grpSpPr>
              <a:xfrm>
                <a:off x="8489530" y="2148395"/>
                <a:ext cx="1002411" cy="941033"/>
                <a:chOff x="7111014" y="2148396"/>
                <a:chExt cx="461638" cy="941033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B3F27A8-E0EF-4CD7-A9AE-25A5471DBACC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10AF251D-447F-4774-9BD4-02D214164BB1}"/>
                    </a:ext>
                  </a:extLst>
                </p:cNvPr>
                <p:cNvCxnSpPr>
                  <a:stCxn id="99" idx="1"/>
                  <a:endCxn id="99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E36852CE-3E36-4B61-94BF-5CC0B1329A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E36852CE-3E36-4B61-94BF-5CC0B1329A9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27387597-5CAF-42A4-98AD-C72E4A2F81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27387597-5CAF-42A4-98AD-C72E4A2F81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4EDFDE8F-17F6-472B-B368-5B9CE348E9B8}"/>
                  </a:ext>
                </a:extLst>
              </p:cNvPr>
              <p:cNvGrpSpPr/>
              <p:nvPr/>
            </p:nvGrpSpPr>
            <p:grpSpPr>
              <a:xfrm>
                <a:off x="9491941" y="2148394"/>
                <a:ext cx="494908" cy="941033"/>
                <a:chOff x="7110228" y="2148396"/>
                <a:chExt cx="494908" cy="941033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789DEFED-2CE1-4CD9-B71F-5A41F81FC0DC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F2170A4B-E640-4E19-BEB0-93ABCE7BD7B2}"/>
                    </a:ext>
                  </a:extLst>
                </p:cNvPr>
                <p:cNvCxnSpPr>
                  <a:stCxn id="95" idx="1"/>
                  <a:endCxn id="95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CB245023-0E08-4586-9364-7CC7A348F2C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8677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CB245023-0E08-4586-9364-7CC7A348F2C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86773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 b="-634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C9685DDF-4636-4724-8E34-F55231AEB9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1093" cy="3844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C9685DDF-4636-4724-8E34-F55231AEB93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1093" cy="38446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 b="-79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C4204CC4-4B5E-474C-B751-179E919FF45E}"/>
                      </a:ext>
                    </a:extLst>
                  </p:cNvPr>
                  <p:cNvSpPr txBox="1"/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C4204CC4-4B5E-474C-B751-179E919FF4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97344F37-81C7-4770-9718-82066AE6A06C}"/>
                      </a:ext>
                    </a:extLst>
                  </p:cNvPr>
                  <p:cNvSpPr txBox="1"/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97344F37-81C7-4770-9718-82066AE6A0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30B9A89-4F0F-4363-BB45-2983E0F31C7D}"/>
              </a:ext>
            </a:extLst>
          </p:cNvPr>
          <p:cNvGrpSpPr/>
          <p:nvPr/>
        </p:nvGrpSpPr>
        <p:grpSpPr>
          <a:xfrm>
            <a:off x="1445357" y="4887468"/>
            <a:ext cx="2792932" cy="945226"/>
            <a:chOff x="1580044" y="5485259"/>
            <a:chExt cx="2792932" cy="94522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F60E0E5-8EFD-46CD-9B2C-68B9D350427F}"/>
                </a:ext>
              </a:extLst>
            </p:cNvPr>
            <p:cNvGrpSpPr/>
            <p:nvPr/>
          </p:nvGrpSpPr>
          <p:grpSpPr>
            <a:xfrm>
              <a:off x="1580044" y="5485259"/>
              <a:ext cx="2792932" cy="941034"/>
              <a:chOff x="2380525" y="5434664"/>
              <a:chExt cx="2792932" cy="941034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46A41A3D-E9CC-4404-BEC5-771605A908CB}"/>
                  </a:ext>
                </a:extLst>
              </p:cNvPr>
              <p:cNvGrpSpPr/>
              <p:nvPr/>
            </p:nvGrpSpPr>
            <p:grpSpPr>
              <a:xfrm>
                <a:off x="2380525" y="5434665"/>
                <a:ext cx="489844" cy="941033"/>
                <a:chOff x="7110228" y="2148396"/>
                <a:chExt cx="489844" cy="941033"/>
              </a:xfrm>
            </p:grpSpPr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634DB570-7E63-4C1F-98F1-EC74B54591EF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12A6B32E-381D-4E39-9BE6-5486685C634C}"/>
                    </a:ext>
                  </a:extLst>
                </p:cNvPr>
                <p:cNvCxnSpPr>
                  <a:stCxn id="126" idx="1"/>
                  <a:endCxn id="126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8" name="TextBox 127">
                      <a:extLst>
                        <a:ext uri="{FF2B5EF4-FFF2-40B4-BE49-F238E27FC236}">
                          <a16:creationId xmlns:a16="http://schemas.microsoft.com/office/drawing/2014/main" id="{270CD416-B612-4E5D-ABA7-44D7D52061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8" name="TextBox 127">
                      <a:extLst>
                        <a:ext uri="{FF2B5EF4-FFF2-40B4-BE49-F238E27FC236}">
                          <a16:creationId xmlns:a16="http://schemas.microsoft.com/office/drawing/2014/main" id="{270CD416-B612-4E5D-ABA7-44D7D52061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9" name="TextBox 128">
                      <a:extLst>
                        <a:ext uri="{FF2B5EF4-FFF2-40B4-BE49-F238E27FC236}">
                          <a16:creationId xmlns:a16="http://schemas.microsoft.com/office/drawing/2014/main" id="{0F42CE1C-A0FF-4C7A-94B9-DF98414AB4B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9" name="TextBox 128">
                      <a:extLst>
                        <a:ext uri="{FF2B5EF4-FFF2-40B4-BE49-F238E27FC236}">
                          <a16:creationId xmlns:a16="http://schemas.microsoft.com/office/drawing/2014/main" id="{0F42CE1C-A0FF-4C7A-94B9-DF98414AB4B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73C5E53E-2161-4602-AEDA-0A00B2E82388}"/>
                  </a:ext>
                </a:extLst>
              </p:cNvPr>
              <p:cNvGrpSpPr/>
              <p:nvPr/>
            </p:nvGrpSpPr>
            <p:grpSpPr>
              <a:xfrm>
                <a:off x="2842949" y="5434664"/>
                <a:ext cx="489844" cy="941033"/>
                <a:chOff x="7110228" y="2148396"/>
                <a:chExt cx="489844" cy="941033"/>
              </a:xfrm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2601F8B3-F29D-4EA1-A8DD-415041496292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A4CE36DA-63F5-4DF3-B895-A731B0560328}"/>
                    </a:ext>
                  </a:extLst>
                </p:cNvPr>
                <p:cNvCxnSpPr>
                  <a:stCxn id="122" idx="1"/>
                  <a:endCxn id="122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4" name="TextBox 123">
                      <a:extLst>
                        <a:ext uri="{FF2B5EF4-FFF2-40B4-BE49-F238E27FC236}">
                          <a16:creationId xmlns:a16="http://schemas.microsoft.com/office/drawing/2014/main" id="{A1E6604C-3BBA-46DF-95AE-F20AAA6972B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4" name="TextBox 123">
                      <a:extLst>
                        <a:ext uri="{FF2B5EF4-FFF2-40B4-BE49-F238E27FC236}">
                          <a16:creationId xmlns:a16="http://schemas.microsoft.com/office/drawing/2014/main" id="{A1E6604C-3BBA-46DF-95AE-F20AAA6972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5" name="TextBox 124">
                      <a:extLst>
                        <a:ext uri="{FF2B5EF4-FFF2-40B4-BE49-F238E27FC236}">
                          <a16:creationId xmlns:a16="http://schemas.microsoft.com/office/drawing/2014/main" id="{E3445140-70F5-4B25-942D-E16E501BB3E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5" name="TextBox 124">
                      <a:extLst>
                        <a:ext uri="{FF2B5EF4-FFF2-40B4-BE49-F238E27FC236}">
                          <a16:creationId xmlns:a16="http://schemas.microsoft.com/office/drawing/2014/main" id="{E3445140-70F5-4B25-942D-E16E501BB3E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FC1DBB85-B321-43E6-9EAD-61ECF8A35199}"/>
                  </a:ext>
                </a:extLst>
              </p:cNvPr>
              <p:cNvGrpSpPr/>
              <p:nvPr/>
            </p:nvGrpSpPr>
            <p:grpSpPr>
              <a:xfrm>
                <a:off x="3305373" y="5434664"/>
                <a:ext cx="489844" cy="941033"/>
                <a:chOff x="7110228" y="2148396"/>
                <a:chExt cx="489844" cy="941033"/>
              </a:xfrm>
            </p:grpSpPr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5087CAA9-756F-4F59-AB09-7008937DBE82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31BBC434-B9FA-455E-954E-7AA78C7123DA}"/>
                    </a:ext>
                  </a:extLst>
                </p:cNvPr>
                <p:cNvCxnSpPr>
                  <a:stCxn id="118" idx="1"/>
                  <a:endCxn id="118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0" name="TextBox 119">
                      <a:extLst>
                        <a:ext uri="{FF2B5EF4-FFF2-40B4-BE49-F238E27FC236}">
                          <a16:creationId xmlns:a16="http://schemas.microsoft.com/office/drawing/2014/main" id="{08330C73-3D5C-465A-9134-E495A075F29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0" name="TextBox 119">
                      <a:extLst>
                        <a:ext uri="{FF2B5EF4-FFF2-40B4-BE49-F238E27FC236}">
                          <a16:creationId xmlns:a16="http://schemas.microsoft.com/office/drawing/2014/main" id="{08330C73-3D5C-465A-9134-E495A075F29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25A8A72B-686F-4BB6-800A-9C6CB5D5120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25A8A72B-686F-4BB6-800A-9C6CB5D5120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D94CB2F6-BD7D-400F-BC0D-D3022F92148E}"/>
                  </a:ext>
                </a:extLst>
              </p:cNvPr>
              <p:cNvGrpSpPr/>
              <p:nvPr/>
            </p:nvGrpSpPr>
            <p:grpSpPr>
              <a:xfrm>
                <a:off x="3758765" y="5434665"/>
                <a:ext cx="489844" cy="941033"/>
                <a:chOff x="7110228" y="2148396"/>
                <a:chExt cx="489844" cy="941033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1FA1CA78-FCC3-4A7B-B36D-C4311EFE07A0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A309E3C9-48EB-4DF8-BA84-F83DEF05398E}"/>
                    </a:ext>
                  </a:extLst>
                </p:cNvPr>
                <p:cNvCxnSpPr>
                  <a:stCxn id="136" idx="1"/>
                  <a:endCxn id="136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8" name="TextBox 137">
                      <a:extLst>
                        <a:ext uri="{FF2B5EF4-FFF2-40B4-BE49-F238E27FC236}">
                          <a16:creationId xmlns:a16="http://schemas.microsoft.com/office/drawing/2014/main" id="{728F38B5-A265-408D-89A2-36A6F98B9F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8" name="TextBox 137">
                      <a:extLst>
                        <a:ext uri="{FF2B5EF4-FFF2-40B4-BE49-F238E27FC236}">
                          <a16:creationId xmlns:a16="http://schemas.microsoft.com/office/drawing/2014/main" id="{728F38B5-A265-408D-89A2-36A6F98B9FF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9" name="TextBox 138">
                      <a:extLst>
                        <a:ext uri="{FF2B5EF4-FFF2-40B4-BE49-F238E27FC236}">
                          <a16:creationId xmlns:a16="http://schemas.microsoft.com/office/drawing/2014/main" id="{8D439B31-1B58-4800-B610-ECF7825EA3A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76028" cy="3717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9" name="TextBox 138">
                      <a:extLst>
                        <a:ext uri="{FF2B5EF4-FFF2-40B4-BE49-F238E27FC236}">
                          <a16:creationId xmlns:a16="http://schemas.microsoft.com/office/drawing/2014/main" id="{8D439B31-1B58-4800-B610-ECF7825EA3A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76028" cy="371705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FEE9AEB5-CC7D-4F35-A882-C33D3085F9CC}"/>
                  </a:ext>
                </a:extLst>
              </p:cNvPr>
              <p:cNvGrpSpPr/>
              <p:nvPr/>
            </p:nvGrpSpPr>
            <p:grpSpPr>
              <a:xfrm>
                <a:off x="4221189" y="5434664"/>
                <a:ext cx="489842" cy="941033"/>
                <a:chOff x="7110228" y="2148396"/>
                <a:chExt cx="489842" cy="941033"/>
              </a:xfrm>
            </p:grpSpPr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53161A40-0F25-40C5-8EA6-0EBA1EB72523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9AA6DEB7-A30E-48C8-80A1-AB41A4367FBA}"/>
                    </a:ext>
                  </a:extLst>
                </p:cNvPr>
                <p:cNvCxnSpPr>
                  <a:stCxn id="141" idx="1"/>
                  <a:endCxn id="141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3" name="TextBox 142">
                      <a:extLst>
                        <a:ext uri="{FF2B5EF4-FFF2-40B4-BE49-F238E27FC236}">
                          <a16:creationId xmlns:a16="http://schemas.microsoft.com/office/drawing/2014/main" id="{9D5D92CA-9676-4C0C-8D2F-8D725FAB8A3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4" cy="38042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3" name="TextBox 142">
                      <a:extLst>
                        <a:ext uri="{FF2B5EF4-FFF2-40B4-BE49-F238E27FC236}">
                          <a16:creationId xmlns:a16="http://schemas.microsoft.com/office/drawing/2014/main" id="{9D5D92CA-9676-4C0C-8D2F-8D725FAB8A3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4" cy="380425"/>
                    </a:xfrm>
                    <a:prstGeom prst="rect">
                      <a:avLst/>
                    </a:prstGeom>
                    <a:blipFill>
                      <a:blip r:embed="rId38"/>
                      <a:stretch>
                        <a:fillRect b="-161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4" name="TextBox 143">
                      <a:extLst>
                        <a:ext uri="{FF2B5EF4-FFF2-40B4-BE49-F238E27FC236}">
                          <a16:creationId xmlns:a16="http://schemas.microsoft.com/office/drawing/2014/main" id="{06F66190-1780-44E1-8665-ACBB42687C6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76028" cy="37811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4" name="TextBox 143">
                      <a:extLst>
                        <a:ext uri="{FF2B5EF4-FFF2-40B4-BE49-F238E27FC236}">
                          <a16:creationId xmlns:a16="http://schemas.microsoft.com/office/drawing/2014/main" id="{06F66190-1780-44E1-8665-ACBB42687C6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76028" cy="378117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 b="-161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99D2DE9E-9101-465D-920B-4DE4E270524B}"/>
                  </a:ext>
                </a:extLst>
              </p:cNvPr>
              <p:cNvGrpSpPr/>
              <p:nvPr/>
            </p:nvGrpSpPr>
            <p:grpSpPr>
              <a:xfrm>
                <a:off x="4683613" y="5434664"/>
                <a:ext cx="489844" cy="941033"/>
                <a:chOff x="7110228" y="2148396"/>
                <a:chExt cx="489844" cy="941033"/>
              </a:xfrm>
            </p:grpSpPr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2CCBC8C1-A41F-4E78-B676-BF9F2A0261CA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12298AA7-F061-4A9A-8B36-975CF1C1F1A7}"/>
                    </a:ext>
                  </a:extLst>
                </p:cNvPr>
                <p:cNvCxnSpPr>
                  <a:stCxn id="146" idx="1"/>
                  <a:endCxn id="146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8" name="TextBox 147">
                      <a:extLst>
                        <a:ext uri="{FF2B5EF4-FFF2-40B4-BE49-F238E27FC236}">
                          <a16:creationId xmlns:a16="http://schemas.microsoft.com/office/drawing/2014/main" id="{F66D70D3-AA05-4CD9-A9D4-32F38083905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8" name="TextBox 147">
                      <a:extLst>
                        <a:ext uri="{FF2B5EF4-FFF2-40B4-BE49-F238E27FC236}">
                          <a16:creationId xmlns:a16="http://schemas.microsoft.com/office/drawing/2014/main" id="{F66D70D3-AA05-4CD9-A9D4-32F38083905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 b="-327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9" name="TextBox 148">
                      <a:extLst>
                        <a:ext uri="{FF2B5EF4-FFF2-40B4-BE49-F238E27FC236}">
                          <a16:creationId xmlns:a16="http://schemas.microsoft.com/office/drawing/2014/main" id="{21D69027-DB14-4E18-A44B-39A360EAC16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9" name="TextBox 148">
                      <a:extLst>
                        <a:ext uri="{FF2B5EF4-FFF2-40B4-BE49-F238E27FC236}">
                          <a16:creationId xmlns:a16="http://schemas.microsoft.com/office/drawing/2014/main" id="{21D69027-DB14-4E18-A44B-39A360EAC16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CD4A88-86C2-415B-8648-2B556CCB70B9}"/>
                </a:ext>
              </a:extLst>
            </p:cNvPr>
            <p:cNvSpPr/>
            <p:nvPr/>
          </p:nvSpPr>
          <p:spPr>
            <a:xfrm>
              <a:off x="1580044" y="5955775"/>
              <a:ext cx="461362" cy="4705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423B32B3-8FA4-4239-8DAB-24C1875AF224}"/>
                </a:ext>
              </a:extLst>
            </p:cNvPr>
            <p:cNvSpPr/>
            <p:nvPr/>
          </p:nvSpPr>
          <p:spPr>
            <a:xfrm>
              <a:off x="2043328" y="5492797"/>
              <a:ext cx="461362" cy="4705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A23CC6D2-9E21-4F3B-BC8D-31B4E3EBEF14}"/>
                </a:ext>
              </a:extLst>
            </p:cNvPr>
            <p:cNvSpPr/>
            <p:nvPr/>
          </p:nvSpPr>
          <p:spPr>
            <a:xfrm>
              <a:off x="2505816" y="5955774"/>
              <a:ext cx="461362" cy="4705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4D39465F-D90B-459D-8C87-C7A80292C0A4}"/>
                </a:ext>
              </a:extLst>
            </p:cNvPr>
            <p:cNvSpPr/>
            <p:nvPr/>
          </p:nvSpPr>
          <p:spPr>
            <a:xfrm>
              <a:off x="2948682" y="5487926"/>
              <a:ext cx="461362" cy="4705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45A50DAC-0062-49AC-805B-C310669A6384}"/>
                </a:ext>
              </a:extLst>
            </p:cNvPr>
            <p:cNvSpPr/>
            <p:nvPr/>
          </p:nvSpPr>
          <p:spPr>
            <a:xfrm>
              <a:off x="3410044" y="5486511"/>
              <a:ext cx="461362" cy="4705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2679FA9-282D-4391-B8B8-D5FB8098EB9D}"/>
                </a:ext>
              </a:extLst>
            </p:cNvPr>
            <p:cNvSpPr/>
            <p:nvPr/>
          </p:nvSpPr>
          <p:spPr>
            <a:xfrm>
              <a:off x="3880209" y="5959970"/>
              <a:ext cx="461362" cy="4705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465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RANDOM ORACLES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haroni" panose="020B0604020202020204" pitchFamily="2" charset="-79"/>
                      </a:rPr>
                      <m:t>⇒</m:t>
                    </m:r>
                  </m:oMath>
                </a14:m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 one-time authentication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  <a:blipFill>
                <a:blip r:embed="rId3"/>
                <a:stretch>
                  <a:fillRect l="-1506" t="-982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Lamport scheme.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One-time MAC for messages of length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ℓ.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be a random oracle.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Ver: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US" sz="1800" b="0" dirty="0">
                    <a:latin typeface="Avenir Next LT Pro" panose="020B0504020202020204" pitchFamily="34" charset="0"/>
                  </a:rPr>
                  <a:t>On input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1800" b="0" dirty="0">
                    <a:latin typeface="Avenir Next LT Pro" panose="020B0504020202020204" pitchFamily="34" charset="0"/>
                  </a:rPr>
                  <a:t> and tag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0" dirty="0">
                    <a:latin typeface="Avenir Next LT Pro" panose="020B0504020202020204" pitchFamily="34" charset="0"/>
                  </a:rPr>
                  <a:t>:</a:t>
                </a:r>
              </a:p>
              <a:p>
                <a:pPr marL="457200" lvl="1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For each bit position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=1, 2, …, ℓ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:</a:t>
                </a:r>
              </a:p>
              <a:p>
                <a:pPr marL="457200" lvl="1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	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bSup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output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reject;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US" sz="1800" b="0" dirty="0">
                    <a:latin typeface="Avenir Next LT Pro" panose="020B0504020202020204" pitchFamily="34" charset="0"/>
                  </a:rPr>
                  <a:t>output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accept.</a:t>
                </a:r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Example: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=010110.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4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98BE7D0-D7DF-4DAA-8F36-003D964EDA64}"/>
              </a:ext>
            </a:extLst>
          </p:cNvPr>
          <p:cNvGrpSpPr/>
          <p:nvPr/>
        </p:nvGrpSpPr>
        <p:grpSpPr>
          <a:xfrm>
            <a:off x="8016713" y="1109710"/>
            <a:ext cx="3923930" cy="4881732"/>
            <a:chOff x="6915705" y="1722269"/>
            <a:chExt cx="3923930" cy="48817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4C3016-F979-44C3-BD22-D126A87F9698}"/>
                </a:ext>
              </a:extLst>
            </p:cNvPr>
            <p:cNvSpPr/>
            <p:nvPr/>
          </p:nvSpPr>
          <p:spPr>
            <a:xfrm>
              <a:off x="6915705" y="1722269"/>
              <a:ext cx="3923930" cy="48817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2000" b="1" dirty="0">
                  <a:latin typeface="Avenir Next LT Pro" panose="020B0504020202020204" pitchFamily="34" charset="0"/>
                </a:rPr>
                <a:t>Key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35AFCFA-9D99-46AB-9CFB-81D93C7458A4}"/>
                </a:ext>
              </a:extLst>
            </p:cNvPr>
            <p:cNvGrpSpPr/>
            <p:nvPr/>
          </p:nvGrpSpPr>
          <p:grpSpPr>
            <a:xfrm>
              <a:off x="7282432" y="2487965"/>
              <a:ext cx="3285277" cy="941035"/>
              <a:chOff x="6696506" y="2148394"/>
              <a:chExt cx="3285277" cy="94103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544D61-E977-4B79-93C4-1C74DB761303}"/>
                  </a:ext>
                </a:extLst>
              </p:cNvPr>
              <p:cNvGrpSpPr/>
              <p:nvPr/>
            </p:nvGrpSpPr>
            <p:grpSpPr>
              <a:xfrm>
                <a:off x="7110228" y="2148396"/>
                <a:ext cx="489844" cy="941033"/>
                <a:chOff x="7110228" y="2148396"/>
                <a:chExt cx="489844" cy="941033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71B7D0F3-17DB-4C57-BE0C-2AFD74B28C06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445F9FDC-12FE-4E74-A394-D1EA4BF4E249}"/>
                    </a:ext>
                  </a:extLst>
                </p:cNvPr>
                <p:cNvCxnSpPr>
                  <a:stCxn id="10" idx="1"/>
                  <a:endCxn id="10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012D59D5-523F-4A47-AC4E-94C9E91E45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012D59D5-523F-4A47-AC4E-94C9E91E459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BB00B9C5-3A3F-4BC7-9FD0-F46503A56D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BB00B9C5-3A3F-4BC7-9FD0-F46503A56D7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BAC7811-E6F0-4E79-A299-0666B358D392}"/>
                  </a:ext>
                </a:extLst>
              </p:cNvPr>
              <p:cNvGrpSpPr/>
              <p:nvPr/>
            </p:nvGrpSpPr>
            <p:grpSpPr>
              <a:xfrm>
                <a:off x="7572652" y="2148395"/>
                <a:ext cx="489844" cy="941033"/>
                <a:chOff x="7110228" y="2148396"/>
                <a:chExt cx="489844" cy="941033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411C20CA-E0A5-4F20-AEEE-7B7F8D9FF9CF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74007C83-703B-4D98-A342-0E0CFAB67FE5}"/>
                    </a:ext>
                  </a:extLst>
                </p:cNvPr>
                <p:cNvCxnSpPr>
                  <a:stCxn id="44" idx="1"/>
                  <a:endCxn id="44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88C0CEB9-C66F-4FB4-B2D5-942C4A45BC3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88C0CEB9-C66F-4FB4-B2D5-942C4A45BC3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CA3486D5-C6B1-4BAE-A48F-EBFBB7801E7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CA3486D5-C6B1-4BAE-A48F-EBFBB7801E7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28097AA3-ED6D-4931-98E8-9FFFF1A39F5F}"/>
                  </a:ext>
                </a:extLst>
              </p:cNvPr>
              <p:cNvGrpSpPr/>
              <p:nvPr/>
            </p:nvGrpSpPr>
            <p:grpSpPr>
              <a:xfrm>
                <a:off x="8035076" y="2148395"/>
                <a:ext cx="489844" cy="941033"/>
                <a:chOff x="7110228" y="2148396"/>
                <a:chExt cx="489844" cy="941033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4C6B58DD-DD9A-499A-BDFB-321CFAD00748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87F8F31D-A4A4-43A0-87C0-8C8DE0B6CEF1}"/>
                    </a:ext>
                  </a:extLst>
                </p:cNvPr>
                <p:cNvCxnSpPr>
                  <a:stCxn id="49" idx="1"/>
                  <a:endCxn id="49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0EA41416-BDAE-48B1-92D0-AA19062BC91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0EA41416-BDAE-48B1-92D0-AA19062BC91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6BBC02D7-6153-46E7-B8D0-671D8C69C5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6BBC02D7-6153-46E7-B8D0-671D8C69C5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38C49FB-F912-4767-B868-26E64B83D544}"/>
                  </a:ext>
                </a:extLst>
              </p:cNvPr>
              <p:cNvGrpSpPr/>
              <p:nvPr/>
            </p:nvGrpSpPr>
            <p:grpSpPr>
              <a:xfrm>
                <a:off x="8489530" y="2148395"/>
                <a:ext cx="1002411" cy="941033"/>
                <a:chOff x="7111014" y="2148396"/>
                <a:chExt cx="461638" cy="941033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2A29946-5641-4168-A52B-A589451B4F59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E22B9C4A-DEF2-46F3-82BF-824219B0F9BA}"/>
                    </a:ext>
                  </a:extLst>
                </p:cNvPr>
                <p:cNvCxnSpPr>
                  <a:stCxn id="54" idx="1"/>
                  <a:endCxn id="54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2F3C7901-8D79-4B38-BB65-37E592B1F9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2F3C7901-8D79-4B38-BB65-37E592B1F9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C4CA177D-914E-4261-BD3B-9D19719B92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C4CA177D-914E-4261-BD3B-9D19719B92C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AF28AF47-70F3-4160-87F1-F5E1E1FF1128}"/>
                  </a:ext>
                </a:extLst>
              </p:cNvPr>
              <p:cNvGrpSpPr/>
              <p:nvPr/>
            </p:nvGrpSpPr>
            <p:grpSpPr>
              <a:xfrm>
                <a:off x="9491941" y="2148394"/>
                <a:ext cx="489842" cy="941033"/>
                <a:chOff x="7110228" y="2148396"/>
                <a:chExt cx="489842" cy="941033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FF110713-8F17-4949-A93C-0756B9E50EBA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7D6036C7-0FF0-4CA5-AC67-27E84D60900F}"/>
                    </a:ext>
                  </a:extLst>
                </p:cNvPr>
                <p:cNvCxnSpPr>
                  <a:stCxn id="70" idx="1"/>
                  <a:endCxn id="70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0501F2BF-EA99-42D8-BC11-B4C56552C7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4" cy="38677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0501F2BF-EA99-42D8-BC11-B4C56552C7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4" cy="386773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312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E858826B-0B41-4EF8-8BA9-FA8DF37713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76028" cy="3844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E858826B-0B41-4EF8-8BA9-FA8DF37713D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76028" cy="384464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b="-47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DE0E15C-B128-4C03-BF78-05D42D69FF70}"/>
                      </a:ext>
                    </a:extLst>
                  </p:cNvPr>
                  <p:cNvSpPr txBox="1"/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DE0E15C-B128-4C03-BF78-05D42D69FF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4E52B462-64FC-4F35-AA88-277E32C78E3F}"/>
                      </a:ext>
                    </a:extLst>
                  </p:cNvPr>
                  <p:cNvSpPr txBox="1"/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4E52B462-64FC-4F35-AA88-277E32C78E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2E69D6A-8C56-4FB8-AE8B-482B35E3B1A1}"/>
                </a:ext>
              </a:extLst>
            </p:cNvPr>
            <p:cNvCxnSpPr>
              <a:cxnSpLocks/>
            </p:cNvCxnSpPr>
            <p:nvPr/>
          </p:nvCxnSpPr>
          <p:spPr>
            <a:xfrm>
              <a:off x="9075456" y="3639845"/>
              <a:ext cx="0" cy="15624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F4714-F331-448F-BD77-887555D50600}"/>
                </a:ext>
              </a:extLst>
            </p:cNvPr>
            <p:cNvGrpSpPr/>
            <p:nvPr/>
          </p:nvGrpSpPr>
          <p:grpSpPr>
            <a:xfrm>
              <a:off x="8723533" y="4048826"/>
              <a:ext cx="703824" cy="575449"/>
              <a:chOff x="8806631" y="3320020"/>
              <a:chExt cx="914400" cy="92510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5FC3FB1-8FE8-4B83-A02C-A1935633F750}"/>
                  </a:ext>
                </a:extLst>
              </p:cNvPr>
              <p:cNvSpPr/>
              <p:nvPr/>
            </p:nvSpPr>
            <p:spPr>
              <a:xfrm>
                <a:off x="8806631" y="3330727"/>
                <a:ext cx="914400" cy="9144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65658D68-956A-4C64-B111-1C6D0861A3E6}"/>
                      </a:ext>
                    </a:extLst>
                  </p:cNvPr>
                  <p:cNvSpPr txBox="1"/>
                  <p:nvPr/>
                </p:nvSpPr>
                <p:spPr>
                  <a:xfrm>
                    <a:off x="8960476" y="3320020"/>
                    <a:ext cx="562976" cy="584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65658D68-956A-4C64-B111-1C6D0861A3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60476" y="3320020"/>
                    <a:ext cx="562976" cy="584776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203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3EEBE26-CCAF-490B-A4C6-D5555F4F0843}"/>
                </a:ext>
              </a:extLst>
            </p:cNvPr>
            <p:cNvGrpSpPr/>
            <p:nvPr/>
          </p:nvGrpSpPr>
          <p:grpSpPr>
            <a:xfrm>
              <a:off x="7288817" y="5434665"/>
              <a:ext cx="3290343" cy="941035"/>
              <a:chOff x="6696506" y="2148394"/>
              <a:chExt cx="3290343" cy="941035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583975A7-BC8E-4D2C-9DDE-BF97B153A7DA}"/>
                  </a:ext>
                </a:extLst>
              </p:cNvPr>
              <p:cNvGrpSpPr/>
              <p:nvPr/>
            </p:nvGrpSpPr>
            <p:grpSpPr>
              <a:xfrm>
                <a:off x="7110228" y="2148396"/>
                <a:ext cx="494908" cy="941033"/>
                <a:chOff x="7110228" y="2148396"/>
                <a:chExt cx="494908" cy="941033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54F35289-D720-4300-AF8F-1E467A4330A4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E4C6248F-E86A-4458-8E20-0698D235C750}"/>
                    </a:ext>
                  </a:extLst>
                </p:cNvPr>
                <p:cNvCxnSpPr>
                  <a:stCxn id="111" idx="1"/>
                  <a:endCxn id="111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842A21EA-48C0-4DB3-9274-698216B0B4F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842A21EA-48C0-4DB3-9274-698216B0B4F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4205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3DEC5B37-BFB2-4037-A600-F9C47E421B6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3DEC5B37-BFB2-4037-A600-F9C47E421B6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63B131F-F192-4BDB-BE9E-D2FC88BD0429}"/>
                  </a:ext>
                </a:extLst>
              </p:cNvPr>
              <p:cNvGrpSpPr/>
              <p:nvPr/>
            </p:nvGrpSpPr>
            <p:grpSpPr>
              <a:xfrm>
                <a:off x="7572652" y="2148395"/>
                <a:ext cx="494908" cy="941033"/>
                <a:chOff x="7110228" y="2148396"/>
                <a:chExt cx="494908" cy="941033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C6E2BCD2-1A5B-4E94-96FC-892050427A26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7EB0F23B-B34C-429B-BAE7-9B85170F3302}"/>
                    </a:ext>
                  </a:extLst>
                </p:cNvPr>
                <p:cNvCxnSpPr>
                  <a:stCxn id="107" idx="1"/>
                  <a:endCxn id="107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0ED9B301-93A6-4FF0-93BD-19310926D5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478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0ED9B301-93A6-4FF0-93BD-19310926D5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4783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B867EFE9-C038-40EE-9EDE-90060C22EC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B867EFE9-C038-40EE-9EDE-90060C22EC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E0744D2E-8E53-441E-84BD-552CD1E86F14}"/>
                  </a:ext>
                </a:extLst>
              </p:cNvPr>
              <p:cNvGrpSpPr/>
              <p:nvPr/>
            </p:nvGrpSpPr>
            <p:grpSpPr>
              <a:xfrm>
                <a:off x="8035076" y="2148395"/>
                <a:ext cx="494908" cy="941033"/>
                <a:chOff x="7110228" y="2148396"/>
                <a:chExt cx="494908" cy="941033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D2A0783E-C2B1-4D12-9662-70F3BFAFE103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34380249-906D-4052-A3F4-838A6DCD0453}"/>
                    </a:ext>
                  </a:extLst>
                </p:cNvPr>
                <p:cNvCxnSpPr>
                  <a:stCxn id="103" idx="1"/>
                  <a:endCxn id="103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78AEE46-0D23-47A4-81AA-181D7A6DB1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619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78AEE46-0D23-47A4-81AA-181D7A6DB1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6193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48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7E466913-1561-4394-9B1F-5BF7B58D7C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7E466913-1561-4394-9B1F-5BF7B58D7C2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59D5962A-7A8C-461C-B582-F16AEC611DCF}"/>
                  </a:ext>
                </a:extLst>
              </p:cNvPr>
              <p:cNvGrpSpPr/>
              <p:nvPr/>
            </p:nvGrpSpPr>
            <p:grpSpPr>
              <a:xfrm>
                <a:off x="8489530" y="2148395"/>
                <a:ext cx="1002411" cy="941033"/>
                <a:chOff x="7111014" y="2148396"/>
                <a:chExt cx="461638" cy="941033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B3F27A8-E0EF-4CD7-A9AE-25A5471DBACC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10AF251D-447F-4774-9BD4-02D214164BB1}"/>
                    </a:ext>
                  </a:extLst>
                </p:cNvPr>
                <p:cNvCxnSpPr>
                  <a:stCxn id="99" idx="1"/>
                  <a:endCxn id="99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E36852CE-3E36-4B61-94BF-5CC0B1329A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E36852CE-3E36-4B61-94BF-5CC0B1329A9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27387597-5CAF-42A4-98AD-C72E4A2F81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27387597-5CAF-42A4-98AD-C72E4A2F81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4EDFDE8F-17F6-472B-B368-5B9CE348E9B8}"/>
                  </a:ext>
                </a:extLst>
              </p:cNvPr>
              <p:cNvGrpSpPr/>
              <p:nvPr/>
            </p:nvGrpSpPr>
            <p:grpSpPr>
              <a:xfrm>
                <a:off x="9491941" y="2148394"/>
                <a:ext cx="494908" cy="941033"/>
                <a:chOff x="7110228" y="2148396"/>
                <a:chExt cx="494908" cy="941033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789DEFED-2CE1-4CD9-B71F-5A41F81FC0DC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F2170A4B-E640-4E19-BEB0-93ABCE7BD7B2}"/>
                    </a:ext>
                  </a:extLst>
                </p:cNvPr>
                <p:cNvCxnSpPr>
                  <a:stCxn id="95" idx="1"/>
                  <a:endCxn id="95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CB245023-0E08-4586-9364-7CC7A348F2C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8677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CB245023-0E08-4586-9364-7CC7A348F2C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86773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 b="-634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C9685DDF-4636-4724-8E34-F55231AEB9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1093" cy="3844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C9685DDF-4636-4724-8E34-F55231AEB93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1093" cy="38446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 b="-79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C4204CC4-4B5E-474C-B751-179E919FF45E}"/>
                      </a:ext>
                    </a:extLst>
                  </p:cNvPr>
                  <p:cNvSpPr txBox="1"/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C4204CC4-4B5E-474C-B751-179E919FF4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97344F37-81C7-4770-9718-82066AE6A06C}"/>
                      </a:ext>
                    </a:extLst>
                  </p:cNvPr>
                  <p:cNvSpPr txBox="1"/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97344F37-81C7-4770-9718-82066AE6A0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30B9A89-4F0F-4363-BB45-2983E0F31C7D}"/>
              </a:ext>
            </a:extLst>
          </p:cNvPr>
          <p:cNvGrpSpPr/>
          <p:nvPr/>
        </p:nvGrpSpPr>
        <p:grpSpPr>
          <a:xfrm>
            <a:off x="1534002" y="4572108"/>
            <a:ext cx="2784054" cy="945226"/>
            <a:chOff x="1580044" y="5485259"/>
            <a:chExt cx="2784054" cy="94522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F60E0E5-8EFD-46CD-9B2C-68B9D350427F}"/>
                </a:ext>
              </a:extLst>
            </p:cNvPr>
            <p:cNvGrpSpPr/>
            <p:nvPr/>
          </p:nvGrpSpPr>
          <p:grpSpPr>
            <a:xfrm>
              <a:off x="1580044" y="5485259"/>
              <a:ext cx="2784054" cy="941034"/>
              <a:chOff x="2380525" y="5434664"/>
              <a:chExt cx="2784054" cy="941034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46A41A3D-E9CC-4404-BEC5-771605A908CB}"/>
                  </a:ext>
                </a:extLst>
              </p:cNvPr>
              <p:cNvGrpSpPr/>
              <p:nvPr/>
            </p:nvGrpSpPr>
            <p:grpSpPr>
              <a:xfrm>
                <a:off x="2380525" y="5434665"/>
                <a:ext cx="480966" cy="941033"/>
                <a:chOff x="7110228" y="2148396"/>
                <a:chExt cx="480966" cy="941033"/>
              </a:xfrm>
            </p:grpSpPr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634DB570-7E63-4C1F-98F1-EC74B54591EF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12A6B32E-381D-4E39-9BE6-5486685C634C}"/>
                    </a:ext>
                  </a:extLst>
                </p:cNvPr>
                <p:cNvCxnSpPr>
                  <a:stCxn id="126" idx="1"/>
                  <a:endCxn id="126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8" name="TextBox 127">
                      <a:extLst>
                        <a:ext uri="{FF2B5EF4-FFF2-40B4-BE49-F238E27FC236}">
                          <a16:creationId xmlns:a16="http://schemas.microsoft.com/office/drawing/2014/main" id="{270CD416-B612-4E5D-ABA7-44D7D52061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2755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8" name="TextBox 127">
                      <a:extLst>
                        <a:ext uri="{FF2B5EF4-FFF2-40B4-BE49-F238E27FC236}">
                          <a16:creationId xmlns:a16="http://schemas.microsoft.com/office/drawing/2014/main" id="{270CD416-B612-4E5D-ABA7-44D7D52061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27553" cy="369332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9" name="TextBox 128">
                      <a:extLst>
                        <a:ext uri="{FF2B5EF4-FFF2-40B4-BE49-F238E27FC236}">
                          <a16:creationId xmlns:a16="http://schemas.microsoft.com/office/drawing/2014/main" id="{0F42CE1C-A0FF-4C7A-94B9-DF98414AB4B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9" name="TextBox 128">
                      <a:extLst>
                        <a:ext uri="{FF2B5EF4-FFF2-40B4-BE49-F238E27FC236}">
                          <a16:creationId xmlns:a16="http://schemas.microsoft.com/office/drawing/2014/main" id="{0F42CE1C-A0FF-4C7A-94B9-DF98414AB4B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73C5E53E-2161-4602-AEDA-0A00B2E82388}"/>
                  </a:ext>
                </a:extLst>
              </p:cNvPr>
              <p:cNvGrpSpPr/>
              <p:nvPr/>
            </p:nvGrpSpPr>
            <p:grpSpPr>
              <a:xfrm>
                <a:off x="2842949" y="5434664"/>
                <a:ext cx="489844" cy="941033"/>
                <a:chOff x="7110228" y="2148396"/>
                <a:chExt cx="489844" cy="941033"/>
              </a:xfrm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2601F8B3-F29D-4EA1-A8DD-415041496292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A4CE36DA-63F5-4DF3-B895-A731B0560328}"/>
                    </a:ext>
                  </a:extLst>
                </p:cNvPr>
                <p:cNvCxnSpPr>
                  <a:stCxn id="122" idx="1"/>
                  <a:endCxn id="122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4" name="TextBox 123">
                      <a:extLst>
                        <a:ext uri="{FF2B5EF4-FFF2-40B4-BE49-F238E27FC236}">
                          <a16:creationId xmlns:a16="http://schemas.microsoft.com/office/drawing/2014/main" id="{A1E6604C-3BBA-46DF-95AE-F20AAA6972B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4" name="TextBox 123">
                      <a:extLst>
                        <a:ext uri="{FF2B5EF4-FFF2-40B4-BE49-F238E27FC236}">
                          <a16:creationId xmlns:a16="http://schemas.microsoft.com/office/drawing/2014/main" id="{A1E6604C-3BBA-46DF-95AE-F20AAA6972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5" name="TextBox 124">
                      <a:extLst>
                        <a:ext uri="{FF2B5EF4-FFF2-40B4-BE49-F238E27FC236}">
                          <a16:creationId xmlns:a16="http://schemas.microsoft.com/office/drawing/2014/main" id="{E3445140-70F5-4B25-942D-E16E501BB3E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3287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5" name="TextBox 124">
                      <a:extLst>
                        <a:ext uri="{FF2B5EF4-FFF2-40B4-BE49-F238E27FC236}">
                          <a16:creationId xmlns:a16="http://schemas.microsoft.com/office/drawing/2014/main" id="{E3445140-70F5-4B25-942D-E16E501BB3E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32875" cy="369332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FC1DBB85-B321-43E6-9EAD-61ECF8A35199}"/>
                  </a:ext>
                </a:extLst>
              </p:cNvPr>
              <p:cNvGrpSpPr/>
              <p:nvPr/>
            </p:nvGrpSpPr>
            <p:grpSpPr>
              <a:xfrm>
                <a:off x="3305373" y="5434664"/>
                <a:ext cx="480966" cy="941033"/>
                <a:chOff x="7110228" y="2148396"/>
                <a:chExt cx="480966" cy="941033"/>
              </a:xfrm>
            </p:grpSpPr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5087CAA9-756F-4F59-AB09-7008937DBE82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31BBC434-B9FA-455E-954E-7AA78C7123DA}"/>
                    </a:ext>
                  </a:extLst>
                </p:cNvPr>
                <p:cNvCxnSpPr>
                  <a:stCxn id="118" idx="1"/>
                  <a:endCxn id="118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0" name="TextBox 119">
                      <a:extLst>
                        <a:ext uri="{FF2B5EF4-FFF2-40B4-BE49-F238E27FC236}">
                          <a16:creationId xmlns:a16="http://schemas.microsoft.com/office/drawing/2014/main" id="{08330C73-3D5C-465A-9134-E495A075F29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3287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0" name="TextBox 119">
                      <a:extLst>
                        <a:ext uri="{FF2B5EF4-FFF2-40B4-BE49-F238E27FC236}">
                          <a16:creationId xmlns:a16="http://schemas.microsoft.com/office/drawing/2014/main" id="{08330C73-3D5C-465A-9134-E495A075F29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32874" cy="369332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25A8A72B-686F-4BB6-800A-9C6CB5D5120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25A8A72B-686F-4BB6-800A-9C6CB5D5120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D94CB2F6-BD7D-400F-BC0D-D3022F92148E}"/>
                  </a:ext>
                </a:extLst>
              </p:cNvPr>
              <p:cNvGrpSpPr/>
              <p:nvPr/>
            </p:nvGrpSpPr>
            <p:grpSpPr>
              <a:xfrm>
                <a:off x="3758765" y="5434665"/>
                <a:ext cx="489844" cy="941033"/>
                <a:chOff x="7110228" y="2148396"/>
                <a:chExt cx="489844" cy="941033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1FA1CA78-FCC3-4A7B-B36D-C4311EFE07A0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A309E3C9-48EB-4DF8-BA84-F83DEF05398E}"/>
                    </a:ext>
                  </a:extLst>
                </p:cNvPr>
                <p:cNvCxnSpPr>
                  <a:stCxn id="136" idx="1"/>
                  <a:endCxn id="136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8" name="TextBox 137">
                      <a:extLst>
                        <a:ext uri="{FF2B5EF4-FFF2-40B4-BE49-F238E27FC236}">
                          <a16:creationId xmlns:a16="http://schemas.microsoft.com/office/drawing/2014/main" id="{728F38B5-A265-408D-89A2-36A6F98B9F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8" name="TextBox 137">
                      <a:extLst>
                        <a:ext uri="{FF2B5EF4-FFF2-40B4-BE49-F238E27FC236}">
                          <a16:creationId xmlns:a16="http://schemas.microsoft.com/office/drawing/2014/main" id="{728F38B5-A265-408D-89A2-36A6F98B9FF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9" name="TextBox 138">
                      <a:extLst>
                        <a:ext uri="{FF2B5EF4-FFF2-40B4-BE49-F238E27FC236}">
                          <a16:creationId xmlns:a16="http://schemas.microsoft.com/office/drawing/2014/main" id="{8D439B31-1B58-4800-B610-ECF7825EA3A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3287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9" name="TextBox 138">
                      <a:extLst>
                        <a:ext uri="{FF2B5EF4-FFF2-40B4-BE49-F238E27FC236}">
                          <a16:creationId xmlns:a16="http://schemas.microsoft.com/office/drawing/2014/main" id="{8D439B31-1B58-4800-B610-ECF7825EA3A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32874" cy="369332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FEE9AEB5-CC7D-4F35-A882-C33D3085F9CC}"/>
                  </a:ext>
                </a:extLst>
              </p:cNvPr>
              <p:cNvGrpSpPr/>
              <p:nvPr/>
            </p:nvGrpSpPr>
            <p:grpSpPr>
              <a:xfrm>
                <a:off x="4221189" y="5434664"/>
                <a:ext cx="489842" cy="941033"/>
                <a:chOff x="7110228" y="2148396"/>
                <a:chExt cx="489842" cy="941033"/>
              </a:xfrm>
            </p:grpSpPr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53161A40-0F25-40C5-8EA6-0EBA1EB72523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9AA6DEB7-A30E-48C8-80A1-AB41A4367FBA}"/>
                    </a:ext>
                  </a:extLst>
                </p:cNvPr>
                <p:cNvCxnSpPr>
                  <a:stCxn id="141" idx="1"/>
                  <a:endCxn id="141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3" name="TextBox 142">
                      <a:extLst>
                        <a:ext uri="{FF2B5EF4-FFF2-40B4-BE49-F238E27FC236}">
                          <a16:creationId xmlns:a16="http://schemas.microsoft.com/office/drawing/2014/main" id="{9D5D92CA-9676-4C0C-8D2F-8D725FAB8A3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4" cy="38042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3" name="TextBox 142">
                      <a:extLst>
                        <a:ext uri="{FF2B5EF4-FFF2-40B4-BE49-F238E27FC236}">
                          <a16:creationId xmlns:a16="http://schemas.microsoft.com/office/drawing/2014/main" id="{9D5D92CA-9676-4C0C-8D2F-8D725FAB8A3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4" cy="380425"/>
                    </a:xfrm>
                    <a:prstGeom prst="rect">
                      <a:avLst/>
                    </a:prstGeom>
                    <a:blipFill>
                      <a:blip r:embed="rId38"/>
                      <a:stretch>
                        <a:fillRect b="-161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4" name="TextBox 143">
                      <a:extLst>
                        <a:ext uri="{FF2B5EF4-FFF2-40B4-BE49-F238E27FC236}">
                          <a16:creationId xmlns:a16="http://schemas.microsoft.com/office/drawing/2014/main" id="{06F66190-1780-44E1-8665-ACBB42687C6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3287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4" name="TextBox 143">
                      <a:extLst>
                        <a:ext uri="{FF2B5EF4-FFF2-40B4-BE49-F238E27FC236}">
                          <a16:creationId xmlns:a16="http://schemas.microsoft.com/office/drawing/2014/main" id="{06F66190-1780-44E1-8665-ACBB42687C6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32874" cy="369332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99D2DE9E-9101-465D-920B-4DE4E270524B}"/>
                  </a:ext>
                </a:extLst>
              </p:cNvPr>
              <p:cNvGrpSpPr/>
              <p:nvPr/>
            </p:nvGrpSpPr>
            <p:grpSpPr>
              <a:xfrm>
                <a:off x="4683613" y="5434664"/>
                <a:ext cx="480966" cy="941033"/>
                <a:chOff x="7110228" y="2148396"/>
                <a:chExt cx="480966" cy="941033"/>
              </a:xfrm>
            </p:grpSpPr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2CCBC8C1-A41F-4E78-B676-BF9F2A0261CA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12298AA7-F061-4A9A-8B36-975CF1C1F1A7}"/>
                    </a:ext>
                  </a:extLst>
                </p:cNvPr>
                <p:cNvCxnSpPr>
                  <a:stCxn id="146" idx="1"/>
                  <a:endCxn id="146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8" name="TextBox 147">
                      <a:extLst>
                        <a:ext uri="{FF2B5EF4-FFF2-40B4-BE49-F238E27FC236}">
                          <a16:creationId xmlns:a16="http://schemas.microsoft.com/office/drawing/2014/main" id="{F66D70D3-AA05-4CD9-A9D4-32F38083905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3287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8" name="TextBox 147">
                      <a:extLst>
                        <a:ext uri="{FF2B5EF4-FFF2-40B4-BE49-F238E27FC236}">
                          <a16:creationId xmlns:a16="http://schemas.microsoft.com/office/drawing/2014/main" id="{F66D70D3-AA05-4CD9-A9D4-32F38083905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32874" cy="369332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9" name="TextBox 148">
                      <a:extLst>
                        <a:ext uri="{FF2B5EF4-FFF2-40B4-BE49-F238E27FC236}">
                          <a16:creationId xmlns:a16="http://schemas.microsoft.com/office/drawing/2014/main" id="{21D69027-DB14-4E18-A44B-39A360EAC16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9" name="TextBox 148">
                      <a:extLst>
                        <a:ext uri="{FF2B5EF4-FFF2-40B4-BE49-F238E27FC236}">
                          <a16:creationId xmlns:a16="http://schemas.microsoft.com/office/drawing/2014/main" id="{21D69027-DB14-4E18-A44B-39A360EAC16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CD4A88-86C2-415B-8648-2B556CCB70B9}"/>
                </a:ext>
              </a:extLst>
            </p:cNvPr>
            <p:cNvSpPr/>
            <p:nvPr/>
          </p:nvSpPr>
          <p:spPr>
            <a:xfrm>
              <a:off x="1580044" y="5955775"/>
              <a:ext cx="461362" cy="4705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423B32B3-8FA4-4239-8DAB-24C1875AF224}"/>
                </a:ext>
              </a:extLst>
            </p:cNvPr>
            <p:cNvSpPr/>
            <p:nvPr/>
          </p:nvSpPr>
          <p:spPr>
            <a:xfrm>
              <a:off x="2043328" y="5492797"/>
              <a:ext cx="461362" cy="46717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A23CC6D2-9E21-4F3B-BC8D-31B4E3EBEF14}"/>
                </a:ext>
              </a:extLst>
            </p:cNvPr>
            <p:cNvSpPr/>
            <p:nvPr/>
          </p:nvSpPr>
          <p:spPr>
            <a:xfrm>
              <a:off x="2505816" y="5955774"/>
              <a:ext cx="461362" cy="4705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4D39465F-D90B-459D-8C87-C7A80292C0A4}"/>
                </a:ext>
              </a:extLst>
            </p:cNvPr>
            <p:cNvSpPr/>
            <p:nvPr/>
          </p:nvSpPr>
          <p:spPr>
            <a:xfrm>
              <a:off x="2948682" y="5487926"/>
              <a:ext cx="461362" cy="4705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45A50DAC-0062-49AC-805B-C310669A6384}"/>
                </a:ext>
              </a:extLst>
            </p:cNvPr>
            <p:cNvSpPr/>
            <p:nvPr/>
          </p:nvSpPr>
          <p:spPr>
            <a:xfrm>
              <a:off x="3410044" y="5486511"/>
              <a:ext cx="461362" cy="4705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2679FA9-282D-4391-B8B8-D5FB8098EB9D}"/>
                </a:ext>
              </a:extLst>
            </p:cNvPr>
            <p:cNvSpPr/>
            <p:nvPr/>
          </p:nvSpPr>
          <p:spPr>
            <a:xfrm>
              <a:off x="3880209" y="5959970"/>
              <a:ext cx="461362" cy="4705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E2855B-4B1F-4D7C-886D-E2FF24C997FF}"/>
              </a:ext>
            </a:extLst>
          </p:cNvPr>
          <p:cNvGrpSpPr/>
          <p:nvPr/>
        </p:nvGrpSpPr>
        <p:grpSpPr>
          <a:xfrm>
            <a:off x="1519609" y="5487848"/>
            <a:ext cx="2797996" cy="1343449"/>
            <a:chOff x="1519609" y="5487848"/>
            <a:chExt cx="2797996" cy="1343449"/>
          </a:xfrm>
        </p:grpSpPr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85BF2549-4D70-4FC0-B67B-B0841069EB90}"/>
                </a:ext>
              </a:extLst>
            </p:cNvPr>
            <p:cNvCxnSpPr>
              <a:cxnSpLocks/>
            </p:cNvCxnSpPr>
            <p:nvPr/>
          </p:nvCxnSpPr>
          <p:spPr>
            <a:xfrm>
              <a:off x="2928616" y="5545657"/>
              <a:ext cx="0" cy="2781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5C20A06A-ADA2-46D5-A045-4B4E55723E9B}"/>
                </a:ext>
              </a:extLst>
            </p:cNvPr>
            <p:cNvGrpSpPr/>
            <p:nvPr/>
          </p:nvGrpSpPr>
          <p:grpSpPr>
            <a:xfrm>
              <a:off x="1519609" y="5890263"/>
              <a:ext cx="2797996" cy="941034"/>
              <a:chOff x="1580044" y="5485259"/>
              <a:chExt cx="2797996" cy="941034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4DA5CD0F-6A8D-4D04-B036-CFAAB1544B0E}"/>
                  </a:ext>
                </a:extLst>
              </p:cNvPr>
              <p:cNvGrpSpPr/>
              <p:nvPr/>
            </p:nvGrpSpPr>
            <p:grpSpPr>
              <a:xfrm>
                <a:off x="1580044" y="5485259"/>
                <a:ext cx="2797996" cy="941034"/>
                <a:chOff x="2380525" y="5434664"/>
                <a:chExt cx="2797996" cy="941034"/>
              </a:xfrm>
            </p:grpSpPr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BD51432A-CE09-478A-8F3A-CA615178C3B7}"/>
                    </a:ext>
                  </a:extLst>
                </p:cNvPr>
                <p:cNvGrpSpPr/>
                <p:nvPr/>
              </p:nvGrpSpPr>
              <p:grpSpPr>
                <a:xfrm>
                  <a:off x="2380525" y="5434665"/>
                  <a:ext cx="494908" cy="941033"/>
                  <a:chOff x="7110228" y="2148396"/>
                  <a:chExt cx="494908" cy="941033"/>
                </a:xfrm>
              </p:grpSpPr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AF86D728-DAD2-473D-B324-2A58AC2136DD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86" name="Straight Connector 185">
                    <a:extLst>
                      <a:ext uri="{FF2B5EF4-FFF2-40B4-BE49-F238E27FC236}">
                        <a16:creationId xmlns:a16="http://schemas.microsoft.com/office/drawing/2014/main" id="{EF7360B3-348E-4C1A-A1B0-A13F9473B157}"/>
                      </a:ext>
                    </a:extLst>
                  </p:cNvPr>
                  <p:cNvCxnSpPr>
                    <a:stCxn id="185" idx="1"/>
                    <a:endCxn id="185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7" name="TextBox 186">
                        <a:extLst>
                          <a:ext uri="{FF2B5EF4-FFF2-40B4-BE49-F238E27FC236}">
                            <a16:creationId xmlns:a16="http://schemas.microsoft.com/office/drawing/2014/main" id="{54C87D35-F2B4-4E41-B8ED-D69F6AB9227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6030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7" name="TextBox 186">
                        <a:extLst>
                          <a:ext uri="{FF2B5EF4-FFF2-40B4-BE49-F238E27FC236}">
                            <a16:creationId xmlns:a16="http://schemas.microsoft.com/office/drawing/2014/main" id="{54C87D35-F2B4-4E41-B8ED-D69F6AB9227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6030" cy="374205"/>
                      </a:xfrm>
                      <a:prstGeom prst="rect">
                        <a:avLst/>
                      </a:prstGeom>
                      <a:blipFill>
                        <a:blip r:embed="rId42"/>
                        <a:stretch>
                          <a:fillRect b="-819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8" name="TextBox 187">
                        <a:extLst>
                          <a:ext uri="{FF2B5EF4-FFF2-40B4-BE49-F238E27FC236}">
                            <a16:creationId xmlns:a16="http://schemas.microsoft.com/office/drawing/2014/main" id="{DB7BE080-B495-4E08-BB21-37FD2C8A17F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8" name="TextBox 187">
                        <a:extLst>
                          <a:ext uri="{FF2B5EF4-FFF2-40B4-BE49-F238E27FC236}">
                            <a16:creationId xmlns:a16="http://schemas.microsoft.com/office/drawing/2014/main" id="{DB7BE080-B495-4E08-BB21-37FD2C8A17F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4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60E13F4-D5A5-474A-8D4C-38868F3D2A89}"/>
                    </a:ext>
                  </a:extLst>
                </p:cNvPr>
                <p:cNvGrpSpPr/>
                <p:nvPr/>
              </p:nvGrpSpPr>
              <p:grpSpPr>
                <a:xfrm>
                  <a:off x="2842949" y="5434664"/>
                  <a:ext cx="489844" cy="941033"/>
                  <a:chOff x="7110228" y="2148396"/>
                  <a:chExt cx="489844" cy="941033"/>
                </a:xfrm>
              </p:grpSpPr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A98B217F-DABD-4CB9-81BF-D8473967692D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29B872CA-68BB-40AF-97C5-C17619E57448}"/>
                      </a:ext>
                    </a:extLst>
                  </p:cNvPr>
                  <p:cNvCxnSpPr>
                    <a:stCxn id="181" idx="1"/>
                    <a:endCxn id="181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3" name="TextBox 182">
                        <a:extLst>
                          <a:ext uri="{FF2B5EF4-FFF2-40B4-BE49-F238E27FC236}">
                            <a16:creationId xmlns:a16="http://schemas.microsoft.com/office/drawing/2014/main" id="{9C1D8DFD-411E-4432-A5EF-181B2656CB6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3" name="TextBox 182">
                        <a:extLst>
                          <a:ext uri="{FF2B5EF4-FFF2-40B4-BE49-F238E27FC236}">
                            <a16:creationId xmlns:a16="http://schemas.microsoft.com/office/drawing/2014/main" id="{9C1D8DFD-411E-4432-A5EF-181B2656CB6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44"/>
                        <a:stretch>
                          <a:fillRect b="-163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4" name="TextBox 183">
                        <a:extLst>
                          <a:ext uri="{FF2B5EF4-FFF2-40B4-BE49-F238E27FC236}">
                            <a16:creationId xmlns:a16="http://schemas.microsoft.com/office/drawing/2014/main" id="{2937DF27-41FC-49C5-BF1B-0A780380ED0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81093" cy="37247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4" name="TextBox 183">
                        <a:extLst>
                          <a:ext uri="{FF2B5EF4-FFF2-40B4-BE49-F238E27FC236}">
                            <a16:creationId xmlns:a16="http://schemas.microsoft.com/office/drawing/2014/main" id="{2937DF27-41FC-49C5-BF1B-0A780380ED0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81093" cy="372474"/>
                      </a:xfrm>
                      <a:prstGeom prst="rect">
                        <a:avLst/>
                      </a:prstGeom>
                      <a:blipFill>
                        <a:blip r:embed="rId45"/>
                        <a:stretch>
                          <a:fillRect b="-645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FB8E7C16-BF11-4DAA-9FAC-CE3E781ABEB3}"/>
                    </a:ext>
                  </a:extLst>
                </p:cNvPr>
                <p:cNvGrpSpPr/>
                <p:nvPr/>
              </p:nvGrpSpPr>
              <p:grpSpPr>
                <a:xfrm>
                  <a:off x="3305373" y="5434664"/>
                  <a:ext cx="494908" cy="941033"/>
                  <a:chOff x="7110228" y="2148396"/>
                  <a:chExt cx="494908" cy="941033"/>
                </a:xfrm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4E083F77-96CF-46AE-9A8D-815DDE3A891F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21CCF576-1092-403A-AE0D-A5044EB73A7E}"/>
                      </a:ext>
                    </a:extLst>
                  </p:cNvPr>
                  <p:cNvCxnSpPr>
                    <a:stCxn id="177" idx="1"/>
                    <a:endCxn id="177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9" name="TextBox 178">
                        <a:extLst>
                          <a:ext uri="{FF2B5EF4-FFF2-40B4-BE49-F238E27FC236}">
                            <a16:creationId xmlns:a16="http://schemas.microsoft.com/office/drawing/2014/main" id="{CEE49FB2-0397-46FB-ABAC-66D4F979E0D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6030" cy="37619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79" name="TextBox 178">
                        <a:extLst>
                          <a:ext uri="{FF2B5EF4-FFF2-40B4-BE49-F238E27FC236}">
                            <a16:creationId xmlns:a16="http://schemas.microsoft.com/office/drawing/2014/main" id="{CEE49FB2-0397-46FB-ABAC-66D4F979E0D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6030" cy="376193"/>
                      </a:xfrm>
                      <a:prstGeom prst="rect">
                        <a:avLst/>
                      </a:prstGeom>
                      <a:blipFill>
                        <a:blip r:embed="rId46"/>
                        <a:stretch>
                          <a:fillRect b="-645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0" name="TextBox 179">
                        <a:extLst>
                          <a:ext uri="{FF2B5EF4-FFF2-40B4-BE49-F238E27FC236}">
                            <a16:creationId xmlns:a16="http://schemas.microsoft.com/office/drawing/2014/main" id="{FDF5A463-2A77-4FCD-B9C6-3A31CD4ECFB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0" name="TextBox 179">
                        <a:extLst>
                          <a:ext uri="{FF2B5EF4-FFF2-40B4-BE49-F238E27FC236}">
                            <a16:creationId xmlns:a16="http://schemas.microsoft.com/office/drawing/2014/main" id="{FDF5A463-2A77-4FCD-B9C6-3A31CD4ECFB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4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62" name="Group 161">
                  <a:extLst>
                    <a:ext uri="{FF2B5EF4-FFF2-40B4-BE49-F238E27FC236}">
                      <a16:creationId xmlns:a16="http://schemas.microsoft.com/office/drawing/2014/main" id="{B966D3FF-23A3-4D8C-9E2F-7A6FEBBC3F2E}"/>
                    </a:ext>
                  </a:extLst>
                </p:cNvPr>
                <p:cNvGrpSpPr/>
                <p:nvPr/>
              </p:nvGrpSpPr>
              <p:grpSpPr>
                <a:xfrm>
                  <a:off x="3758765" y="5434665"/>
                  <a:ext cx="489844" cy="941033"/>
                  <a:chOff x="7110228" y="2148396"/>
                  <a:chExt cx="489844" cy="941033"/>
                </a:xfrm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2AA4D55E-867C-4E01-841A-9DDD683E03E0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3F7C9978-D5F6-4E66-8BCE-A0B899EC5ABA}"/>
                      </a:ext>
                    </a:extLst>
                  </p:cNvPr>
                  <p:cNvCxnSpPr>
                    <a:stCxn id="173" idx="1"/>
                    <a:endCxn id="173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5" name="TextBox 174">
                        <a:extLst>
                          <a:ext uri="{FF2B5EF4-FFF2-40B4-BE49-F238E27FC236}">
                            <a16:creationId xmlns:a16="http://schemas.microsoft.com/office/drawing/2014/main" id="{20ADC13F-54DA-4AC3-BACA-110D02289EF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75" name="TextBox 174">
                        <a:extLst>
                          <a:ext uri="{FF2B5EF4-FFF2-40B4-BE49-F238E27FC236}">
                            <a16:creationId xmlns:a16="http://schemas.microsoft.com/office/drawing/2014/main" id="{20ADC13F-54DA-4AC3-BACA-110D02289EF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48"/>
                        <a:stretch>
                          <a:fillRect b="-163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6" name="TextBox 175">
                        <a:extLst>
                          <a:ext uri="{FF2B5EF4-FFF2-40B4-BE49-F238E27FC236}">
                            <a16:creationId xmlns:a16="http://schemas.microsoft.com/office/drawing/2014/main" id="{73C42860-71EA-406F-A222-3AD79ED2EC0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86030" cy="37619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76" name="TextBox 175">
                        <a:extLst>
                          <a:ext uri="{FF2B5EF4-FFF2-40B4-BE49-F238E27FC236}">
                            <a16:creationId xmlns:a16="http://schemas.microsoft.com/office/drawing/2014/main" id="{73C42860-71EA-406F-A222-3AD79ED2EC0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86030" cy="376193"/>
                      </a:xfrm>
                      <a:prstGeom prst="rect">
                        <a:avLst/>
                      </a:prstGeom>
                      <a:blipFill>
                        <a:blip r:embed="rId49"/>
                        <a:stretch>
                          <a:fillRect b="-645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FBA8817C-7999-444B-88A2-CC85318E5171}"/>
                    </a:ext>
                  </a:extLst>
                </p:cNvPr>
                <p:cNvGrpSpPr/>
                <p:nvPr/>
              </p:nvGrpSpPr>
              <p:grpSpPr>
                <a:xfrm>
                  <a:off x="4221189" y="5434664"/>
                  <a:ext cx="489842" cy="941033"/>
                  <a:chOff x="7110228" y="2148396"/>
                  <a:chExt cx="489842" cy="941033"/>
                </a:xfrm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B1D10CD2-3150-4A0F-910F-DA1000BBBDEA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363CAD62-ECB2-4732-B581-A73FFBB677DE}"/>
                      </a:ext>
                    </a:extLst>
                  </p:cNvPr>
                  <p:cNvCxnSpPr>
                    <a:stCxn id="169" idx="1"/>
                    <a:endCxn id="169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1" name="TextBox 170">
                        <a:extLst>
                          <a:ext uri="{FF2B5EF4-FFF2-40B4-BE49-F238E27FC236}">
                            <a16:creationId xmlns:a16="http://schemas.microsoft.com/office/drawing/2014/main" id="{80D17795-12CF-4C19-B282-439E4472DBB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0964" cy="3804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71" name="TextBox 170">
                        <a:extLst>
                          <a:ext uri="{FF2B5EF4-FFF2-40B4-BE49-F238E27FC236}">
                            <a16:creationId xmlns:a16="http://schemas.microsoft.com/office/drawing/2014/main" id="{80D17795-12CF-4C19-B282-439E4472DBB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0964" cy="380425"/>
                      </a:xfrm>
                      <a:prstGeom prst="rect">
                        <a:avLst/>
                      </a:prstGeom>
                      <a:blipFill>
                        <a:blip r:embed="rId50"/>
                        <a:stretch>
                          <a:fillRect b="-322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2" name="TextBox 171">
                        <a:extLst>
                          <a:ext uri="{FF2B5EF4-FFF2-40B4-BE49-F238E27FC236}">
                            <a16:creationId xmlns:a16="http://schemas.microsoft.com/office/drawing/2014/main" id="{08BA63F9-A215-4FDF-9DF0-DBEEF3511FD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81093" cy="37811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72" name="TextBox 171">
                        <a:extLst>
                          <a:ext uri="{FF2B5EF4-FFF2-40B4-BE49-F238E27FC236}">
                            <a16:creationId xmlns:a16="http://schemas.microsoft.com/office/drawing/2014/main" id="{08BA63F9-A215-4FDF-9DF0-DBEEF3511FD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81093" cy="378117"/>
                      </a:xfrm>
                      <a:prstGeom prst="rect">
                        <a:avLst/>
                      </a:prstGeom>
                      <a:blipFill>
                        <a:blip r:embed="rId51"/>
                        <a:stretch>
                          <a:fillRect b="-634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493EF25E-4E27-42E3-BCD5-35AB478D4914}"/>
                    </a:ext>
                  </a:extLst>
                </p:cNvPr>
                <p:cNvGrpSpPr/>
                <p:nvPr/>
              </p:nvGrpSpPr>
              <p:grpSpPr>
                <a:xfrm>
                  <a:off x="4683613" y="5434664"/>
                  <a:ext cx="494908" cy="941033"/>
                  <a:chOff x="7110228" y="2148396"/>
                  <a:chExt cx="494908" cy="941033"/>
                </a:xfrm>
              </p:grpSpPr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EC943075-6AB3-48AF-87BF-769A9E853CEB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436B9465-DCC4-4546-9C98-35C16B2EB2F6}"/>
                      </a:ext>
                    </a:extLst>
                  </p:cNvPr>
                  <p:cNvCxnSpPr>
                    <a:stCxn id="165" idx="1"/>
                    <a:endCxn id="165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7" name="TextBox 166">
                        <a:extLst>
                          <a:ext uri="{FF2B5EF4-FFF2-40B4-BE49-F238E27FC236}">
                            <a16:creationId xmlns:a16="http://schemas.microsoft.com/office/drawing/2014/main" id="{A84748D2-E941-4EB0-BC9D-D13C6BCB945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6030" cy="37619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67" name="TextBox 166">
                        <a:extLst>
                          <a:ext uri="{FF2B5EF4-FFF2-40B4-BE49-F238E27FC236}">
                            <a16:creationId xmlns:a16="http://schemas.microsoft.com/office/drawing/2014/main" id="{A84748D2-E941-4EB0-BC9D-D13C6BCB945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6030" cy="376193"/>
                      </a:xfrm>
                      <a:prstGeom prst="rect">
                        <a:avLst/>
                      </a:prstGeom>
                      <a:blipFill>
                        <a:blip r:embed="rId52"/>
                        <a:stretch>
                          <a:fillRect b="-806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8" name="TextBox 167">
                        <a:extLst>
                          <a:ext uri="{FF2B5EF4-FFF2-40B4-BE49-F238E27FC236}">
                            <a16:creationId xmlns:a16="http://schemas.microsoft.com/office/drawing/2014/main" id="{3F4B8144-E008-4A7B-BCD1-084FE26E6A5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68" name="TextBox 167">
                        <a:extLst>
                          <a:ext uri="{FF2B5EF4-FFF2-40B4-BE49-F238E27FC236}">
                            <a16:creationId xmlns:a16="http://schemas.microsoft.com/office/drawing/2014/main" id="{3F4B8144-E008-4A7B-BCD1-084FE26E6A5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5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E65067F1-4EFE-4997-A11A-34713306710F}"/>
                  </a:ext>
                </a:extLst>
              </p:cNvPr>
              <p:cNvSpPr/>
              <p:nvPr/>
            </p:nvSpPr>
            <p:spPr>
              <a:xfrm>
                <a:off x="1580044" y="5955775"/>
                <a:ext cx="461362" cy="470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663EDAE2-D83C-40E1-95F7-22ED1F67998D}"/>
                  </a:ext>
                </a:extLst>
              </p:cNvPr>
              <p:cNvSpPr/>
              <p:nvPr/>
            </p:nvSpPr>
            <p:spPr>
              <a:xfrm>
                <a:off x="2043328" y="5492797"/>
                <a:ext cx="461362" cy="470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3F8563D2-9F20-4C08-B9D5-28ACC8C7196A}"/>
                  </a:ext>
                </a:extLst>
              </p:cNvPr>
              <p:cNvSpPr/>
              <p:nvPr/>
            </p:nvSpPr>
            <p:spPr>
              <a:xfrm>
                <a:off x="2505816" y="5955774"/>
                <a:ext cx="461362" cy="470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C33D7264-F425-48F9-83B9-BE1F223E8593}"/>
                  </a:ext>
                </a:extLst>
              </p:cNvPr>
              <p:cNvSpPr/>
              <p:nvPr/>
            </p:nvSpPr>
            <p:spPr>
              <a:xfrm>
                <a:off x="2948682" y="5487926"/>
                <a:ext cx="461362" cy="470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352A8A6B-E025-49F5-94AD-59778DE20F6E}"/>
                  </a:ext>
                </a:extLst>
              </p:cNvPr>
              <p:cNvSpPr/>
              <p:nvPr/>
            </p:nvSpPr>
            <p:spPr>
              <a:xfrm>
                <a:off x="3410044" y="5486511"/>
                <a:ext cx="461362" cy="470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E0397A16-7417-47C9-AC7E-B766EC00EE43}"/>
                  </a:ext>
                </a:extLst>
              </p:cNvPr>
              <p:cNvSpPr/>
              <p:nvPr/>
            </p:nvSpPr>
            <p:spPr>
              <a:xfrm>
                <a:off x="3880209" y="5959970"/>
                <a:ext cx="461362" cy="4663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680E1433-9F2F-4FB2-87BC-718BAE4B5558}"/>
                    </a:ext>
                  </a:extLst>
                </p:cNvPr>
                <p:cNvSpPr txBox="1"/>
                <p:nvPr/>
              </p:nvSpPr>
              <p:spPr>
                <a:xfrm>
                  <a:off x="2591939" y="5487848"/>
                  <a:ext cx="3978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680E1433-9F2F-4FB2-87BC-718BAE4B55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1939" y="5487848"/>
                  <a:ext cx="397866" cy="369332"/>
                </a:xfrm>
                <a:prstGeom prst="rect">
                  <a:avLst/>
                </a:prstGeom>
                <a:blipFill>
                  <a:blip r:embed="rId5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1107C1C9-B09D-4D49-AA8A-AB6D4DA2A601}"/>
                    </a:ext>
                  </a:extLst>
                </p:cNvPr>
                <p:cNvSpPr txBox="1"/>
                <p:nvPr/>
              </p:nvSpPr>
              <p:spPr>
                <a:xfrm>
                  <a:off x="2894359" y="5488456"/>
                  <a:ext cx="3353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1107C1C9-B09D-4D49-AA8A-AB6D4DA2A6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4359" y="5488456"/>
                  <a:ext cx="335348" cy="369332"/>
                </a:xfrm>
                <a:prstGeom prst="rect">
                  <a:avLst/>
                </a:prstGeom>
                <a:blipFill>
                  <a:blip r:embed="rId5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8B6712-A823-41E4-9AA3-0FBCD89E8E9C}"/>
              </a:ext>
            </a:extLst>
          </p:cNvPr>
          <p:cNvGrpSpPr/>
          <p:nvPr/>
        </p:nvGrpSpPr>
        <p:grpSpPr>
          <a:xfrm>
            <a:off x="4874453" y="4181562"/>
            <a:ext cx="2800779" cy="2644286"/>
            <a:chOff x="4874453" y="4181562"/>
            <a:chExt cx="2800779" cy="264428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4E0601F-7844-480C-9C92-3B7D8EAA4467}"/>
                </a:ext>
              </a:extLst>
            </p:cNvPr>
            <p:cNvGrpSpPr/>
            <p:nvPr/>
          </p:nvGrpSpPr>
          <p:grpSpPr>
            <a:xfrm>
              <a:off x="4874453" y="4567912"/>
              <a:ext cx="2800779" cy="2257936"/>
              <a:chOff x="4874453" y="4567912"/>
              <a:chExt cx="2800779" cy="2257936"/>
            </a:xfrm>
          </p:grpSpPr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1F7E5503-BF12-49A7-84F1-742BED6F1A79}"/>
                  </a:ext>
                </a:extLst>
              </p:cNvPr>
              <p:cNvGrpSpPr/>
              <p:nvPr/>
            </p:nvGrpSpPr>
            <p:grpSpPr>
              <a:xfrm>
                <a:off x="4874453" y="4567912"/>
                <a:ext cx="2792932" cy="945226"/>
                <a:chOff x="1580044" y="5485259"/>
                <a:chExt cx="2792932" cy="945226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C4D7EE4B-F9DB-4608-9D4F-1AC8E2372436}"/>
                    </a:ext>
                  </a:extLst>
                </p:cNvPr>
                <p:cNvGrpSpPr/>
                <p:nvPr/>
              </p:nvGrpSpPr>
              <p:grpSpPr>
                <a:xfrm>
                  <a:off x="1580044" y="5485259"/>
                  <a:ext cx="2792932" cy="941034"/>
                  <a:chOff x="2380525" y="5434664"/>
                  <a:chExt cx="2792932" cy="941034"/>
                </a:xfrm>
              </p:grpSpPr>
              <p:grpSp>
                <p:nvGrpSpPr>
                  <p:cNvPr id="199" name="Group 198">
                    <a:extLst>
                      <a:ext uri="{FF2B5EF4-FFF2-40B4-BE49-F238E27FC236}">
                        <a16:creationId xmlns:a16="http://schemas.microsoft.com/office/drawing/2014/main" id="{C8EC1199-2057-4AA9-ACF4-094374E8DC9E}"/>
                      </a:ext>
                    </a:extLst>
                  </p:cNvPr>
                  <p:cNvGrpSpPr/>
                  <p:nvPr/>
                </p:nvGrpSpPr>
                <p:grpSpPr>
                  <a:xfrm>
                    <a:off x="2380525" y="5434665"/>
                    <a:ext cx="489844" cy="941033"/>
                    <a:chOff x="7110228" y="2148396"/>
                    <a:chExt cx="489844" cy="941033"/>
                  </a:xfrm>
                </p:grpSpPr>
                <p:sp>
                  <p:nvSpPr>
                    <p:cNvPr id="225" name="Rectangle 224">
                      <a:extLst>
                        <a:ext uri="{FF2B5EF4-FFF2-40B4-BE49-F238E27FC236}">
                          <a16:creationId xmlns:a16="http://schemas.microsoft.com/office/drawing/2014/main" id="{4B2A654D-8D06-440A-9FA1-3280E0C420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26" name="Straight Connector 225">
                      <a:extLst>
                        <a:ext uri="{FF2B5EF4-FFF2-40B4-BE49-F238E27FC236}">
                          <a16:creationId xmlns:a16="http://schemas.microsoft.com/office/drawing/2014/main" id="{1BD08A4E-4D5F-411E-8FAB-DF4E972A48E9}"/>
                        </a:ext>
                      </a:extLst>
                    </p:cNvPr>
                    <p:cNvCxnSpPr>
                      <a:stCxn id="225" idx="1"/>
                      <a:endCxn id="225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27" name="TextBox 226">
                          <a:extLst>
                            <a:ext uri="{FF2B5EF4-FFF2-40B4-BE49-F238E27FC236}">
                              <a16:creationId xmlns:a16="http://schemas.microsoft.com/office/drawing/2014/main" id="{02D4F22C-86AC-4022-AF1F-411A3BAE367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27" name="TextBox 226">
                          <a:extLst>
                            <a:ext uri="{FF2B5EF4-FFF2-40B4-BE49-F238E27FC236}">
                              <a16:creationId xmlns:a16="http://schemas.microsoft.com/office/drawing/2014/main" id="{02D4F22C-86AC-4022-AF1F-411A3BAE3675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5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28" name="TextBox 227">
                          <a:extLst>
                            <a:ext uri="{FF2B5EF4-FFF2-40B4-BE49-F238E27FC236}">
                              <a16:creationId xmlns:a16="http://schemas.microsoft.com/office/drawing/2014/main" id="{DB5F36AE-02CF-47F8-A70D-B6F2E215CF8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28" name="TextBox 227">
                          <a:extLst>
                            <a:ext uri="{FF2B5EF4-FFF2-40B4-BE49-F238E27FC236}">
                              <a16:creationId xmlns:a16="http://schemas.microsoft.com/office/drawing/2014/main" id="{DB5F36AE-02CF-47F8-A70D-B6F2E215CF8A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57"/>
                          <a:stretch>
                            <a:fillRect b="-163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200" name="Group 199">
                    <a:extLst>
                      <a:ext uri="{FF2B5EF4-FFF2-40B4-BE49-F238E27FC236}">
                        <a16:creationId xmlns:a16="http://schemas.microsoft.com/office/drawing/2014/main" id="{34DD4BF6-54F7-41BB-9AC3-0F9FC9F23CFC}"/>
                      </a:ext>
                    </a:extLst>
                  </p:cNvPr>
                  <p:cNvGrpSpPr/>
                  <p:nvPr/>
                </p:nvGrpSpPr>
                <p:grpSpPr>
                  <a:xfrm>
                    <a:off x="2842949" y="5434664"/>
                    <a:ext cx="489844" cy="941033"/>
                    <a:chOff x="7110228" y="2148396"/>
                    <a:chExt cx="489844" cy="941033"/>
                  </a:xfrm>
                </p:grpSpPr>
                <p:sp>
                  <p:nvSpPr>
                    <p:cNvPr id="221" name="Rectangle 220">
                      <a:extLst>
                        <a:ext uri="{FF2B5EF4-FFF2-40B4-BE49-F238E27FC236}">
                          <a16:creationId xmlns:a16="http://schemas.microsoft.com/office/drawing/2014/main" id="{49CB21D3-C589-49FB-8103-9CFA641323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22" name="Straight Connector 221">
                      <a:extLst>
                        <a:ext uri="{FF2B5EF4-FFF2-40B4-BE49-F238E27FC236}">
                          <a16:creationId xmlns:a16="http://schemas.microsoft.com/office/drawing/2014/main" id="{D1C050BE-852B-4631-BC26-95CCC60455E5}"/>
                        </a:ext>
                      </a:extLst>
                    </p:cNvPr>
                    <p:cNvCxnSpPr>
                      <a:stCxn id="221" idx="1"/>
                      <a:endCxn id="221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23" name="TextBox 222">
                          <a:extLst>
                            <a:ext uri="{FF2B5EF4-FFF2-40B4-BE49-F238E27FC236}">
                              <a16:creationId xmlns:a16="http://schemas.microsoft.com/office/drawing/2014/main" id="{B569B1C0-D881-4613-A5E7-1B622421C19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23" name="TextBox 222">
                          <a:extLst>
                            <a:ext uri="{FF2B5EF4-FFF2-40B4-BE49-F238E27FC236}">
                              <a16:creationId xmlns:a16="http://schemas.microsoft.com/office/drawing/2014/main" id="{B569B1C0-D881-4613-A5E7-1B622421C19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58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24" name="TextBox 223">
                          <a:extLst>
                            <a:ext uri="{FF2B5EF4-FFF2-40B4-BE49-F238E27FC236}">
                              <a16:creationId xmlns:a16="http://schemas.microsoft.com/office/drawing/2014/main" id="{671C18CB-5B73-44BE-951E-A3C8D7C8187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24" name="TextBox 223">
                          <a:extLst>
                            <a:ext uri="{FF2B5EF4-FFF2-40B4-BE49-F238E27FC236}">
                              <a16:creationId xmlns:a16="http://schemas.microsoft.com/office/drawing/2014/main" id="{671C18CB-5B73-44BE-951E-A3C8D7C8187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59"/>
                          <a:stretch>
                            <a:fillRect b="-163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201" name="Group 200">
                    <a:extLst>
                      <a:ext uri="{FF2B5EF4-FFF2-40B4-BE49-F238E27FC236}">
                        <a16:creationId xmlns:a16="http://schemas.microsoft.com/office/drawing/2014/main" id="{6ABEFE08-D601-4D13-98F9-C381CEC94DF1}"/>
                      </a:ext>
                    </a:extLst>
                  </p:cNvPr>
                  <p:cNvGrpSpPr/>
                  <p:nvPr/>
                </p:nvGrpSpPr>
                <p:grpSpPr>
                  <a:xfrm>
                    <a:off x="3305373" y="5434664"/>
                    <a:ext cx="489844" cy="941033"/>
                    <a:chOff x="7110228" y="2148396"/>
                    <a:chExt cx="489844" cy="941033"/>
                  </a:xfrm>
                </p:grpSpPr>
                <p:sp>
                  <p:nvSpPr>
                    <p:cNvPr id="217" name="Rectangle 216">
                      <a:extLst>
                        <a:ext uri="{FF2B5EF4-FFF2-40B4-BE49-F238E27FC236}">
                          <a16:creationId xmlns:a16="http://schemas.microsoft.com/office/drawing/2014/main" id="{38C01E11-B6B1-46B1-BEE0-CF5360C618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18" name="Straight Connector 217">
                      <a:extLst>
                        <a:ext uri="{FF2B5EF4-FFF2-40B4-BE49-F238E27FC236}">
                          <a16:creationId xmlns:a16="http://schemas.microsoft.com/office/drawing/2014/main" id="{7FA2F233-CDE1-42BF-B06E-770D004C4C1E}"/>
                        </a:ext>
                      </a:extLst>
                    </p:cNvPr>
                    <p:cNvCxnSpPr>
                      <a:stCxn id="217" idx="1"/>
                      <a:endCxn id="217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19" name="TextBox 218">
                          <a:extLst>
                            <a:ext uri="{FF2B5EF4-FFF2-40B4-BE49-F238E27FC236}">
                              <a16:creationId xmlns:a16="http://schemas.microsoft.com/office/drawing/2014/main" id="{9FE50E3F-B28E-461B-A190-84A5FC6949C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19" name="TextBox 218">
                          <a:extLst>
                            <a:ext uri="{FF2B5EF4-FFF2-40B4-BE49-F238E27FC236}">
                              <a16:creationId xmlns:a16="http://schemas.microsoft.com/office/drawing/2014/main" id="{9FE50E3F-B28E-461B-A190-84A5FC6949C3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60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20" name="TextBox 219">
                          <a:extLst>
                            <a:ext uri="{FF2B5EF4-FFF2-40B4-BE49-F238E27FC236}">
                              <a16:creationId xmlns:a16="http://schemas.microsoft.com/office/drawing/2014/main" id="{2632521A-0FFC-4027-A1E0-24C20F2349C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20" name="TextBox 219">
                          <a:extLst>
                            <a:ext uri="{FF2B5EF4-FFF2-40B4-BE49-F238E27FC236}">
                              <a16:creationId xmlns:a16="http://schemas.microsoft.com/office/drawing/2014/main" id="{2632521A-0FFC-4027-A1E0-24C20F2349C9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61"/>
                          <a:stretch>
                            <a:fillRect b="-163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202" name="Group 201">
                    <a:extLst>
                      <a:ext uri="{FF2B5EF4-FFF2-40B4-BE49-F238E27FC236}">
                        <a16:creationId xmlns:a16="http://schemas.microsoft.com/office/drawing/2014/main" id="{040DC66E-F90D-478C-BF44-9847FBB431DD}"/>
                      </a:ext>
                    </a:extLst>
                  </p:cNvPr>
                  <p:cNvGrpSpPr/>
                  <p:nvPr/>
                </p:nvGrpSpPr>
                <p:grpSpPr>
                  <a:xfrm>
                    <a:off x="3758765" y="5434665"/>
                    <a:ext cx="489844" cy="941033"/>
                    <a:chOff x="7110228" y="2148396"/>
                    <a:chExt cx="489844" cy="941033"/>
                  </a:xfrm>
                </p:grpSpPr>
                <p:sp>
                  <p:nvSpPr>
                    <p:cNvPr id="213" name="Rectangle 212">
                      <a:extLst>
                        <a:ext uri="{FF2B5EF4-FFF2-40B4-BE49-F238E27FC236}">
                          <a16:creationId xmlns:a16="http://schemas.microsoft.com/office/drawing/2014/main" id="{37B40AD4-7884-4D5A-8BF2-BAA376B20F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14" name="Straight Connector 213">
                      <a:extLst>
                        <a:ext uri="{FF2B5EF4-FFF2-40B4-BE49-F238E27FC236}">
                          <a16:creationId xmlns:a16="http://schemas.microsoft.com/office/drawing/2014/main" id="{CDFFEFA2-96CE-4626-943E-CB87280B4DD9}"/>
                        </a:ext>
                      </a:extLst>
                    </p:cNvPr>
                    <p:cNvCxnSpPr>
                      <a:stCxn id="213" idx="1"/>
                      <a:endCxn id="213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15" name="TextBox 214">
                          <a:extLst>
                            <a:ext uri="{FF2B5EF4-FFF2-40B4-BE49-F238E27FC236}">
                              <a16:creationId xmlns:a16="http://schemas.microsoft.com/office/drawing/2014/main" id="{7B96ED63-5931-46FD-B34A-D6C09EA773A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15" name="TextBox 214">
                          <a:extLst>
                            <a:ext uri="{FF2B5EF4-FFF2-40B4-BE49-F238E27FC236}">
                              <a16:creationId xmlns:a16="http://schemas.microsoft.com/office/drawing/2014/main" id="{7B96ED63-5931-46FD-B34A-D6C09EA773A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6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16" name="TextBox 215">
                          <a:extLst>
                            <a:ext uri="{FF2B5EF4-FFF2-40B4-BE49-F238E27FC236}">
                              <a16:creationId xmlns:a16="http://schemas.microsoft.com/office/drawing/2014/main" id="{852FFE4A-2799-42F0-AA0C-BD6425A4342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76028" cy="3717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16" name="TextBox 215">
                          <a:extLst>
                            <a:ext uri="{FF2B5EF4-FFF2-40B4-BE49-F238E27FC236}">
                              <a16:creationId xmlns:a16="http://schemas.microsoft.com/office/drawing/2014/main" id="{852FFE4A-2799-42F0-AA0C-BD6425A4342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76028" cy="371705"/>
                        </a:xfrm>
                        <a:prstGeom prst="rect">
                          <a:avLst/>
                        </a:prstGeom>
                        <a:blipFill>
                          <a:blip r:embed="rId63"/>
                          <a:stretch>
                            <a:fillRect b="-163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203" name="Group 202">
                    <a:extLst>
                      <a:ext uri="{FF2B5EF4-FFF2-40B4-BE49-F238E27FC236}">
                        <a16:creationId xmlns:a16="http://schemas.microsoft.com/office/drawing/2014/main" id="{7C1B9DD9-AC07-4D3F-A809-9CCA47B4CB87}"/>
                      </a:ext>
                    </a:extLst>
                  </p:cNvPr>
                  <p:cNvGrpSpPr/>
                  <p:nvPr/>
                </p:nvGrpSpPr>
                <p:grpSpPr>
                  <a:xfrm>
                    <a:off x="4221189" y="5434664"/>
                    <a:ext cx="489842" cy="941033"/>
                    <a:chOff x="7110228" y="2148396"/>
                    <a:chExt cx="489842" cy="941033"/>
                  </a:xfrm>
                </p:grpSpPr>
                <p:sp>
                  <p:nvSpPr>
                    <p:cNvPr id="209" name="Rectangle 208">
                      <a:extLst>
                        <a:ext uri="{FF2B5EF4-FFF2-40B4-BE49-F238E27FC236}">
                          <a16:creationId xmlns:a16="http://schemas.microsoft.com/office/drawing/2014/main" id="{697F3191-040E-4C7E-926A-5CEB257548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10" name="Straight Connector 209">
                      <a:extLst>
                        <a:ext uri="{FF2B5EF4-FFF2-40B4-BE49-F238E27FC236}">
                          <a16:creationId xmlns:a16="http://schemas.microsoft.com/office/drawing/2014/main" id="{3C77D634-D83F-4B9C-A35B-00EC1C71C878}"/>
                        </a:ext>
                      </a:extLst>
                    </p:cNvPr>
                    <p:cNvCxnSpPr>
                      <a:stCxn id="209" idx="1"/>
                      <a:endCxn id="209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11" name="TextBox 210">
                          <a:extLst>
                            <a:ext uri="{FF2B5EF4-FFF2-40B4-BE49-F238E27FC236}">
                              <a16:creationId xmlns:a16="http://schemas.microsoft.com/office/drawing/2014/main" id="{388BE859-EBC5-446B-BCAF-BD1DD9B46E5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4" cy="3804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11" name="TextBox 210">
                          <a:extLst>
                            <a:ext uri="{FF2B5EF4-FFF2-40B4-BE49-F238E27FC236}">
                              <a16:creationId xmlns:a16="http://schemas.microsoft.com/office/drawing/2014/main" id="{388BE859-EBC5-446B-BCAF-BD1DD9B46E5E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4" cy="380425"/>
                        </a:xfrm>
                        <a:prstGeom prst="rect">
                          <a:avLst/>
                        </a:prstGeom>
                        <a:blipFill>
                          <a:blip r:embed="rId64"/>
                          <a:stretch>
                            <a:fillRect b="-158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12" name="TextBox 211">
                          <a:extLst>
                            <a:ext uri="{FF2B5EF4-FFF2-40B4-BE49-F238E27FC236}">
                              <a16:creationId xmlns:a16="http://schemas.microsoft.com/office/drawing/2014/main" id="{F1F3E9C4-738A-49AA-876A-2E62D124D80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76028" cy="37811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12" name="TextBox 211">
                          <a:extLst>
                            <a:ext uri="{FF2B5EF4-FFF2-40B4-BE49-F238E27FC236}">
                              <a16:creationId xmlns:a16="http://schemas.microsoft.com/office/drawing/2014/main" id="{F1F3E9C4-738A-49AA-876A-2E62D124D80C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76028" cy="378117"/>
                        </a:xfrm>
                        <a:prstGeom prst="rect">
                          <a:avLst/>
                        </a:prstGeom>
                        <a:blipFill>
                          <a:blip r:embed="rId65"/>
                          <a:stretch>
                            <a:fillRect b="-161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204" name="Group 203">
                    <a:extLst>
                      <a:ext uri="{FF2B5EF4-FFF2-40B4-BE49-F238E27FC236}">
                        <a16:creationId xmlns:a16="http://schemas.microsoft.com/office/drawing/2014/main" id="{D6015754-0478-4D24-A17F-1D2F50CA5B23}"/>
                      </a:ext>
                    </a:extLst>
                  </p:cNvPr>
                  <p:cNvGrpSpPr/>
                  <p:nvPr/>
                </p:nvGrpSpPr>
                <p:grpSpPr>
                  <a:xfrm>
                    <a:off x="4683613" y="5434664"/>
                    <a:ext cx="489844" cy="941033"/>
                    <a:chOff x="7110228" y="2148396"/>
                    <a:chExt cx="489844" cy="941033"/>
                  </a:xfrm>
                </p:grpSpPr>
                <p:sp>
                  <p:nvSpPr>
                    <p:cNvPr id="205" name="Rectangle 204">
                      <a:extLst>
                        <a:ext uri="{FF2B5EF4-FFF2-40B4-BE49-F238E27FC236}">
                          <a16:creationId xmlns:a16="http://schemas.microsoft.com/office/drawing/2014/main" id="{F944F42D-FC22-4810-B87C-7FF872058D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06" name="Straight Connector 205">
                      <a:extLst>
                        <a:ext uri="{FF2B5EF4-FFF2-40B4-BE49-F238E27FC236}">
                          <a16:creationId xmlns:a16="http://schemas.microsoft.com/office/drawing/2014/main" id="{21584F67-AE59-463C-8035-B7B7333EB66A}"/>
                        </a:ext>
                      </a:extLst>
                    </p:cNvPr>
                    <p:cNvCxnSpPr>
                      <a:stCxn id="205" idx="1"/>
                      <a:endCxn id="205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07" name="TextBox 206">
                          <a:extLst>
                            <a:ext uri="{FF2B5EF4-FFF2-40B4-BE49-F238E27FC236}">
                              <a16:creationId xmlns:a16="http://schemas.microsoft.com/office/drawing/2014/main" id="{7E4E859A-BBA7-4ECE-8697-377DE822206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07" name="TextBox 206">
                          <a:extLst>
                            <a:ext uri="{FF2B5EF4-FFF2-40B4-BE49-F238E27FC236}">
                              <a16:creationId xmlns:a16="http://schemas.microsoft.com/office/drawing/2014/main" id="{7E4E859A-BBA7-4ECE-8697-377DE822206B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66"/>
                          <a:stretch>
                            <a:fillRect b="-161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08" name="TextBox 207">
                          <a:extLst>
                            <a:ext uri="{FF2B5EF4-FFF2-40B4-BE49-F238E27FC236}">
                              <a16:creationId xmlns:a16="http://schemas.microsoft.com/office/drawing/2014/main" id="{217B72C2-DB0E-402A-BCBA-A8C6727EC42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08" name="TextBox 207">
                          <a:extLst>
                            <a:ext uri="{FF2B5EF4-FFF2-40B4-BE49-F238E27FC236}">
                              <a16:creationId xmlns:a16="http://schemas.microsoft.com/office/drawing/2014/main" id="{217B72C2-DB0E-402A-BCBA-A8C6727EC42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67"/>
                          <a:stretch>
                            <a:fillRect b="-163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10098292-B3C5-4D9C-9368-DAAB48743D74}"/>
                    </a:ext>
                  </a:extLst>
                </p:cNvPr>
                <p:cNvSpPr/>
                <p:nvPr/>
              </p:nvSpPr>
              <p:spPr>
                <a:xfrm>
                  <a:off x="1580044" y="5955775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8FCFB88F-31A0-48A8-84CF-901FED4EB0E4}"/>
                    </a:ext>
                  </a:extLst>
                </p:cNvPr>
                <p:cNvSpPr/>
                <p:nvPr/>
              </p:nvSpPr>
              <p:spPr>
                <a:xfrm>
                  <a:off x="2043328" y="5492797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F7FC02CB-F652-471F-89EF-2DB27C964E44}"/>
                    </a:ext>
                  </a:extLst>
                </p:cNvPr>
                <p:cNvSpPr/>
                <p:nvPr/>
              </p:nvSpPr>
              <p:spPr>
                <a:xfrm>
                  <a:off x="2505816" y="5955774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051DE2E0-6697-43D1-8B4C-6532BBE277B8}"/>
                    </a:ext>
                  </a:extLst>
                </p:cNvPr>
                <p:cNvSpPr/>
                <p:nvPr/>
              </p:nvSpPr>
              <p:spPr>
                <a:xfrm>
                  <a:off x="2948682" y="5487926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46830E25-1814-47B3-9BEE-2F7DFC40E906}"/>
                    </a:ext>
                  </a:extLst>
                </p:cNvPr>
                <p:cNvSpPr/>
                <p:nvPr/>
              </p:nvSpPr>
              <p:spPr>
                <a:xfrm>
                  <a:off x="3410044" y="5486511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073FCAD1-1779-4494-9A61-B031FAF76986}"/>
                    </a:ext>
                  </a:extLst>
                </p:cNvPr>
                <p:cNvSpPr/>
                <p:nvPr/>
              </p:nvSpPr>
              <p:spPr>
                <a:xfrm>
                  <a:off x="3880209" y="5959970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150FF83C-2D1B-4DDD-B984-3C9812DA22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86243" y="5540208"/>
                <a:ext cx="0" cy="2781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DF20A986-6F8D-4283-BB31-AAECE0F2CB93}"/>
                  </a:ext>
                </a:extLst>
              </p:cNvPr>
              <p:cNvGrpSpPr/>
              <p:nvPr/>
            </p:nvGrpSpPr>
            <p:grpSpPr>
              <a:xfrm>
                <a:off x="4877236" y="5884814"/>
                <a:ext cx="2797996" cy="941034"/>
                <a:chOff x="1580044" y="5485259"/>
                <a:chExt cx="2797996" cy="941034"/>
              </a:xfrm>
            </p:grpSpPr>
            <p:grpSp>
              <p:nvGrpSpPr>
                <p:cNvPr id="231" name="Group 230">
                  <a:extLst>
                    <a:ext uri="{FF2B5EF4-FFF2-40B4-BE49-F238E27FC236}">
                      <a16:creationId xmlns:a16="http://schemas.microsoft.com/office/drawing/2014/main" id="{E86B486A-5C0E-4EF7-B505-553D4780CF4B}"/>
                    </a:ext>
                  </a:extLst>
                </p:cNvPr>
                <p:cNvGrpSpPr/>
                <p:nvPr/>
              </p:nvGrpSpPr>
              <p:grpSpPr>
                <a:xfrm>
                  <a:off x="1580044" y="5485259"/>
                  <a:ext cx="2797996" cy="941034"/>
                  <a:chOff x="2380525" y="5434664"/>
                  <a:chExt cx="2797996" cy="941034"/>
                </a:xfrm>
              </p:grpSpPr>
              <p:grpSp>
                <p:nvGrpSpPr>
                  <p:cNvPr id="238" name="Group 237">
                    <a:extLst>
                      <a:ext uri="{FF2B5EF4-FFF2-40B4-BE49-F238E27FC236}">
                        <a16:creationId xmlns:a16="http://schemas.microsoft.com/office/drawing/2014/main" id="{586645EB-0F0D-4823-A093-94333C48B0EC}"/>
                      </a:ext>
                    </a:extLst>
                  </p:cNvPr>
                  <p:cNvGrpSpPr/>
                  <p:nvPr/>
                </p:nvGrpSpPr>
                <p:grpSpPr>
                  <a:xfrm>
                    <a:off x="2380525" y="5434665"/>
                    <a:ext cx="494908" cy="941033"/>
                    <a:chOff x="7110228" y="2148396"/>
                    <a:chExt cx="494908" cy="941033"/>
                  </a:xfrm>
                </p:grpSpPr>
                <p:sp>
                  <p:nvSpPr>
                    <p:cNvPr id="264" name="Rectangle 263">
                      <a:extLst>
                        <a:ext uri="{FF2B5EF4-FFF2-40B4-BE49-F238E27FC236}">
                          <a16:creationId xmlns:a16="http://schemas.microsoft.com/office/drawing/2014/main" id="{0866A554-DD68-4302-BEAB-84360D5C34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65" name="Straight Connector 264">
                      <a:extLst>
                        <a:ext uri="{FF2B5EF4-FFF2-40B4-BE49-F238E27FC236}">
                          <a16:creationId xmlns:a16="http://schemas.microsoft.com/office/drawing/2014/main" id="{7128383D-197D-4EF5-B4DD-184C40E158DC}"/>
                        </a:ext>
                      </a:extLst>
                    </p:cNvPr>
                    <p:cNvCxnSpPr>
                      <a:stCxn id="264" idx="1"/>
                      <a:endCxn id="264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66" name="TextBox 265">
                          <a:extLst>
                            <a:ext uri="{FF2B5EF4-FFF2-40B4-BE49-F238E27FC236}">
                              <a16:creationId xmlns:a16="http://schemas.microsoft.com/office/drawing/2014/main" id="{AEF218D8-4D0E-4974-BADF-5F2B0B795B4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6030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66" name="TextBox 265">
                          <a:extLst>
                            <a:ext uri="{FF2B5EF4-FFF2-40B4-BE49-F238E27FC236}">
                              <a16:creationId xmlns:a16="http://schemas.microsoft.com/office/drawing/2014/main" id="{AEF218D8-4D0E-4974-BADF-5F2B0B795B49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6030" cy="374205"/>
                        </a:xfrm>
                        <a:prstGeom prst="rect">
                          <a:avLst/>
                        </a:prstGeom>
                        <a:blipFill>
                          <a:blip r:embed="rId68"/>
                          <a:stretch>
                            <a:fillRect b="-645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67" name="TextBox 266">
                          <a:extLst>
                            <a:ext uri="{FF2B5EF4-FFF2-40B4-BE49-F238E27FC236}">
                              <a16:creationId xmlns:a16="http://schemas.microsoft.com/office/drawing/2014/main" id="{296626B2-5689-48BF-86AE-7C53DA008CE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67" name="TextBox 266">
                          <a:extLst>
                            <a:ext uri="{FF2B5EF4-FFF2-40B4-BE49-F238E27FC236}">
                              <a16:creationId xmlns:a16="http://schemas.microsoft.com/office/drawing/2014/main" id="{296626B2-5689-48BF-86AE-7C53DA008CEA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69"/>
                          <a:stretch>
                            <a:fillRect b="-163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239" name="Group 238">
                    <a:extLst>
                      <a:ext uri="{FF2B5EF4-FFF2-40B4-BE49-F238E27FC236}">
                        <a16:creationId xmlns:a16="http://schemas.microsoft.com/office/drawing/2014/main" id="{079F7C25-A8B6-43C2-9AF7-10D6B02BFCD4}"/>
                      </a:ext>
                    </a:extLst>
                  </p:cNvPr>
                  <p:cNvGrpSpPr/>
                  <p:nvPr/>
                </p:nvGrpSpPr>
                <p:grpSpPr>
                  <a:xfrm>
                    <a:off x="2842949" y="5434664"/>
                    <a:ext cx="489844" cy="941033"/>
                    <a:chOff x="7110228" y="2148396"/>
                    <a:chExt cx="489844" cy="941033"/>
                  </a:xfrm>
                </p:grpSpPr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id="{2BFC89E6-8DC0-4673-B5B0-0651E92187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61" name="Straight Connector 260">
                      <a:extLst>
                        <a:ext uri="{FF2B5EF4-FFF2-40B4-BE49-F238E27FC236}">
                          <a16:creationId xmlns:a16="http://schemas.microsoft.com/office/drawing/2014/main" id="{132B0702-0CBF-41D7-8226-6450DD5C870B}"/>
                        </a:ext>
                      </a:extLst>
                    </p:cNvPr>
                    <p:cNvCxnSpPr>
                      <a:stCxn id="260" idx="1"/>
                      <a:endCxn id="260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62" name="TextBox 261">
                          <a:extLst>
                            <a:ext uri="{FF2B5EF4-FFF2-40B4-BE49-F238E27FC236}">
                              <a16:creationId xmlns:a16="http://schemas.microsoft.com/office/drawing/2014/main" id="{71B3A82D-E103-48B1-8A9B-0880FC9C2D1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62" name="TextBox 261">
                          <a:extLst>
                            <a:ext uri="{FF2B5EF4-FFF2-40B4-BE49-F238E27FC236}">
                              <a16:creationId xmlns:a16="http://schemas.microsoft.com/office/drawing/2014/main" id="{71B3A82D-E103-48B1-8A9B-0880FC9C2D17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70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63" name="TextBox 262">
                          <a:extLst>
                            <a:ext uri="{FF2B5EF4-FFF2-40B4-BE49-F238E27FC236}">
                              <a16:creationId xmlns:a16="http://schemas.microsoft.com/office/drawing/2014/main" id="{55C9A658-BEA3-4DF8-BEA1-7D01917CC0F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81093" cy="37247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63" name="TextBox 262">
                          <a:extLst>
                            <a:ext uri="{FF2B5EF4-FFF2-40B4-BE49-F238E27FC236}">
                              <a16:creationId xmlns:a16="http://schemas.microsoft.com/office/drawing/2014/main" id="{55C9A658-BEA3-4DF8-BEA1-7D01917CC0F1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81093" cy="372474"/>
                        </a:xfrm>
                        <a:prstGeom prst="rect">
                          <a:avLst/>
                        </a:prstGeom>
                        <a:blipFill>
                          <a:blip r:embed="rId71"/>
                          <a:stretch>
                            <a:fillRect b="-655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05DA0B5B-CFE4-4290-9364-B9401DA254CB}"/>
                      </a:ext>
                    </a:extLst>
                  </p:cNvPr>
                  <p:cNvGrpSpPr/>
                  <p:nvPr/>
                </p:nvGrpSpPr>
                <p:grpSpPr>
                  <a:xfrm>
                    <a:off x="3305373" y="5434664"/>
                    <a:ext cx="494908" cy="941033"/>
                    <a:chOff x="7110228" y="2148396"/>
                    <a:chExt cx="494908" cy="941033"/>
                  </a:xfrm>
                </p:grpSpPr>
                <p:sp>
                  <p:nvSpPr>
                    <p:cNvPr id="256" name="Rectangle 255">
                      <a:extLst>
                        <a:ext uri="{FF2B5EF4-FFF2-40B4-BE49-F238E27FC236}">
                          <a16:creationId xmlns:a16="http://schemas.microsoft.com/office/drawing/2014/main" id="{432FB4F7-07F5-4AF2-A67F-1ADAAB024C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57" name="Straight Connector 256">
                      <a:extLst>
                        <a:ext uri="{FF2B5EF4-FFF2-40B4-BE49-F238E27FC236}">
                          <a16:creationId xmlns:a16="http://schemas.microsoft.com/office/drawing/2014/main" id="{54293879-307D-4C83-BEFF-84AB767CD5E5}"/>
                        </a:ext>
                      </a:extLst>
                    </p:cNvPr>
                    <p:cNvCxnSpPr>
                      <a:stCxn id="256" idx="1"/>
                      <a:endCxn id="256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58" name="TextBox 257">
                          <a:extLst>
                            <a:ext uri="{FF2B5EF4-FFF2-40B4-BE49-F238E27FC236}">
                              <a16:creationId xmlns:a16="http://schemas.microsoft.com/office/drawing/2014/main" id="{C14F1221-A4F2-442F-B2C6-D1C83C5B75A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6030" cy="37619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58" name="TextBox 257">
                          <a:extLst>
                            <a:ext uri="{FF2B5EF4-FFF2-40B4-BE49-F238E27FC236}">
                              <a16:creationId xmlns:a16="http://schemas.microsoft.com/office/drawing/2014/main" id="{C14F1221-A4F2-442F-B2C6-D1C83C5B75AA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6030" cy="376193"/>
                        </a:xfrm>
                        <a:prstGeom prst="rect">
                          <a:avLst/>
                        </a:prstGeom>
                        <a:blipFill>
                          <a:blip r:embed="rId72"/>
                          <a:stretch>
                            <a:fillRect b="-645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59" name="TextBox 258">
                          <a:extLst>
                            <a:ext uri="{FF2B5EF4-FFF2-40B4-BE49-F238E27FC236}">
                              <a16:creationId xmlns:a16="http://schemas.microsoft.com/office/drawing/2014/main" id="{40B38180-7FFB-411F-8F63-AF94E6B1ABE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59" name="TextBox 258">
                          <a:extLst>
                            <a:ext uri="{FF2B5EF4-FFF2-40B4-BE49-F238E27FC236}">
                              <a16:creationId xmlns:a16="http://schemas.microsoft.com/office/drawing/2014/main" id="{40B38180-7FFB-411F-8F63-AF94E6B1ABE7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73"/>
                          <a:stretch>
                            <a:fillRect b="-163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1A8E6629-1D7E-4C6E-9333-3D73FC2EBF12}"/>
                      </a:ext>
                    </a:extLst>
                  </p:cNvPr>
                  <p:cNvGrpSpPr/>
                  <p:nvPr/>
                </p:nvGrpSpPr>
                <p:grpSpPr>
                  <a:xfrm>
                    <a:off x="3758765" y="5434665"/>
                    <a:ext cx="489844" cy="941033"/>
                    <a:chOff x="7110228" y="2148396"/>
                    <a:chExt cx="489844" cy="941033"/>
                  </a:xfrm>
                </p:grpSpPr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id="{9E491EF2-C455-4BA2-B495-F2EBC46FD5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53" name="Straight Connector 252">
                      <a:extLst>
                        <a:ext uri="{FF2B5EF4-FFF2-40B4-BE49-F238E27FC236}">
                          <a16:creationId xmlns:a16="http://schemas.microsoft.com/office/drawing/2014/main" id="{A592D854-5252-4610-B04F-D008899F3CC3}"/>
                        </a:ext>
                      </a:extLst>
                    </p:cNvPr>
                    <p:cNvCxnSpPr>
                      <a:stCxn id="252" idx="1"/>
                      <a:endCxn id="252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54" name="TextBox 253">
                          <a:extLst>
                            <a:ext uri="{FF2B5EF4-FFF2-40B4-BE49-F238E27FC236}">
                              <a16:creationId xmlns:a16="http://schemas.microsoft.com/office/drawing/2014/main" id="{B41543F0-5ADB-407C-983B-44B8BC8F326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54" name="TextBox 253">
                          <a:extLst>
                            <a:ext uri="{FF2B5EF4-FFF2-40B4-BE49-F238E27FC236}">
                              <a16:creationId xmlns:a16="http://schemas.microsoft.com/office/drawing/2014/main" id="{B41543F0-5ADB-407C-983B-44B8BC8F3266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7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55" name="TextBox 254">
                          <a:extLst>
                            <a:ext uri="{FF2B5EF4-FFF2-40B4-BE49-F238E27FC236}">
                              <a16:creationId xmlns:a16="http://schemas.microsoft.com/office/drawing/2014/main" id="{1361810F-ED69-449B-98D2-6ED424253EF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86030" cy="37619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55" name="TextBox 254">
                          <a:extLst>
                            <a:ext uri="{FF2B5EF4-FFF2-40B4-BE49-F238E27FC236}">
                              <a16:creationId xmlns:a16="http://schemas.microsoft.com/office/drawing/2014/main" id="{1361810F-ED69-449B-98D2-6ED424253EFF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86030" cy="376193"/>
                        </a:xfrm>
                        <a:prstGeom prst="rect">
                          <a:avLst/>
                        </a:prstGeom>
                        <a:blipFill>
                          <a:blip r:embed="rId75"/>
                          <a:stretch>
                            <a:fillRect b="-655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242" name="Group 241">
                    <a:extLst>
                      <a:ext uri="{FF2B5EF4-FFF2-40B4-BE49-F238E27FC236}">
                        <a16:creationId xmlns:a16="http://schemas.microsoft.com/office/drawing/2014/main" id="{9EC4DA8C-5876-404C-8267-B26CDAAA788C}"/>
                      </a:ext>
                    </a:extLst>
                  </p:cNvPr>
                  <p:cNvGrpSpPr/>
                  <p:nvPr/>
                </p:nvGrpSpPr>
                <p:grpSpPr>
                  <a:xfrm>
                    <a:off x="4221189" y="5434664"/>
                    <a:ext cx="489842" cy="941033"/>
                    <a:chOff x="7110228" y="2148396"/>
                    <a:chExt cx="489842" cy="941033"/>
                  </a:xfrm>
                </p:grpSpPr>
                <p:sp>
                  <p:nvSpPr>
                    <p:cNvPr id="248" name="Rectangle 247">
                      <a:extLst>
                        <a:ext uri="{FF2B5EF4-FFF2-40B4-BE49-F238E27FC236}">
                          <a16:creationId xmlns:a16="http://schemas.microsoft.com/office/drawing/2014/main" id="{9A9535AF-4A0B-47BC-860B-CC05A713DC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49" name="Straight Connector 248">
                      <a:extLst>
                        <a:ext uri="{FF2B5EF4-FFF2-40B4-BE49-F238E27FC236}">
                          <a16:creationId xmlns:a16="http://schemas.microsoft.com/office/drawing/2014/main" id="{0E8DB7A6-0EE4-4A19-B189-BCB9BC5D7BAF}"/>
                        </a:ext>
                      </a:extLst>
                    </p:cNvPr>
                    <p:cNvCxnSpPr>
                      <a:stCxn id="248" idx="1"/>
                      <a:endCxn id="248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50" name="TextBox 249">
                          <a:extLst>
                            <a:ext uri="{FF2B5EF4-FFF2-40B4-BE49-F238E27FC236}">
                              <a16:creationId xmlns:a16="http://schemas.microsoft.com/office/drawing/2014/main" id="{C7170065-91DF-4244-9321-D4560C581D8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4" cy="3804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50" name="TextBox 249">
                          <a:extLst>
                            <a:ext uri="{FF2B5EF4-FFF2-40B4-BE49-F238E27FC236}">
                              <a16:creationId xmlns:a16="http://schemas.microsoft.com/office/drawing/2014/main" id="{C7170065-91DF-4244-9321-D4560C581D8A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4" cy="380425"/>
                        </a:xfrm>
                        <a:prstGeom prst="rect">
                          <a:avLst/>
                        </a:prstGeom>
                        <a:blipFill>
                          <a:blip r:embed="rId76"/>
                          <a:stretch>
                            <a:fillRect b="-158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51" name="TextBox 250">
                          <a:extLst>
                            <a:ext uri="{FF2B5EF4-FFF2-40B4-BE49-F238E27FC236}">
                              <a16:creationId xmlns:a16="http://schemas.microsoft.com/office/drawing/2014/main" id="{9C8AAC59-CC26-468E-943C-114E227F349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81093" cy="37811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51" name="TextBox 250">
                          <a:extLst>
                            <a:ext uri="{FF2B5EF4-FFF2-40B4-BE49-F238E27FC236}">
                              <a16:creationId xmlns:a16="http://schemas.microsoft.com/office/drawing/2014/main" id="{9C8AAC59-CC26-468E-943C-114E227F349D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81093" cy="378117"/>
                        </a:xfrm>
                        <a:prstGeom prst="rect">
                          <a:avLst/>
                        </a:prstGeom>
                        <a:blipFill>
                          <a:blip r:embed="rId77"/>
                          <a:stretch>
                            <a:fillRect b="-645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243" name="Group 242">
                    <a:extLst>
                      <a:ext uri="{FF2B5EF4-FFF2-40B4-BE49-F238E27FC236}">
                        <a16:creationId xmlns:a16="http://schemas.microsoft.com/office/drawing/2014/main" id="{C3441957-D611-437A-BC5C-E13D254CDDC8}"/>
                      </a:ext>
                    </a:extLst>
                  </p:cNvPr>
                  <p:cNvGrpSpPr/>
                  <p:nvPr/>
                </p:nvGrpSpPr>
                <p:grpSpPr>
                  <a:xfrm>
                    <a:off x="4683613" y="5434664"/>
                    <a:ext cx="494908" cy="941033"/>
                    <a:chOff x="7110228" y="2148396"/>
                    <a:chExt cx="494908" cy="941033"/>
                  </a:xfrm>
                </p:grpSpPr>
                <p:sp>
                  <p:nvSpPr>
                    <p:cNvPr id="244" name="Rectangle 243">
                      <a:extLst>
                        <a:ext uri="{FF2B5EF4-FFF2-40B4-BE49-F238E27FC236}">
                          <a16:creationId xmlns:a16="http://schemas.microsoft.com/office/drawing/2014/main" id="{9FC98A46-9DC2-4A05-9138-10AAC5ACB8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45" name="Straight Connector 244">
                      <a:extLst>
                        <a:ext uri="{FF2B5EF4-FFF2-40B4-BE49-F238E27FC236}">
                          <a16:creationId xmlns:a16="http://schemas.microsoft.com/office/drawing/2014/main" id="{4CE1FBDA-6DFB-4080-BD13-B77CD1C4A345}"/>
                        </a:ext>
                      </a:extLst>
                    </p:cNvPr>
                    <p:cNvCxnSpPr>
                      <a:stCxn id="244" idx="1"/>
                      <a:endCxn id="244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46" name="TextBox 245">
                          <a:extLst>
                            <a:ext uri="{FF2B5EF4-FFF2-40B4-BE49-F238E27FC236}">
                              <a16:creationId xmlns:a16="http://schemas.microsoft.com/office/drawing/2014/main" id="{1B005E2E-B430-45E7-931F-DA54947E814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6030" cy="37619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46" name="TextBox 245">
                          <a:extLst>
                            <a:ext uri="{FF2B5EF4-FFF2-40B4-BE49-F238E27FC236}">
                              <a16:creationId xmlns:a16="http://schemas.microsoft.com/office/drawing/2014/main" id="{1B005E2E-B430-45E7-931F-DA54947E8145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6030" cy="376193"/>
                        </a:xfrm>
                        <a:prstGeom prst="rect">
                          <a:avLst/>
                        </a:prstGeom>
                        <a:blipFill>
                          <a:blip r:embed="rId78"/>
                          <a:stretch>
                            <a:fillRect b="-806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47" name="TextBox 246">
                          <a:extLst>
                            <a:ext uri="{FF2B5EF4-FFF2-40B4-BE49-F238E27FC236}">
                              <a16:creationId xmlns:a16="http://schemas.microsoft.com/office/drawing/2014/main" id="{FEBE2FDA-A364-42E1-B151-C5E5EE0E347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47" name="TextBox 246">
                          <a:extLst>
                            <a:ext uri="{FF2B5EF4-FFF2-40B4-BE49-F238E27FC236}">
                              <a16:creationId xmlns:a16="http://schemas.microsoft.com/office/drawing/2014/main" id="{FEBE2FDA-A364-42E1-B151-C5E5EE0E347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79"/>
                          <a:stretch>
                            <a:fillRect b="-163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E83746DF-E4FC-4349-9A75-1CDD0BD440B8}"/>
                    </a:ext>
                  </a:extLst>
                </p:cNvPr>
                <p:cNvSpPr/>
                <p:nvPr/>
              </p:nvSpPr>
              <p:spPr>
                <a:xfrm>
                  <a:off x="1580044" y="5955775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174C542B-F621-4657-A757-62E5AD1F5658}"/>
                    </a:ext>
                  </a:extLst>
                </p:cNvPr>
                <p:cNvSpPr/>
                <p:nvPr/>
              </p:nvSpPr>
              <p:spPr>
                <a:xfrm>
                  <a:off x="2043328" y="5492797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BA596E2B-2191-42D6-B4CD-9B6894C89866}"/>
                    </a:ext>
                  </a:extLst>
                </p:cNvPr>
                <p:cNvSpPr/>
                <p:nvPr/>
              </p:nvSpPr>
              <p:spPr>
                <a:xfrm>
                  <a:off x="2505816" y="5955774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42F65B84-6B7D-487C-8402-8CE034C26B1A}"/>
                    </a:ext>
                  </a:extLst>
                </p:cNvPr>
                <p:cNvSpPr/>
                <p:nvPr/>
              </p:nvSpPr>
              <p:spPr>
                <a:xfrm>
                  <a:off x="2948682" y="5487926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01F75E52-84DD-4931-AA5A-F0A49DEEEB80}"/>
                    </a:ext>
                  </a:extLst>
                </p:cNvPr>
                <p:cNvSpPr/>
                <p:nvPr/>
              </p:nvSpPr>
              <p:spPr>
                <a:xfrm>
                  <a:off x="3410044" y="5486511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27D451F8-252C-441D-BD3B-D82D8F93E058}"/>
                    </a:ext>
                  </a:extLst>
                </p:cNvPr>
                <p:cNvSpPr/>
                <p:nvPr/>
              </p:nvSpPr>
              <p:spPr>
                <a:xfrm>
                  <a:off x="3880209" y="5959970"/>
                  <a:ext cx="461362" cy="466319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8" name="TextBox 267">
                    <a:extLst>
                      <a:ext uri="{FF2B5EF4-FFF2-40B4-BE49-F238E27FC236}">
                        <a16:creationId xmlns:a16="http://schemas.microsoft.com/office/drawing/2014/main" id="{EF48B91E-8CB9-40FF-8F1C-173D9A1BD504}"/>
                      </a:ext>
                    </a:extLst>
                  </p:cNvPr>
                  <p:cNvSpPr txBox="1"/>
                  <p:nvPr/>
                </p:nvSpPr>
                <p:spPr>
                  <a:xfrm>
                    <a:off x="5949566" y="5482399"/>
                    <a:ext cx="39786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8" name="TextBox 267">
                    <a:extLst>
                      <a:ext uri="{FF2B5EF4-FFF2-40B4-BE49-F238E27FC236}">
                        <a16:creationId xmlns:a16="http://schemas.microsoft.com/office/drawing/2014/main" id="{EF48B91E-8CB9-40FF-8F1C-173D9A1BD5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9566" y="5482399"/>
                    <a:ext cx="397866" cy="369332"/>
                  </a:xfrm>
                  <a:prstGeom prst="rect">
                    <a:avLst/>
                  </a:prstGeom>
                  <a:blipFill>
                    <a:blip r:embed="rId8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862BCF4-C445-4AF6-A5EA-149A104F7A5D}"/>
                </a:ext>
              </a:extLst>
            </p:cNvPr>
            <p:cNvSpPr txBox="1"/>
            <p:nvPr/>
          </p:nvSpPr>
          <p:spPr>
            <a:xfrm>
              <a:off x="5274436" y="4181562"/>
              <a:ext cx="2045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Honestly generated</a:t>
              </a:r>
            </a:p>
          </p:txBody>
        </p:sp>
        <p:pic>
          <p:nvPicPr>
            <p:cNvPr id="270" name="Picture 269" descr="A picture containing drawing, clock&#10;&#10;Description automatically generated">
              <a:extLst>
                <a:ext uri="{FF2B5EF4-FFF2-40B4-BE49-F238E27FC236}">
                  <a16:creationId xmlns:a16="http://schemas.microsoft.com/office/drawing/2014/main" id="{A85D4508-6006-4980-84CE-55737EC44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5755" y="5435236"/>
              <a:ext cx="552450" cy="55245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4145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RANDOM ORACLES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haroni" panose="020B0604020202020204" pitchFamily="2" charset="-79"/>
                      </a:rPr>
                      <m:t>⇒</m:t>
                    </m:r>
                  </m:oMath>
                </a14:m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 one-time authentication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  <a:blipFill>
                <a:blip r:embed="rId3"/>
                <a:stretch>
                  <a:fillRect l="-1506" t="-982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Lamport scheme.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One-time MAC for messages of length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ℓ.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be a random oracle.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Check correctness: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for message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tag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b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p>
                        </m:sSub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sup>
                        </m:sSub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at the verification stage, we do this check for each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b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but in </a:t>
                </a:r>
                <a:r>
                  <a:rPr lang="en-US" sz="1800" b="1" dirty="0" err="1">
                    <a:latin typeface="Avenir Next LT Pro" panose="020B0504020202020204" pitchFamily="34" charset="0"/>
                  </a:rPr>
                  <a:t>KeyGen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this is exactly how we defined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so verification succeeds.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So scheme is correct. Is it unforgeable?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4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98BE7D0-D7DF-4DAA-8F36-003D964EDA64}"/>
              </a:ext>
            </a:extLst>
          </p:cNvPr>
          <p:cNvGrpSpPr/>
          <p:nvPr/>
        </p:nvGrpSpPr>
        <p:grpSpPr>
          <a:xfrm>
            <a:off x="8016713" y="1109710"/>
            <a:ext cx="3923930" cy="4881732"/>
            <a:chOff x="6915705" y="1722269"/>
            <a:chExt cx="3923930" cy="48817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4C3016-F979-44C3-BD22-D126A87F9698}"/>
                </a:ext>
              </a:extLst>
            </p:cNvPr>
            <p:cNvSpPr/>
            <p:nvPr/>
          </p:nvSpPr>
          <p:spPr>
            <a:xfrm>
              <a:off x="6915705" y="1722269"/>
              <a:ext cx="3923930" cy="48817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2000" b="1" dirty="0">
                  <a:latin typeface="Avenir Next LT Pro" panose="020B0504020202020204" pitchFamily="34" charset="0"/>
                </a:rPr>
                <a:t>Key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35AFCFA-9D99-46AB-9CFB-81D93C7458A4}"/>
                </a:ext>
              </a:extLst>
            </p:cNvPr>
            <p:cNvGrpSpPr/>
            <p:nvPr/>
          </p:nvGrpSpPr>
          <p:grpSpPr>
            <a:xfrm>
              <a:off x="7282432" y="2487965"/>
              <a:ext cx="3285277" cy="941035"/>
              <a:chOff x="6696506" y="2148394"/>
              <a:chExt cx="3285277" cy="94103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544D61-E977-4B79-93C4-1C74DB761303}"/>
                  </a:ext>
                </a:extLst>
              </p:cNvPr>
              <p:cNvGrpSpPr/>
              <p:nvPr/>
            </p:nvGrpSpPr>
            <p:grpSpPr>
              <a:xfrm>
                <a:off x="7110228" y="2148396"/>
                <a:ext cx="489844" cy="941033"/>
                <a:chOff x="7110228" y="2148396"/>
                <a:chExt cx="489844" cy="941033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71B7D0F3-17DB-4C57-BE0C-2AFD74B28C06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445F9FDC-12FE-4E74-A394-D1EA4BF4E249}"/>
                    </a:ext>
                  </a:extLst>
                </p:cNvPr>
                <p:cNvCxnSpPr>
                  <a:stCxn id="10" idx="1"/>
                  <a:endCxn id="10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012D59D5-523F-4A47-AC4E-94C9E91E45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012D59D5-523F-4A47-AC4E-94C9E91E459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BB00B9C5-3A3F-4BC7-9FD0-F46503A56D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BB00B9C5-3A3F-4BC7-9FD0-F46503A56D7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BAC7811-E6F0-4E79-A299-0666B358D392}"/>
                  </a:ext>
                </a:extLst>
              </p:cNvPr>
              <p:cNvGrpSpPr/>
              <p:nvPr/>
            </p:nvGrpSpPr>
            <p:grpSpPr>
              <a:xfrm>
                <a:off x="7572652" y="2148395"/>
                <a:ext cx="489844" cy="941033"/>
                <a:chOff x="7110228" y="2148396"/>
                <a:chExt cx="489844" cy="941033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411C20CA-E0A5-4F20-AEEE-7B7F8D9FF9CF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74007C83-703B-4D98-A342-0E0CFAB67FE5}"/>
                    </a:ext>
                  </a:extLst>
                </p:cNvPr>
                <p:cNvCxnSpPr>
                  <a:stCxn id="44" idx="1"/>
                  <a:endCxn id="44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88C0CEB9-C66F-4FB4-B2D5-942C4A45BC3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88C0CEB9-C66F-4FB4-B2D5-942C4A45BC3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CA3486D5-C6B1-4BAE-A48F-EBFBB7801E7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CA3486D5-C6B1-4BAE-A48F-EBFBB7801E7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28097AA3-ED6D-4931-98E8-9FFFF1A39F5F}"/>
                  </a:ext>
                </a:extLst>
              </p:cNvPr>
              <p:cNvGrpSpPr/>
              <p:nvPr/>
            </p:nvGrpSpPr>
            <p:grpSpPr>
              <a:xfrm>
                <a:off x="8035076" y="2148395"/>
                <a:ext cx="489844" cy="941033"/>
                <a:chOff x="7110228" y="2148396"/>
                <a:chExt cx="489844" cy="941033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4C6B58DD-DD9A-499A-BDFB-321CFAD00748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87F8F31D-A4A4-43A0-87C0-8C8DE0B6CEF1}"/>
                    </a:ext>
                  </a:extLst>
                </p:cNvPr>
                <p:cNvCxnSpPr>
                  <a:stCxn id="49" idx="1"/>
                  <a:endCxn id="49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0EA41416-BDAE-48B1-92D0-AA19062BC91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0EA41416-BDAE-48B1-92D0-AA19062BC91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6BBC02D7-6153-46E7-B8D0-671D8C69C5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6BBC02D7-6153-46E7-B8D0-671D8C69C5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38C49FB-F912-4767-B868-26E64B83D544}"/>
                  </a:ext>
                </a:extLst>
              </p:cNvPr>
              <p:cNvGrpSpPr/>
              <p:nvPr/>
            </p:nvGrpSpPr>
            <p:grpSpPr>
              <a:xfrm>
                <a:off x="8489530" y="2148395"/>
                <a:ext cx="1002411" cy="941033"/>
                <a:chOff x="7111014" y="2148396"/>
                <a:chExt cx="461638" cy="941033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2A29946-5641-4168-A52B-A589451B4F59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E22B9C4A-DEF2-46F3-82BF-824219B0F9BA}"/>
                    </a:ext>
                  </a:extLst>
                </p:cNvPr>
                <p:cNvCxnSpPr>
                  <a:stCxn id="54" idx="1"/>
                  <a:endCxn id="54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2F3C7901-8D79-4B38-BB65-37E592B1F9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2F3C7901-8D79-4B38-BB65-37E592B1F9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C4CA177D-914E-4261-BD3B-9D19719B92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C4CA177D-914E-4261-BD3B-9D19719B92C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AF28AF47-70F3-4160-87F1-F5E1E1FF1128}"/>
                  </a:ext>
                </a:extLst>
              </p:cNvPr>
              <p:cNvGrpSpPr/>
              <p:nvPr/>
            </p:nvGrpSpPr>
            <p:grpSpPr>
              <a:xfrm>
                <a:off x="9491941" y="2148394"/>
                <a:ext cx="489842" cy="941033"/>
                <a:chOff x="7110228" y="2148396"/>
                <a:chExt cx="489842" cy="941033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FF110713-8F17-4949-A93C-0756B9E50EBA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7D6036C7-0FF0-4CA5-AC67-27E84D60900F}"/>
                    </a:ext>
                  </a:extLst>
                </p:cNvPr>
                <p:cNvCxnSpPr>
                  <a:stCxn id="70" idx="1"/>
                  <a:endCxn id="70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0501F2BF-EA99-42D8-BC11-B4C56552C7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4" cy="38677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0501F2BF-EA99-42D8-BC11-B4C56552C7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4" cy="386773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312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E858826B-0B41-4EF8-8BA9-FA8DF37713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76028" cy="3844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E858826B-0B41-4EF8-8BA9-FA8DF37713D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76028" cy="384464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b="-47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DE0E15C-B128-4C03-BF78-05D42D69FF70}"/>
                      </a:ext>
                    </a:extLst>
                  </p:cNvPr>
                  <p:cNvSpPr txBox="1"/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DE0E15C-B128-4C03-BF78-05D42D69FF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4E52B462-64FC-4F35-AA88-277E32C78E3F}"/>
                      </a:ext>
                    </a:extLst>
                  </p:cNvPr>
                  <p:cNvSpPr txBox="1"/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4E52B462-64FC-4F35-AA88-277E32C78E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2E69D6A-8C56-4FB8-AE8B-482B35E3B1A1}"/>
                </a:ext>
              </a:extLst>
            </p:cNvPr>
            <p:cNvCxnSpPr>
              <a:cxnSpLocks/>
            </p:cNvCxnSpPr>
            <p:nvPr/>
          </p:nvCxnSpPr>
          <p:spPr>
            <a:xfrm>
              <a:off x="9075456" y="3639845"/>
              <a:ext cx="0" cy="15624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F4714-F331-448F-BD77-887555D50600}"/>
                </a:ext>
              </a:extLst>
            </p:cNvPr>
            <p:cNvGrpSpPr/>
            <p:nvPr/>
          </p:nvGrpSpPr>
          <p:grpSpPr>
            <a:xfrm>
              <a:off x="8723533" y="4048826"/>
              <a:ext cx="703824" cy="575449"/>
              <a:chOff x="8806631" y="3320020"/>
              <a:chExt cx="914400" cy="92510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5FC3FB1-8FE8-4B83-A02C-A1935633F750}"/>
                  </a:ext>
                </a:extLst>
              </p:cNvPr>
              <p:cNvSpPr/>
              <p:nvPr/>
            </p:nvSpPr>
            <p:spPr>
              <a:xfrm>
                <a:off x="8806631" y="3330727"/>
                <a:ext cx="914400" cy="9144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65658D68-956A-4C64-B111-1C6D0861A3E6}"/>
                      </a:ext>
                    </a:extLst>
                  </p:cNvPr>
                  <p:cNvSpPr txBox="1"/>
                  <p:nvPr/>
                </p:nvSpPr>
                <p:spPr>
                  <a:xfrm>
                    <a:off x="8960476" y="3320020"/>
                    <a:ext cx="562976" cy="584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65658D68-956A-4C64-B111-1C6D0861A3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60476" y="3320020"/>
                    <a:ext cx="562976" cy="584776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203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3EEBE26-CCAF-490B-A4C6-D5555F4F0843}"/>
                </a:ext>
              </a:extLst>
            </p:cNvPr>
            <p:cNvGrpSpPr/>
            <p:nvPr/>
          </p:nvGrpSpPr>
          <p:grpSpPr>
            <a:xfrm>
              <a:off x="7288817" y="5434665"/>
              <a:ext cx="3290343" cy="941035"/>
              <a:chOff x="6696506" y="2148394"/>
              <a:chExt cx="3290343" cy="941035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583975A7-BC8E-4D2C-9DDE-BF97B153A7DA}"/>
                  </a:ext>
                </a:extLst>
              </p:cNvPr>
              <p:cNvGrpSpPr/>
              <p:nvPr/>
            </p:nvGrpSpPr>
            <p:grpSpPr>
              <a:xfrm>
                <a:off x="7110228" y="2148396"/>
                <a:ext cx="494908" cy="941033"/>
                <a:chOff x="7110228" y="2148396"/>
                <a:chExt cx="494908" cy="941033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54F35289-D720-4300-AF8F-1E467A4330A4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E4C6248F-E86A-4458-8E20-0698D235C750}"/>
                    </a:ext>
                  </a:extLst>
                </p:cNvPr>
                <p:cNvCxnSpPr>
                  <a:stCxn id="111" idx="1"/>
                  <a:endCxn id="111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842A21EA-48C0-4DB3-9274-698216B0B4F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842A21EA-48C0-4DB3-9274-698216B0B4F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4205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3DEC5B37-BFB2-4037-A600-F9C47E421B6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3DEC5B37-BFB2-4037-A600-F9C47E421B6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63B131F-F192-4BDB-BE9E-D2FC88BD0429}"/>
                  </a:ext>
                </a:extLst>
              </p:cNvPr>
              <p:cNvGrpSpPr/>
              <p:nvPr/>
            </p:nvGrpSpPr>
            <p:grpSpPr>
              <a:xfrm>
                <a:off x="7572652" y="2148395"/>
                <a:ext cx="494908" cy="941033"/>
                <a:chOff x="7110228" y="2148396"/>
                <a:chExt cx="494908" cy="941033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C6E2BCD2-1A5B-4E94-96FC-892050427A26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7EB0F23B-B34C-429B-BAE7-9B85170F3302}"/>
                    </a:ext>
                  </a:extLst>
                </p:cNvPr>
                <p:cNvCxnSpPr>
                  <a:stCxn id="107" idx="1"/>
                  <a:endCxn id="107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0ED9B301-93A6-4FF0-93BD-19310926D5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478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0ED9B301-93A6-4FF0-93BD-19310926D5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4783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B867EFE9-C038-40EE-9EDE-90060C22EC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B867EFE9-C038-40EE-9EDE-90060C22EC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E0744D2E-8E53-441E-84BD-552CD1E86F14}"/>
                  </a:ext>
                </a:extLst>
              </p:cNvPr>
              <p:cNvGrpSpPr/>
              <p:nvPr/>
            </p:nvGrpSpPr>
            <p:grpSpPr>
              <a:xfrm>
                <a:off x="8035076" y="2148395"/>
                <a:ext cx="494908" cy="941033"/>
                <a:chOff x="7110228" y="2148396"/>
                <a:chExt cx="494908" cy="941033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D2A0783E-C2B1-4D12-9662-70F3BFAFE103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34380249-906D-4052-A3F4-838A6DCD0453}"/>
                    </a:ext>
                  </a:extLst>
                </p:cNvPr>
                <p:cNvCxnSpPr>
                  <a:stCxn id="103" idx="1"/>
                  <a:endCxn id="103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78AEE46-0D23-47A4-81AA-181D7A6DB1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619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78AEE46-0D23-47A4-81AA-181D7A6DB1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6193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48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7E466913-1561-4394-9B1F-5BF7B58D7C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7E466913-1561-4394-9B1F-5BF7B58D7C2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59D5962A-7A8C-461C-B582-F16AEC611DCF}"/>
                  </a:ext>
                </a:extLst>
              </p:cNvPr>
              <p:cNvGrpSpPr/>
              <p:nvPr/>
            </p:nvGrpSpPr>
            <p:grpSpPr>
              <a:xfrm>
                <a:off x="8489530" y="2148395"/>
                <a:ext cx="1002411" cy="941033"/>
                <a:chOff x="7111014" y="2148396"/>
                <a:chExt cx="461638" cy="941033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B3F27A8-E0EF-4CD7-A9AE-25A5471DBACC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10AF251D-447F-4774-9BD4-02D214164BB1}"/>
                    </a:ext>
                  </a:extLst>
                </p:cNvPr>
                <p:cNvCxnSpPr>
                  <a:stCxn id="99" idx="1"/>
                  <a:endCxn id="99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E36852CE-3E36-4B61-94BF-5CC0B1329A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E36852CE-3E36-4B61-94BF-5CC0B1329A9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27387597-5CAF-42A4-98AD-C72E4A2F81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27387597-5CAF-42A4-98AD-C72E4A2F81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4EDFDE8F-17F6-472B-B368-5B9CE348E9B8}"/>
                  </a:ext>
                </a:extLst>
              </p:cNvPr>
              <p:cNvGrpSpPr/>
              <p:nvPr/>
            </p:nvGrpSpPr>
            <p:grpSpPr>
              <a:xfrm>
                <a:off x="9491941" y="2148394"/>
                <a:ext cx="494908" cy="941033"/>
                <a:chOff x="7110228" y="2148396"/>
                <a:chExt cx="494908" cy="941033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789DEFED-2CE1-4CD9-B71F-5A41F81FC0DC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F2170A4B-E640-4E19-BEB0-93ABCE7BD7B2}"/>
                    </a:ext>
                  </a:extLst>
                </p:cNvPr>
                <p:cNvCxnSpPr>
                  <a:stCxn id="95" idx="1"/>
                  <a:endCxn id="95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CB245023-0E08-4586-9364-7CC7A348F2C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8677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CB245023-0E08-4586-9364-7CC7A348F2C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86773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 b="-634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C9685DDF-4636-4724-8E34-F55231AEB9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1093" cy="3844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C9685DDF-4636-4724-8E34-F55231AEB93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1093" cy="38446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 b="-79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C4204CC4-4B5E-474C-B751-179E919FF45E}"/>
                      </a:ext>
                    </a:extLst>
                  </p:cNvPr>
                  <p:cNvSpPr txBox="1"/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C4204CC4-4B5E-474C-B751-179E919FF4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97344F37-81C7-4770-9718-82066AE6A06C}"/>
                      </a:ext>
                    </a:extLst>
                  </p:cNvPr>
                  <p:cNvSpPr txBox="1"/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97344F37-81C7-4770-9718-82066AE6A0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6352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RANDOM ORACLES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haroni" panose="020B0604020202020204" pitchFamily="2" charset="-79"/>
                      </a:rPr>
                      <m:t>⇒</m:t>
                    </m:r>
                  </m:oMath>
                </a14:m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 one-time authentication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  <a:blipFill>
                <a:blip r:embed="rId3"/>
                <a:stretch>
                  <a:fillRect l="-1506" t="-982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Lamport scheme.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One-time MAC for messages of length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ℓ.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be a random oracle.</a:t>
                </a: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So scheme is correct. Is it unforgeable?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Let’s look at the adversary’s view. It has two things: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Now adversary tries to forge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There’s a bit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differs from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 Say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 Then…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4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98BE7D0-D7DF-4DAA-8F36-003D964EDA64}"/>
              </a:ext>
            </a:extLst>
          </p:cNvPr>
          <p:cNvGrpSpPr/>
          <p:nvPr/>
        </p:nvGrpSpPr>
        <p:grpSpPr>
          <a:xfrm>
            <a:off x="8016713" y="1109710"/>
            <a:ext cx="3923930" cy="4881732"/>
            <a:chOff x="6915705" y="1722269"/>
            <a:chExt cx="3923930" cy="48817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4C3016-F979-44C3-BD22-D126A87F9698}"/>
                </a:ext>
              </a:extLst>
            </p:cNvPr>
            <p:cNvSpPr/>
            <p:nvPr/>
          </p:nvSpPr>
          <p:spPr>
            <a:xfrm>
              <a:off x="6915705" y="1722269"/>
              <a:ext cx="3923930" cy="48817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2000" b="1" dirty="0">
                  <a:latin typeface="Avenir Next LT Pro" panose="020B0504020202020204" pitchFamily="34" charset="0"/>
                </a:rPr>
                <a:t>Key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35AFCFA-9D99-46AB-9CFB-81D93C7458A4}"/>
                </a:ext>
              </a:extLst>
            </p:cNvPr>
            <p:cNvGrpSpPr/>
            <p:nvPr/>
          </p:nvGrpSpPr>
          <p:grpSpPr>
            <a:xfrm>
              <a:off x="7282432" y="2487965"/>
              <a:ext cx="3285277" cy="941035"/>
              <a:chOff x="6696506" y="2148394"/>
              <a:chExt cx="3285277" cy="94103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544D61-E977-4B79-93C4-1C74DB761303}"/>
                  </a:ext>
                </a:extLst>
              </p:cNvPr>
              <p:cNvGrpSpPr/>
              <p:nvPr/>
            </p:nvGrpSpPr>
            <p:grpSpPr>
              <a:xfrm>
                <a:off x="7110228" y="2148396"/>
                <a:ext cx="489844" cy="941033"/>
                <a:chOff x="7110228" y="2148396"/>
                <a:chExt cx="489844" cy="941033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71B7D0F3-17DB-4C57-BE0C-2AFD74B28C06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445F9FDC-12FE-4E74-A394-D1EA4BF4E249}"/>
                    </a:ext>
                  </a:extLst>
                </p:cNvPr>
                <p:cNvCxnSpPr>
                  <a:stCxn id="10" idx="1"/>
                  <a:endCxn id="10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012D59D5-523F-4A47-AC4E-94C9E91E45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012D59D5-523F-4A47-AC4E-94C9E91E459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BB00B9C5-3A3F-4BC7-9FD0-F46503A56D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BB00B9C5-3A3F-4BC7-9FD0-F46503A56D7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BAC7811-E6F0-4E79-A299-0666B358D392}"/>
                  </a:ext>
                </a:extLst>
              </p:cNvPr>
              <p:cNvGrpSpPr/>
              <p:nvPr/>
            </p:nvGrpSpPr>
            <p:grpSpPr>
              <a:xfrm>
                <a:off x="7572652" y="2148395"/>
                <a:ext cx="489844" cy="941033"/>
                <a:chOff x="7110228" y="2148396"/>
                <a:chExt cx="489844" cy="941033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411C20CA-E0A5-4F20-AEEE-7B7F8D9FF9CF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74007C83-703B-4D98-A342-0E0CFAB67FE5}"/>
                    </a:ext>
                  </a:extLst>
                </p:cNvPr>
                <p:cNvCxnSpPr>
                  <a:stCxn id="44" idx="1"/>
                  <a:endCxn id="44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88C0CEB9-C66F-4FB4-B2D5-942C4A45BC3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88C0CEB9-C66F-4FB4-B2D5-942C4A45BC3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CA3486D5-C6B1-4BAE-A48F-EBFBB7801E7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CA3486D5-C6B1-4BAE-A48F-EBFBB7801E7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28097AA3-ED6D-4931-98E8-9FFFF1A39F5F}"/>
                  </a:ext>
                </a:extLst>
              </p:cNvPr>
              <p:cNvGrpSpPr/>
              <p:nvPr/>
            </p:nvGrpSpPr>
            <p:grpSpPr>
              <a:xfrm>
                <a:off x="8035076" y="2148395"/>
                <a:ext cx="489844" cy="941033"/>
                <a:chOff x="7110228" y="2148396"/>
                <a:chExt cx="489844" cy="941033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4C6B58DD-DD9A-499A-BDFB-321CFAD00748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87F8F31D-A4A4-43A0-87C0-8C8DE0B6CEF1}"/>
                    </a:ext>
                  </a:extLst>
                </p:cNvPr>
                <p:cNvCxnSpPr>
                  <a:stCxn id="49" idx="1"/>
                  <a:endCxn id="49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0EA41416-BDAE-48B1-92D0-AA19062BC91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0EA41416-BDAE-48B1-92D0-AA19062BC91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6" cy="37420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6BBC02D7-6153-46E7-B8D0-671D8C69C5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6BBC02D7-6153-46E7-B8D0-671D8C69C5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38C49FB-F912-4767-B868-26E64B83D544}"/>
                  </a:ext>
                </a:extLst>
              </p:cNvPr>
              <p:cNvGrpSpPr/>
              <p:nvPr/>
            </p:nvGrpSpPr>
            <p:grpSpPr>
              <a:xfrm>
                <a:off x="8489530" y="2148395"/>
                <a:ext cx="1002411" cy="941033"/>
                <a:chOff x="7111014" y="2148396"/>
                <a:chExt cx="461638" cy="941033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2A29946-5641-4168-A52B-A589451B4F59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E22B9C4A-DEF2-46F3-82BF-824219B0F9BA}"/>
                    </a:ext>
                  </a:extLst>
                </p:cNvPr>
                <p:cNvCxnSpPr>
                  <a:stCxn id="54" idx="1"/>
                  <a:endCxn id="54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2F3C7901-8D79-4B38-BB65-37E592B1F9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2F3C7901-8D79-4B38-BB65-37E592B1F9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C4CA177D-914E-4261-BD3B-9D19719B92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C4CA177D-914E-4261-BD3B-9D19719B92C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AF28AF47-70F3-4160-87F1-F5E1E1FF1128}"/>
                  </a:ext>
                </a:extLst>
              </p:cNvPr>
              <p:cNvGrpSpPr/>
              <p:nvPr/>
            </p:nvGrpSpPr>
            <p:grpSpPr>
              <a:xfrm>
                <a:off x="9491941" y="2148394"/>
                <a:ext cx="489842" cy="941033"/>
                <a:chOff x="7110228" y="2148396"/>
                <a:chExt cx="489842" cy="941033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FF110713-8F17-4949-A93C-0756B9E50EBA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7D6036C7-0FF0-4CA5-AC67-27E84D60900F}"/>
                    </a:ext>
                  </a:extLst>
                </p:cNvPr>
                <p:cNvCxnSpPr>
                  <a:stCxn id="70" idx="1"/>
                  <a:endCxn id="70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0501F2BF-EA99-42D8-BC11-B4C56552C7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0964" cy="38677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0501F2BF-EA99-42D8-BC11-B4C56552C7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0964" cy="386773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312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E858826B-0B41-4EF8-8BA9-FA8DF37713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76028" cy="3844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E858826B-0B41-4EF8-8BA9-FA8DF37713D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76028" cy="384464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b="-47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DE0E15C-B128-4C03-BF78-05D42D69FF70}"/>
                      </a:ext>
                    </a:extLst>
                  </p:cNvPr>
                  <p:cNvSpPr txBox="1"/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DE0E15C-B128-4C03-BF78-05D42D69FF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4E52B462-64FC-4F35-AA88-277E32C78E3F}"/>
                      </a:ext>
                    </a:extLst>
                  </p:cNvPr>
                  <p:cNvSpPr txBox="1"/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4E52B462-64FC-4F35-AA88-277E32C78E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2E69D6A-8C56-4FB8-AE8B-482B35E3B1A1}"/>
                </a:ext>
              </a:extLst>
            </p:cNvPr>
            <p:cNvCxnSpPr>
              <a:cxnSpLocks/>
            </p:cNvCxnSpPr>
            <p:nvPr/>
          </p:nvCxnSpPr>
          <p:spPr>
            <a:xfrm>
              <a:off x="9075456" y="3639845"/>
              <a:ext cx="0" cy="15624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F4714-F331-448F-BD77-887555D50600}"/>
                </a:ext>
              </a:extLst>
            </p:cNvPr>
            <p:cNvGrpSpPr/>
            <p:nvPr/>
          </p:nvGrpSpPr>
          <p:grpSpPr>
            <a:xfrm>
              <a:off x="8723533" y="4048826"/>
              <a:ext cx="703824" cy="575449"/>
              <a:chOff x="8806631" y="3320020"/>
              <a:chExt cx="914400" cy="92510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5FC3FB1-8FE8-4B83-A02C-A1935633F750}"/>
                  </a:ext>
                </a:extLst>
              </p:cNvPr>
              <p:cNvSpPr/>
              <p:nvPr/>
            </p:nvSpPr>
            <p:spPr>
              <a:xfrm>
                <a:off x="8806631" y="3330727"/>
                <a:ext cx="914400" cy="9144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65658D68-956A-4C64-B111-1C6D0861A3E6}"/>
                      </a:ext>
                    </a:extLst>
                  </p:cNvPr>
                  <p:cNvSpPr txBox="1"/>
                  <p:nvPr/>
                </p:nvSpPr>
                <p:spPr>
                  <a:xfrm>
                    <a:off x="8960476" y="3320020"/>
                    <a:ext cx="562976" cy="584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65658D68-956A-4C64-B111-1C6D0861A3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60476" y="3320020"/>
                    <a:ext cx="562976" cy="584776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203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3EEBE26-CCAF-490B-A4C6-D5555F4F0843}"/>
                </a:ext>
              </a:extLst>
            </p:cNvPr>
            <p:cNvGrpSpPr/>
            <p:nvPr/>
          </p:nvGrpSpPr>
          <p:grpSpPr>
            <a:xfrm>
              <a:off x="7288817" y="5434665"/>
              <a:ext cx="3290343" cy="941035"/>
              <a:chOff x="6696506" y="2148394"/>
              <a:chExt cx="3290343" cy="941035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583975A7-BC8E-4D2C-9DDE-BF97B153A7DA}"/>
                  </a:ext>
                </a:extLst>
              </p:cNvPr>
              <p:cNvGrpSpPr/>
              <p:nvPr/>
            </p:nvGrpSpPr>
            <p:grpSpPr>
              <a:xfrm>
                <a:off x="7110228" y="2148396"/>
                <a:ext cx="494908" cy="941033"/>
                <a:chOff x="7110228" y="2148396"/>
                <a:chExt cx="494908" cy="941033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54F35289-D720-4300-AF8F-1E467A4330A4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E4C6248F-E86A-4458-8E20-0698D235C750}"/>
                    </a:ext>
                  </a:extLst>
                </p:cNvPr>
                <p:cNvCxnSpPr>
                  <a:stCxn id="111" idx="1"/>
                  <a:endCxn id="111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842A21EA-48C0-4DB3-9274-698216B0B4F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842A21EA-48C0-4DB3-9274-698216B0B4F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4205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3DEC5B37-BFB2-4037-A600-F9C47E421B6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3DEC5B37-BFB2-4037-A600-F9C47E421B6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63B131F-F192-4BDB-BE9E-D2FC88BD0429}"/>
                  </a:ext>
                </a:extLst>
              </p:cNvPr>
              <p:cNvGrpSpPr/>
              <p:nvPr/>
            </p:nvGrpSpPr>
            <p:grpSpPr>
              <a:xfrm>
                <a:off x="7572652" y="2148395"/>
                <a:ext cx="494908" cy="941033"/>
                <a:chOff x="7110228" y="2148396"/>
                <a:chExt cx="494908" cy="941033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C6E2BCD2-1A5B-4E94-96FC-892050427A26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7EB0F23B-B34C-429B-BAE7-9B85170F3302}"/>
                    </a:ext>
                  </a:extLst>
                </p:cNvPr>
                <p:cNvCxnSpPr>
                  <a:stCxn id="107" idx="1"/>
                  <a:endCxn id="107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0ED9B301-93A6-4FF0-93BD-19310926D5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478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9" name="TextBox 108">
                      <a:extLst>
                        <a:ext uri="{FF2B5EF4-FFF2-40B4-BE49-F238E27FC236}">
                          <a16:creationId xmlns:a16="http://schemas.microsoft.com/office/drawing/2014/main" id="{0ED9B301-93A6-4FF0-93BD-19310926D5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4783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B867EFE9-C038-40EE-9EDE-90060C22EC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B867EFE9-C038-40EE-9EDE-90060C22EC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E0744D2E-8E53-441E-84BD-552CD1E86F14}"/>
                  </a:ext>
                </a:extLst>
              </p:cNvPr>
              <p:cNvGrpSpPr/>
              <p:nvPr/>
            </p:nvGrpSpPr>
            <p:grpSpPr>
              <a:xfrm>
                <a:off x="8035076" y="2148395"/>
                <a:ext cx="494908" cy="941033"/>
                <a:chOff x="7110228" y="2148396"/>
                <a:chExt cx="494908" cy="941033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D2A0783E-C2B1-4D12-9662-70F3BFAFE103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34380249-906D-4052-A3F4-838A6DCD0453}"/>
                    </a:ext>
                  </a:extLst>
                </p:cNvPr>
                <p:cNvCxnSpPr>
                  <a:stCxn id="103" idx="1"/>
                  <a:endCxn id="103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78AEE46-0D23-47A4-81AA-181D7A6DB1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7619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A78AEE46-0D23-47A4-81AA-181D7A6DB1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76193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48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7E466913-1561-4394-9B1F-5BF7B58D7C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7E466913-1561-4394-9B1F-5BF7B58D7C2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0966" cy="374205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59D5962A-7A8C-461C-B582-F16AEC611DCF}"/>
                  </a:ext>
                </a:extLst>
              </p:cNvPr>
              <p:cNvGrpSpPr/>
              <p:nvPr/>
            </p:nvGrpSpPr>
            <p:grpSpPr>
              <a:xfrm>
                <a:off x="8489530" y="2148395"/>
                <a:ext cx="1002411" cy="941033"/>
                <a:chOff x="7111014" y="2148396"/>
                <a:chExt cx="461638" cy="941033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B3F27A8-E0EF-4CD7-A9AE-25A5471DBACC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10AF251D-447F-4774-9BD4-02D214164BB1}"/>
                    </a:ext>
                  </a:extLst>
                </p:cNvPr>
                <p:cNvCxnSpPr>
                  <a:stCxn id="99" idx="1"/>
                  <a:endCxn id="99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E36852CE-3E36-4B61-94BF-5CC0B1329A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E36852CE-3E36-4B61-94BF-5CC0B1329A9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198989"/>
                      <a:ext cx="189134" cy="369332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27387597-5CAF-42A4-98AD-C72E4A2F81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27387597-5CAF-42A4-98AD-C72E4A2F81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7583" y="2661958"/>
                      <a:ext cx="189134" cy="369332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4EDFDE8F-17F6-472B-B368-5B9CE348E9B8}"/>
                  </a:ext>
                </a:extLst>
              </p:cNvPr>
              <p:cNvGrpSpPr/>
              <p:nvPr/>
            </p:nvGrpSpPr>
            <p:grpSpPr>
              <a:xfrm>
                <a:off x="9491941" y="2148394"/>
                <a:ext cx="494908" cy="941033"/>
                <a:chOff x="7110228" y="2148396"/>
                <a:chExt cx="494908" cy="941033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789DEFED-2CE1-4CD9-B71F-5A41F81FC0DC}"/>
                    </a:ext>
                  </a:extLst>
                </p:cNvPr>
                <p:cNvSpPr/>
                <p:nvPr/>
              </p:nvSpPr>
              <p:spPr>
                <a:xfrm>
                  <a:off x="7111014" y="2148396"/>
                  <a:ext cx="461638" cy="941033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F2170A4B-E640-4E19-BEB0-93ABCE7BD7B2}"/>
                    </a:ext>
                  </a:extLst>
                </p:cNvPr>
                <p:cNvCxnSpPr>
                  <a:stCxn id="95" idx="1"/>
                  <a:endCxn id="95" idx="3"/>
                </p:cNvCxnSpPr>
                <p:nvPr/>
              </p:nvCxnSpPr>
              <p:spPr>
                <a:xfrm>
                  <a:off x="7111014" y="2618913"/>
                  <a:ext cx="46163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CB245023-0E08-4586-9364-7CC7A348F2C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106" y="2183907"/>
                      <a:ext cx="486030" cy="38677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CB245023-0E08-4586-9364-7CC7A348F2C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9106" y="2183907"/>
                      <a:ext cx="486030" cy="386773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 b="-634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C9685DDF-4636-4724-8E34-F55231AEB9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0228" y="2661959"/>
                      <a:ext cx="481093" cy="3844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C9685DDF-4636-4724-8E34-F55231AEB93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0228" y="2661959"/>
                      <a:ext cx="481093" cy="38446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 b="-79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C4204CC4-4B5E-474C-B751-179E919FF45E}"/>
                      </a:ext>
                    </a:extLst>
                  </p:cNvPr>
                  <p:cNvSpPr txBox="1"/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C4204CC4-4B5E-474C-B751-179E919FF4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02891" y="2198988"/>
                    <a:ext cx="375424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97344F37-81C7-4770-9718-82066AE6A06C}"/>
                      </a:ext>
                    </a:extLst>
                  </p:cNvPr>
                  <p:cNvSpPr txBox="1"/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97344F37-81C7-4770-9718-82066AE6A0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6506" y="2661957"/>
                    <a:ext cx="375424" cy="369332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A68B05-B2D7-4CE7-A6C1-1D2037D0E6D7}"/>
              </a:ext>
            </a:extLst>
          </p:cNvPr>
          <p:cNvGrpSpPr/>
          <p:nvPr/>
        </p:nvGrpSpPr>
        <p:grpSpPr>
          <a:xfrm>
            <a:off x="1787856" y="2685222"/>
            <a:ext cx="3485889" cy="1419485"/>
            <a:chOff x="1638468" y="3180752"/>
            <a:chExt cx="3485889" cy="14194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3DD752B-CC6C-47A0-B195-818BEDD5C833}"/>
                    </a:ext>
                  </a:extLst>
                </p:cNvPr>
                <p:cNvSpPr txBox="1"/>
                <p:nvPr/>
              </p:nvSpPr>
              <p:spPr>
                <a:xfrm>
                  <a:off x="2500937" y="3180752"/>
                  <a:ext cx="21804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3DD752B-CC6C-47A0-B195-818BEDD5C8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937" y="3180752"/>
                  <a:ext cx="2180405" cy="369332"/>
                </a:xfrm>
                <a:prstGeom prst="rect">
                  <a:avLst/>
                </a:prstGeom>
                <a:blipFill>
                  <a:blip r:embed="rId30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E5F51A5-E1EF-481C-9316-DACF05C99608}"/>
                </a:ext>
              </a:extLst>
            </p:cNvPr>
            <p:cNvGrpSpPr/>
            <p:nvPr/>
          </p:nvGrpSpPr>
          <p:grpSpPr>
            <a:xfrm>
              <a:off x="2331425" y="3659203"/>
              <a:ext cx="2792932" cy="941034"/>
              <a:chOff x="1580044" y="5485259"/>
              <a:chExt cx="2792932" cy="941034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171D10FF-B217-4FA6-AF33-A19770D394EB}"/>
                  </a:ext>
                </a:extLst>
              </p:cNvPr>
              <p:cNvGrpSpPr/>
              <p:nvPr/>
            </p:nvGrpSpPr>
            <p:grpSpPr>
              <a:xfrm>
                <a:off x="1580044" y="5485259"/>
                <a:ext cx="2792932" cy="941034"/>
                <a:chOff x="2380525" y="5434664"/>
                <a:chExt cx="2792932" cy="941034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3D7A6B68-24AA-4DF3-BEA6-D9E2B66AE145}"/>
                    </a:ext>
                  </a:extLst>
                </p:cNvPr>
                <p:cNvGrpSpPr/>
                <p:nvPr/>
              </p:nvGrpSpPr>
              <p:grpSpPr>
                <a:xfrm>
                  <a:off x="2380525" y="5434665"/>
                  <a:ext cx="489844" cy="941033"/>
                  <a:chOff x="7110228" y="2148396"/>
                  <a:chExt cx="489844" cy="941033"/>
                </a:xfrm>
              </p:grpSpPr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0855DE40-19B2-4A0E-BFE4-C4977DAB3766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D30CA016-FAAF-4767-95BD-9DED77F9C34F}"/>
                      </a:ext>
                    </a:extLst>
                  </p:cNvPr>
                  <p:cNvCxnSpPr>
                    <a:stCxn id="138" idx="1"/>
                    <a:endCxn id="138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0" name="TextBox 139">
                        <a:extLst>
                          <a:ext uri="{FF2B5EF4-FFF2-40B4-BE49-F238E27FC236}">
                            <a16:creationId xmlns:a16="http://schemas.microsoft.com/office/drawing/2014/main" id="{8D1F27A9-3789-4136-B315-B3B50BA1A00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40" name="TextBox 139">
                        <a:extLst>
                          <a:ext uri="{FF2B5EF4-FFF2-40B4-BE49-F238E27FC236}">
                            <a16:creationId xmlns:a16="http://schemas.microsoft.com/office/drawing/2014/main" id="{8D1F27A9-3789-4136-B315-B3B50BA1A00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31"/>
                        <a:stretch>
                          <a:fillRect b="-163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1" name="TextBox 140">
                        <a:extLst>
                          <a:ext uri="{FF2B5EF4-FFF2-40B4-BE49-F238E27FC236}">
                            <a16:creationId xmlns:a16="http://schemas.microsoft.com/office/drawing/2014/main" id="{752CFF3C-E0F2-45E1-9839-E046478B4CC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41" name="TextBox 140">
                        <a:extLst>
                          <a:ext uri="{FF2B5EF4-FFF2-40B4-BE49-F238E27FC236}">
                            <a16:creationId xmlns:a16="http://schemas.microsoft.com/office/drawing/2014/main" id="{752CFF3C-E0F2-45E1-9839-E046478B4CC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3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71E64850-A3DE-49ED-9976-8C9087F76CBF}"/>
                    </a:ext>
                  </a:extLst>
                </p:cNvPr>
                <p:cNvGrpSpPr/>
                <p:nvPr/>
              </p:nvGrpSpPr>
              <p:grpSpPr>
                <a:xfrm>
                  <a:off x="2842949" y="5434664"/>
                  <a:ext cx="489844" cy="941033"/>
                  <a:chOff x="7110228" y="2148396"/>
                  <a:chExt cx="489844" cy="941033"/>
                </a:xfrm>
              </p:grpSpPr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1ACBB174-F862-4B9B-B9B3-C5D19FD2D573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71D7A382-79F8-452E-B68F-84D3C76E247C}"/>
                      </a:ext>
                    </a:extLst>
                  </p:cNvPr>
                  <p:cNvCxnSpPr>
                    <a:stCxn id="134" idx="1"/>
                    <a:endCxn id="134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6" name="TextBox 135">
                        <a:extLst>
                          <a:ext uri="{FF2B5EF4-FFF2-40B4-BE49-F238E27FC236}">
                            <a16:creationId xmlns:a16="http://schemas.microsoft.com/office/drawing/2014/main" id="{1C063B10-7554-45C2-8EEA-FE305933EFC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36" name="TextBox 135">
                        <a:extLst>
                          <a:ext uri="{FF2B5EF4-FFF2-40B4-BE49-F238E27FC236}">
                            <a16:creationId xmlns:a16="http://schemas.microsoft.com/office/drawing/2014/main" id="{1C063B10-7554-45C2-8EEA-FE305933EFC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33"/>
                        <a:stretch>
                          <a:fillRect b="-163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7" name="TextBox 136">
                        <a:extLst>
                          <a:ext uri="{FF2B5EF4-FFF2-40B4-BE49-F238E27FC236}">
                            <a16:creationId xmlns:a16="http://schemas.microsoft.com/office/drawing/2014/main" id="{A1E27894-775E-45FE-A804-FCB0826B07B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37" name="TextBox 136">
                        <a:extLst>
                          <a:ext uri="{FF2B5EF4-FFF2-40B4-BE49-F238E27FC236}">
                            <a16:creationId xmlns:a16="http://schemas.microsoft.com/office/drawing/2014/main" id="{A1E27894-775E-45FE-A804-FCB0826B07B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3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A5A14834-A693-4DCB-93E2-08CFF052DD46}"/>
                    </a:ext>
                  </a:extLst>
                </p:cNvPr>
                <p:cNvGrpSpPr/>
                <p:nvPr/>
              </p:nvGrpSpPr>
              <p:grpSpPr>
                <a:xfrm>
                  <a:off x="3305373" y="5434664"/>
                  <a:ext cx="489844" cy="941033"/>
                  <a:chOff x="7110228" y="2148396"/>
                  <a:chExt cx="489844" cy="941033"/>
                </a:xfrm>
              </p:grpSpPr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DCD753BD-8AAE-486A-A908-9E2CD260511E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D0039953-D4CC-400B-A0FF-D72271393E4C}"/>
                      </a:ext>
                    </a:extLst>
                  </p:cNvPr>
                  <p:cNvCxnSpPr>
                    <a:stCxn id="130" idx="1"/>
                    <a:endCxn id="130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2" name="TextBox 131">
                        <a:extLst>
                          <a:ext uri="{FF2B5EF4-FFF2-40B4-BE49-F238E27FC236}">
                            <a16:creationId xmlns:a16="http://schemas.microsoft.com/office/drawing/2014/main" id="{DFC05B68-479B-439E-A0B6-72766724F9F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32" name="TextBox 131">
                        <a:extLst>
                          <a:ext uri="{FF2B5EF4-FFF2-40B4-BE49-F238E27FC236}">
                            <a16:creationId xmlns:a16="http://schemas.microsoft.com/office/drawing/2014/main" id="{DFC05B68-479B-439E-A0B6-72766724F9F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35"/>
                        <a:stretch>
                          <a:fillRect b="-163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3" name="TextBox 132">
                        <a:extLst>
                          <a:ext uri="{FF2B5EF4-FFF2-40B4-BE49-F238E27FC236}">
                            <a16:creationId xmlns:a16="http://schemas.microsoft.com/office/drawing/2014/main" id="{45809E27-DC71-4407-ABD6-D43297046B5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33" name="TextBox 132">
                        <a:extLst>
                          <a:ext uri="{FF2B5EF4-FFF2-40B4-BE49-F238E27FC236}">
                            <a16:creationId xmlns:a16="http://schemas.microsoft.com/office/drawing/2014/main" id="{45809E27-DC71-4407-ABD6-D43297046B5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3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526B8DD8-5DBB-4A37-9EE5-B2A82B9A0CFC}"/>
                    </a:ext>
                  </a:extLst>
                </p:cNvPr>
                <p:cNvGrpSpPr/>
                <p:nvPr/>
              </p:nvGrpSpPr>
              <p:grpSpPr>
                <a:xfrm>
                  <a:off x="3758765" y="5434665"/>
                  <a:ext cx="489844" cy="941033"/>
                  <a:chOff x="7110228" y="2148396"/>
                  <a:chExt cx="489844" cy="941033"/>
                </a:xfrm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B0AD2D1-E3BE-4861-8F8E-10F01E879618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7" name="Straight Connector 126">
                    <a:extLst>
                      <a:ext uri="{FF2B5EF4-FFF2-40B4-BE49-F238E27FC236}">
                        <a16:creationId xmlns:a16="http://schemas.microsoft.com/office/drawing/2014/main" id="{9C00DC22-40C2-4ACE-A054-B18BB8DEE3B1}"/>
                      </a:ext>
                    </a:extLst>
                  </p:cNvPr>
                  <p:cNvCxnSpPr>
                    <a:stCxn id="126" idx="1"/>
                    <a:endCxn id="126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8" name="TextBox 127">
                        <a:extLst>
                          <a:ext uri="{FF2B5EF4-FFF2-40B4-BE49-F238E27FC236}">
                            <a16:creationId xmlns:a16="http://schemas.microsoft.com/office/drawing/2014/main" id="{8F0471CD-3A96-473F-BB78-E3854FBEB6E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28" name="TextBox 127">
                        <a:extLst>
                          <a:ext uri="{FF2B5EF4-FFF2-40B4-BE49-F238E27FC236}">
                            <a16:creationId xmlns:a16="http://schemas.microsoft.com/office/drawing/2014/main" id="{8F0471CD-3A96-473F-BB78-E3854FBEB6E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37"/>
                        <a:stretch>
                          <a:fillRect b="-163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9" name="TextBox 128">
                        <a:extLst>
                          <a:ext uri="{FF2B5EF4-FFF2-40B4-BE49-F238E27FC236}">
                            <a16:creationId xmlns:a16="http://schemas.microsoft.com/office/drawing/2014/main" id="{C03F6EBC-31F9-4151-BC2B-BDAE073BDF1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76028" cy="3717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29" name="TextBox 128">
                        <a:extLst>
                          <a:ext uri="{FF2B5EF4-FFF2-40B4-BE49-F238E27FC236}">
                            <a16:creationId xmlns:a16="http://schemas.microsoft.com/office/drawing/2014/main" id="{C03F6EBC-31F9-4151-BC2B-BDAE073BDF1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76028" cy="371705"/>
                      </a:xfrm>
                      <a:prstGeom prst="rect">
                        <a:avLst/>
                      </a:prstGeom>
                      <a:blipFill>
                        <a:blip r:embed="rId38"/>
                        <a:stretch>
                          <a:fillRect b="-163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CFBAFB97-5E59-4FD6-BBF6-2B7BC0D87D6A}"/>
                    </a:ext>
                  </a:extLst>
                </p:cNvPr>
                <p:cNvGrpSpPr/>
                <p:nvPr/>
              </p:nvGrpSpPr>
              <p:grpSpPr>
                <a:xfrm>
                  <a:off x="4221189" y="5434664"/>
                  <a:ext cx="489842" cy="941033"/>
                  <a:chOff x="7110228" y="2148396"/>
                  <a:chExt cx="489842" cy="941033"/>
                </a:xfrm>
              </p:grpSpPr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830A569C-EB77-4BE9-B808-6C10D2E89FB5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3" name="Straight Connector 122">
                    <a:extLst>
                      <a:ext uri="{FF2B5EF4-FFF2-40B4-BE49-F238E27FC236}">
                        <a16:creationId xmlns:a16="http://schemas.microsoft.com/office/drawing/2014/main" id="{A9B7C7FE-15AF-4FBA-8B54-E6B67A102BD1}"/>
                      </a:ext>
                    </a:extLst>
                  </p:cNvPr>
                  <p:cNvCxnSpPr>
                    <a:stCxn id="122" idx="1"/>
                    <a:endCxn id="122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4" name="TextBox 123">
                        <a:extLst>
                          <a:ext uri="{FF2B5EF4-FFF2-40B4-BE49-F238E27FC236}">
                            <a16:creationId xmlns:a16="http://schemas.microsoft.com/office/drawing/2014/main" id="{9ADD9745-9297-4BA1-9527-A0CA07A3039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0964" cy="3804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24" name="TextBox 123">
                        <a:extLst>
                          <a:ext uri="{FF2B5EF4-FFF2-40B4-BE49-F238E27FC236}">
                            <a16:creationId xmlns:a16="http://schemas.microsoft.com/office/drawing/2014/main" id="{9ADD9745-9297-4BA1-9527-A0CA07A3039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0964" cy="380425"/>
                      </a:xfrm>
                      <a:prstGeom prst="rect">
                        <a:avLst/>
                      </a:prstGeom>
                      <a:blipFill>
                        <a:blip r:embed="rId39"/>
                        <a:stretch>
                          <a:fillRect b="-161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5" name="TextBox 124">
                        <a:extLst>
                          <a:ext uri="{FF2B5EF4-FFF2-40B4-BE49-F238E27FC236}">
                            <a16:creationId xmlns:a16="http://schemas.microsoft.com/office/drawing/2014/main" id="{AE74A8F8-C279-4730-8F05-5EC0715E4DE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76028" cy="37811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25" name="TextBox 124">
                        <a:extLst>
                          <a:ext uri="{FF2B5EF4-FFF2-40B4-BE49-F238E27FC236}">
                            <a16:creationId xmlns:a16="http://schemas.microsoft.com/office/drawing/2014/main" id="{AE74A8F8-C279-4730-8F05-5EC0715E4DE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76028" cy="378117"/>
                      </a:xfrm>
                      <a:prstGeom prst="rect">
                        <a:avLst/>
                      </a:prstGeom>
                      <a:blipFill>
                        <a:blip r:embed="rId40"/>
                        <a:stretch>
                          <a:fillRect b="-322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51CC6CDC-DEC9-46E8-8351-5254180E4BA5}"/>
                    </a:ext>
                  </a:extLst>
                </p:cNvPr>
                <p:cNvGrpSpPr/>
                <p:nvPr/>
              </p:nvGrpSpPr>
              <p:grpSpPr>
                <a:xfrm>
                  <a:off x="4683613" y="5434664"/>
                  <a:ext cx="489844" cy="941033"/>
                  <a:chOff x="7110228" y="2148396"/>
                  <a:chExt cx="489844" cy="941033"/>
                </a:xfrm>
              </p:grpSpPr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0DBA2ABF-26E9-4423-A6AC-6D70B9F00AE6}"/>
                      </a:ext>
                    </a:extLst>
                  </p:cNvPr>
                  <p:cNvSpPr/>
                  <p:nvPr/>
                </p:nvSpPr>
                <p:spPr>
                  <a:xfrm>
                    <a:off x="7111014" y="2148396"/>
                    <a:ext cx="461638" cy="94103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9" name="Straight Connector 118">
                    <a:extLst>
                      <a:ext uri="{FF2B5EF4-FFF2-40B4-BE49-F238E27FC236}">
                        <a16:creationId xmlns:a16="http://schemas.microsoft.com/office/drawing/2014/main" id="{BD855762-2F0E-4565-B622-6E671A429E06}"/>
                      </a:ext>
                    </a:extLst>
                  </p:cNvPr>
                  <p:cNvCxnSpPr>
                    <a:stCxn id="118" idx="1"/>
                    <a:endCxn id="118" idx="3"/>
                  </p:cNvCxnSpPr>
                  <p:nvPr/>
                </p:nvCxnSpPr>
                <p:spPr>
                  <a:xfrm>
                    <a:off x="7111014" y="2618913"/>
                    <a:ext cx="461638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0" name="TextBox 119">
                        <a:extLst>
                          <a:ext uri="{FF2B5EF4-FFF2-40B4-BE49-F238E27FC236}">
                            <a16:creationId xmlns:a16="http://schemas.microsoft.com/office/drawing/2014/main" id="{61FB50B5-3235-4F68-A48A-F89E7AA5629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20" name="TextBox 119">
                        <a:extLst>
                          <a:ext uri="{FF2B5EF4-FFF2-40B4-BE49-F238E27FC236}">
                            <a16:creationId xmlns:a16="http://schemas.microsoft.com/office/drawing/2014/main" id="{61FB50B5-3235-4F68-A48A-F89E7AA5629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9106" y="2183907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41"/>
                        <a:stretch>
                          <a:fillRect b="-327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1" name="TextBox 120">
                        <a:extLst>
                          <a:ext uri="{FF2B5EF4-FFF2-40B4-BE49-F238E27FC236}">
                            <a16:creationId xmlns:a16="http://schemas.microsoft.com/office/drawing/2014/main" id="{56E93A7F-E0D6-4323-B64D-62BD4CC06A7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21" name="TextBox 120">
                        <a:extLst>
                          <a:ext uri="{FF2B5EF4-FFF2-40B4-BE49-F238E27FC236}">
                            <a16:creationId xmlns:a16="http://schemas.microsoft.com/office/drawing/2014/main" id="{56E93A7F-E0D6-4323-B64D-62BD4CC06A7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10228" y="2661959"/>
                        <a:ext cx="480966" cy="374205"/>
                      </a:xfrm>
                      <a:prstGeom prst="rect">
                        <a:avLst/>
                      </a:prstGeom>
                      <a:blipFill>
                        <a:blip r:embed="rId4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6926657-0916-4E54-A0BC-ABFB923D8596}"/>
                  </a:ext>
                </a:extLst>
              </p:cNvPr>
              <p:cNvSpPr/>
              <p:nvPr/>
            </p:nvSpPr>
            <p:spPr>
              <a:xfrm>
                <a:off x="1580044" y="5955775"/>
                <a:ext cx="461362" cy="470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5219C716-3DB6-48C4-9D54-9817421CAD71}"/>
                  </a:ext>
                </a:extLst>
              </p:cNvPr>
              <p:cNvSpPr/>
              <p:nvPr/>
            </p:nvSpPr>
            <p:spPr>
              <a:xfrm>
                <a:off x="2043328" y="5492797"/>
                <a:ext cx="461362" cy="470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32E49B3-5702-43ED-A1FF-8BC5D13A4371}"/>
                  </a:ext>
                </a:extLst>
              </p:cNvPr>
              <p:cNvSpPr/>
              <p:nvPr/>
            </p:nvSpPr>
            <p:spPr>
              <a:xfrm>
                <a:off x="2505816" y="5955774"/>
                <a:ext cx="461362" cy="470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06EA79E-FE2C-44B4-A314-956BC190621D}"/>
                  </a:ext>
                </a:extLst>
              </p:cNvPr>
              <p:cNvSpPr/>
              <p:nvPr/>
            </p:nvSpPr>
            <p:spPr>
              <a:xfrm>
                <a:off x="2948682" y="5487926"/>
                <a:ext cx="461362" cy="470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4C4D5A2-AD1E-4312-81DB-10E34F121B16}"/>
                  </a:ext>
                </a:extLst>
              </p:cNvPr>
              <p:cNvSpPr/>
              <p:nvPr/>
            </p:nvSpPr>
            <p:spPr>
              <a:xfrm>
                <a:off x="3410044" y="5486511"/>
                <a:ext cx="461362" cy="470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E812519-EDCA-496E-8CEE-9AB1D0CEBB5C}"/>
                  </a:ext>
                </a:extLst>
              </p:cNvPr>
              <p:cNvSpPr/>
              <p:nvPr/>
            </p:nvSpPr>
            <p:spPr>
              <a:xfrm>
                <a:off x="3880209" y="5959971"/>
                <a:ext cx="461362" cy="46631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CF5D7E2-D042-4938-B9B5-13282D550F10}"/>
                    </a:ext>
                  </a:extLst>
                </p:cNvPr>
                <p:cNvSpPr txBox="1"/>
                <p:nvPr/>
              </p:nvSpPr>
              <p:spPr>
                <a:xfrm>
                  <a:off x="1638468" y="3928533"/>
                  <a:ext cx="6744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CF5D7E2-D042-4938-B9B5-13282D550F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8468" y="3928533"/>
                  <a:ext cx="674415" cy="369332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745712-5B07-4287-AAAF-6CEE37510DA8}"/>
              </a:ext>
            </a:extLst>
          </p:cNvPr>
          <p:cNvGrpSpPr/>
          <p:nvPr/>
        </p:nvGrpSpPr>
        <p:grpSpPr>
          <a:xfrm>
            <a:off x="1827842" y="4865157"/>
            <a:ext cx="3485889" cy="1419485"/>
            <a:chOff x="1827842" y="4865157"/>
            <a:chExt cx="3485889" cy="1419485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B7DE403E-3DEF-40FB-9414-9BA3F009D43F}"/>
                </a:ext>
              </a:extLst>
            </p:cNvPr>
            <p:cNvGrpSpPr/>
            <p:nvPr/>
          </p:nvGrpSpPr>
          <p:grpSpPr>
            <a:xfrm>
              <a:off x="1827842" y="4865157"/>
              <a:ext cx="3485889" cy="1419485"/>
              <a:chOff x="1638468" y="3180752"/>
              <a:chExt cx="3485889" cy="14194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01BB1EFF-093C-441D-A83F-4234370EEA69}"/>
                      </a:ext>
                    </a:extLst>
                  </p:cNvPr>
                  <p:cNvSpPr txBox="1"/>
                  <p:nvPr/>
                </p:nvSpPr>
                <p:spPr>
                  <a:xfrm>
                    <a:off x="2500937" y="3180752"/>
                    <a:ext cx="227171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atin typeface="Avenir Next LT Pro" panose="020B05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01BB1EFF-093C-441D-A83F-4234370EEA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0937" y="3180752"/>
                    <a:ext cx="2271711" cy="369332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939C8018-9572-48F0-A26A-691097930ACE}"/>
                  </a:ext>
                </a:extLst>
              </p:cNvPr>
              <p:cNvGrpSpPr/>
              <p:nvPr/>
            </p:nvGrpSpPr>
            <p:grpSpPr>
              <a:xfrm>
                <a:off x="2331425" y="3659203"/>
                <a:ext cx="2792932" cy="941034"/>
                <a:chOff x="1580044" y="5485259"/>
                <a:chExt cx="2792932" cy="941034"/>
              </a:xfrm>
            </p:grpSpPr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F919E590-2017-4366-8641-2F9C10A0D810}"/>
                    </a:ext>
                  </a:extLst>
                </p:cNvPr>
                <p:cNvGrpSpPr/>
                <p:nvPr/>
              </p:nvGrpSpPr>
              <p:grpSpPr>
                <a:xfrm>
                  <a:off x="1580044" y="5485259"/>
                  <a:ext cx="2792932" cy="941034"/>
                  <a:chOff x="2380525" y="5434664"/>
                  <a:chExt cx="2792932" cy="941034"/>
                </a:xfrm>
              </p:grpSpPr>
              <p:grpSp>
                <p:nvGrpSpPr>
                  <p:cNvPr id="153" name="Group 152">
                    <a:extLst>
                      <a:ext uri="{FF2B5EF4-FFF2-40B4-BE49-F238E27FC236}">
                        <a16:creationId xmlns:a16="http://schemas.microsoft.com/office/drawing/2014/main" id="{61370FF0-1044-472E-9F0F-C8D02C6F56BA}"/>
                      </a:ext>
                    </a:extLst>
                  </p:cNvPr>
                  <p:cNvGrpSpPr/>
                  <p:nvPr/>
                </p:nvGrpSpPr>
                <p:grpSpPr>
                  <a:xfrm>
                    <a:off x="2380525" y="5434665"/>
                    <a:ext cx="489844" cy="941033"/>
                    <a:chOff x="7110228" y="2148396"/>
                    <a:chExt cx="489844" cy="941033"/>
                  </a:xfrm>
                </p:grpSpPr>
                <p:sp>
                  <p:nvSpPr>
                    <p:cNvPr id="179" name="Rectangle 178">
                      <a:extLst>
                        <a:ext uri="{FF2B5EF4-FFF2-40B4-BE49-F238E27FC236}">
                          <a16:creationId xmlns:a16="http://schemas.microsoft.com/office/drawing/2014/main" id="{920E066A-CBF9-4B08-9FB6-8BFC3AC9A4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80" name="Straight Connector 179">
                      <a:extLst>
                        <a:ext uri="{FF2B5EF4-FFF2-40B4-BE49-F238E27FC236}">
                          <a16:creationId xmlns:a16="http://schemas.microsoft.com/office/drawing/2014/main" id="{87C77926-56B1-47D3-AAA0-EEAE6194335B}"/>
                        </a:ext>
                      </a:extLst>
                    </p:cNvPr>
                    <p:cNvCxnSpPr>
                      <a:stCxn id="179" idx="1"/>
                      <a:endCxn id="179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81" name="TextBox 180">
                          <a:extLst>
                            <a:ext uri="{FF2B5EF4-FFF2-40B4-BE49-F238E27FC236}">
                              <a16:creationId xmlns:a16="http://schemas.microsoft.com/office/drawing/2014/main" id="{2BAD4F31-5F38-4FAC-A961-2AD46338F25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81" name="TextBox 180">
                          <a:extLst>
                            <a:ext uri="{FF2B5EF4-FFF2-40B4-BE49-F238E27FC236}">
                              <a16:creationId xmlns:a16="http://schemas.microsoft.com/office/drawing/2014/main" id="{2BAD4F31-5F38-4FAC-A961-2AD46338F25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4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82" name="TextBox 181">
                          <a:extLst>
                            <a:ext uri="{FF2B5EF4-FFF2-40B4-BE49-F238E27FC236}">
                              <a16:creationId xmlns:a16="http://schemas.microsoft.com/office/drawing/2014/main" id="{AFE0672E-157E-4E07-B85F-0B80F43B396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82" name="TextBox 181">
                          <a:extLst>
                            <a:ext uri="{FF2B5EF4-FFF2-40B4-BE49-F238E27FC236}">
                              <a16:creationId xmlns:a16="http://schemas.microsoft.com/office/drawing/2014/main" id="{AFE0672E-157E-4E07-B85F-0B80F43B396F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46"/>
                          <a:stretch>
                            <a:fillRect b="-163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154" name="Group 153">
                    <a:extLst>
                      <a:ext uri="{FF2B5EF4-FFF2-40B4-BE49-F238E27FC236}">
                        <a16:creationId xmlns:a16="http://schemas.microsoft.com/office/drawing/2014/main" id="{C99C2150-50A6-43B5-8900-0413476ADB1D}"/>
                      </a:ext>
                    </a:extLst>
                  </p:cNvPr>
                  <p:cNvGrpSpPr/>
                  <p:nvPr/>
                </p:nvGrpSpPr>
                <p:grpSpPr>
                  <a:xfrm>
                    <a:off x="2842949" y="5434664"/>
                    <a:ext cx="489844" cy="941033"/>
                    <a:chOff x="7110228" y="2148396"/>
                    <a:chExt cx="489844" cy="941033"/>
                  </a:xfrm>
                </p:grpSpPr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305D447D-876C-4771-BF9D-6CC1A176A1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76" name="Straight Connector 175">
                      <a:extLst>
                        <a:ext uri="{FF2B5EF4-FFF2-40B4-BE49-F238E27FC236}">
                          <a16:creationId xmlns:a16="http://schemas.microsoft.com/office/drawing/2014/main" id="{EB7ABF49-B071-4E06-AE6C-505532553FF2}"/>
                        </a:ext>
                      </a:extLst>
                    </p:cNvPr>
                    <p:cNvCxnSpPr>
                      <a:stCxn id="175" idx="1"/>
                      <a:endCxn id="175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77" name="TextBox 176">
                          <a:extLst>
                            <a:ext uri="{FF2B5EF4-FFF2-40B4-BE49-F238E27FC236}">
                              <a16:creationId xmlns:a16="http://schemas.microsoft.com/office/drawing/2014/main" id="{C8594627-653E-475E-84AB-1DF2DD5BE12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77" name="TextBox 176">
                          <a:extLst>
                            <a:ext uri="{FF2B5EF4-FFF2-40B4-BE49-F238E27FC236}">
                              <a16:creationId xmlns:a16="http://schemas.microsoft.com/office/drawing/2014/main" id="{C8594627-653E-475E-84AB-1DF2DD5BE121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4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78" name="TextBox 177">
                          <a:extLst>
                            <a:ext uri="{FF2B5EF4-FFF2-40B4-BE49-F238E27FC236}">
                              <a16:creationId xmlns:a16="http://schemas.microsoft.com/office/drawing/2014/main" id="{9C250B82-8CCE-4B25-B6C3-E228C6E399A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78" name="TextBox 177">
                          <a:extLst>
                            <a:ext uri="{FF2B5EF4-FFF2-40B4-BE49-F238E27FC236}">
                              <a16:creationId xmlns:a16="http://schemas.microsoft.com/office/drawing/2014/main" id="{9C250B82-8CCE-4B25-B6C3-E228C6E399AD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48"/>
                          <a:stretch>
                            <a:fillRect b="-163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id="{461B450F-3686-4077-A674-E5ECBE4096DB}"/>
                      </a:ext>
                    </a:extLst>
                  </p:cNvPr>
                  <p:cNvGrpSpPr/>
                  <p:nvPr/>
                </p:nvGrpSpPr>
                <p:grpSpPr>
                  <a:xfrm>
                    <a:off x="3305373" y="5434664"/>
                    <a:ext cx="489844" cy="941033"/>
                    <a:chOff x="7110228" y="2148396"/>
                    <a:chExt cx="489844" cy="941033"/>
                  </a:xfrm>
                </p:grpSpPr>
                <p:sp>
                  <p:nvSpPr>
                    <p:cNvPr id="171" name="Rectangle 170">
                      <a:extLst>
                        <a:ext uri="{FF2B5EF4-FFF2-40B4-BE49-F238E27FC236}">
                          <a16:creationId xmlns:a16="http://schemas.microsoft.com/office/drawing/2014/main" id="{384E4BA4-578F-49C1-9654-E4D671B61B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72" name="Straight Connector 171">
                      <a:extLst>
                        <a:ext uri="{FF2B5EF4-FFF2-40B4-BE49-F238E27FC236}">
                          <a16:creationId xmlns:a16="http://schemas.microsoft.com/office/drawing/2014/main" id="{13709DEC-C34F-469D-B75B-9B8F40E679F5}"/>
                        </a:ext>
                      </a:extLst>
                    </p:cNvPr>
                    <p:cNvCxnSpPr>
                      <a:stCxn id="171" idx="1"/>
                      <a:endCxn id="171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73" name="TextBox 172">
                          <a:extLst>
                            <a:ext uri="{FF2B5EF4-FFF2-40B4-BE49-F238E27FC236}">
                              <a16:creationId xmlns:a16="http://schemas.microsoft.com/office/drawing/2014/main" id="{36B40561-A9E7-4118-AE7D-E88D2E40AA1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73" name="TextBox 172">
                          <a:extLst>
                            <a:ext uri="{FF2B5EF4-FFF2-40B4-BE49-F238E27FC236}">
                              <a16:creationId xmlns:a16="http://schemas.microsoft.com/office/drawing/2014/main" id="{36B40561-A9E7-4118-AE7D-E88D2E40AA15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4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74" name="TextBox 173">
                          <a:extLst>
                            <a:ext uri="{FF2B5EF4-FFF2-40B4-BE49-F238E27FC236}">
                              <a16:creationId xmlns:a16="http://schemas.microsoft.com/office/drawing/2014/main" id="{49AB58A6-35CF-4443-9F72-1B91DDD1708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74" name="TextBox 173">
                          <a:extLst>
                            <a:ext uri="{FF2B5EF4-FFF2-40B4-BE49-F238E27FC236}">
                              <a16:creationId xmlns:a16="http://schemas.microsoft.com/office/drawing/2014/main" id="{49AB58A6-35CF-4443-9F72-1B91DDD1708F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50"/>
                          <a:stretch>
                            <a:fillRect b="-163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4F885D82-D4FB-43E9-A34B-F7559D7AEE51}"/>
                      </a:ext>
                    </a:extLst>
                  </p:cNvPr>
                  <p:cNvGrpSpPr/>
                  <p:nvPr/>
                </p:nvGrpSpPr>
                <p:grpSpPr>
                  <a:xfrm>
                    <a:off x="3758765" y="5434665"/>
                    <a:ext cx="489844" cy="941033"/>
                    <a:chOff x="7110228" y="2148396"/>
                    <a:chExt cx="489844" cy="941033"/>
                  </a:xfrm>
                </p:grpSpPr>
                <p:sp>
                  <p:nvSpPr>
                    <p:cNvPr id="167" name="Rectangle 166">
                      <a:extLst>
                        <a:ext uri="{FF2B5EF4-FFF2-40B4-BE49-F238E27FC236}">
                          <a16:creationId xmlns:a16="http://schemas.microsoft.com/office/drawing/2014/main" id="{4D7C2C1A-B0B4-4CFE-98BE-3C89DE873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68" name="Straight Connector 167">
                      <a:extLst>
                        <a:ext uri="{FF2B5EF4-FFF2-40B4-BE49-F238E27FC236}">
                          <a16:creationId xmlns:a16="http://schemas.microsoft.com/office/drawing/2014/main" id="{A1EE9E77-557C-4940-9958-D43339E206CC}"/>
                        </a:ext>
                      </a:extLst>
                    </p:cNvPr>
                    <p:cNvCxnSpPr>
                      <a:stCxn id="167" idx="1"/>
                      <a:endCxn id="167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69" name="TextBox 168">
                          <a:extLst>
                            <a:ext uri="{FF2B5EF4-FFF2-40B4-BE49-F238E27FC236}">
                              <a16:creationId xmlns:a16="http://schemas.microsoft.com/office/drawing/2014/main" id="{122DCC8D-3ADD-482D-B968-A3C5D2A2DC9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69" name="TextBox 168">
                          <a:extLst>
                            <a:ext uri="{FF2B5EF4-FFF2-40B4-BE49-F238E27FC236}">
                              <a16:creationId xmlns:a16="http://schemas.microsoft.com/office/drawing/2014/main" id="{122DCC8D-3ADD-482D-B968-A3C5D2A2DC9B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5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70" name="TextBox 169">
                          <a:extLst>
                            <a:ext uri="{FF2B5EF4-FFF2-40B4-BE49-F238E27FC236}">
                              <a16:creationId xmlns:a16="http://schemas.microsoft.com/office/drawing/2014/main" id="{661097AD-57DD-4954-B880-CC81ABFBC2A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76028" cy="3717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70" name="TextBox 169">
                          <a:extLst>
                            <a:ext uri="{FF2B5EF4-FFF2-40B4-BE49-F238E27FC236}">
                              <a16:creationId xmlns:a16="http://schemas.microsoft.com/office/drawing/2014/main" id="{661097AD-57DD-4954-B880-CC81ABFBC2A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76028" cy="371705"/>
                        </a:xfrm>
                        <a:prstGeom prst="rect">
                          <a:avLst/>
                        </a:prstGeom>
                        <a:blipFill>
                          <a:blip r:embed="rId52"/>
                          <a:stretch>
                            <a:fillRect b="-163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157" name="Group 156">
                    <a:extLst>
                      <a:ext uri="{FF2B5EF4-FFF2-40B4-BE49-F238E27FC236}">
                        <a16:creationId xmlns:a16="http://schemas.microsoft.com/office/drawing/2014/main" id="{0DA14CAA-4C10-4C04-9E38-5C4739D3727D}"/>
                      </a:ext>
                    </a:extLst>
                  </p:cNvPr>
                  <p:cNvGrpSpPr/>
                  <p:nvPr/>
                </p:nvGrpSpPr>
                <p:grpSpPr>
                  <a:xfrm>
                    <a:off x="4221189" y="5434664"/>
                    <a:ext cx="489842" cy="941033"/>
                    <a:chOff x="7110228" y="2148396"/>
                    <a:chExt cx="489842" cy="941033"/>
                  </a:xfrm>
                </p:grpSpPr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51E9173A-26AA-436A-930D-D2314CCF63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64" name="Straight Connector 163">
                      <a:extLst>
                        <a:ext uri="{FF2B5EF4-FFF2-40B4-BE49-F238E27FC236}">
                          <a16:creationId xmlns:a16="http://schemas.microsoft.com/office/drawing/2014/main" id="{41CE559D-4F15-481A-9124-59C416F88256}"/>
                        </a:ext>
                      </a:extLst>
                    </p:cNvPr>
                    <p:cNvCxnSpPr>
                      <a:stCxn id="163" idx="1"/>
                      <a:endCxn id="163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65" name="TextBox 164">
                          <a:extLst>
                            <a:ext uri="{FF2B5EF4-FFF2-40B4-BE49-F238E27FC236}">
                              <a16:creationId xmlns:a16="http://schemas.microsoft.com/office/drawing/2014/main" id="{774398CE-B04E-4FCE-9124-45CE282CB0D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4" cy="3804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65" name="TextBox 164">
                          <a:extLst>
                            <a:ext uri="{FF2B5EF4-FFF2-40B4-BE49-F238E27FC236}">
                              <a16:creationId xmlns:a16="http://schemas.microsoft.com/office/drawing/2014/main" id="{774398CE-B04E-4FCE-9124-45CE282CB0D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4" cy="380425"/>
                        </a:xfrm>
                        <a:prstGeom prst="rect">
                          <a:avLst/>
                        </a:prstGeom>
                        <a:blipFill>
                          <a:blip r:embed="rId53"/>
                          <a:stretch>
                            <a:fillRect b="-158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66" name="TextBox 165">
                          <a:extLst>
                            <a:ext uri="{FF2B5EF4-FFF2-40B4-BE49-F238E27FC236}">
                              <a16:creationId xmlns:a16="http://schemas.microsoft.com/office/drawing/2014/main" id="{FF04F91E-422E-4D18-A709-2E9864F951D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76028" cy="37811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66" name="TextBox 165">
                          <a:extLst>
                            <a:ext uri="{FF2B5EF4-FFF2-40B4-BE49-F238E27FC236}">
                              <a16:creationId xmlns:a16="http://schemas.microsoft.com/office/drawing/2014/main" id="{FF04F91E-422E-4D18-A709-2E9864F951D7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76028" cy="378117"/>
                        </a:xfrm>
                        <a:prstGeom prst="rect">
                          <a:avLst/>
                        </a:prstGeom>
                        <a:blipFill>
                          <a:blip r:embed="rId54"/>
                          <a:stretch>
                            <a:fillRect b="-161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158" name="Group 157">
                    <a:extLst>
                      <a:ext uri="{FF2B5EF4-FFF2-40B4-BE49-F238E27FC236}">
                        <a16:creationId xmlns:a16="http://schemas.microsoft.com/office/drawing/2014/main" id="{52B68125-96AF-4BE7-A20A-071028F56BBD}"/>
                      </a:ext>
                    </a:extLst>
                  </p:cNvPr>
                  <p:cNvGrpSpPr/>
                  <p:nvPr/>
                </p:nvGrpSpPr>
                <p:grpSpPr>
                  <a:xfrm>
                    <a:off x="4683613" y="5434664"/>
                    <a:ext cx="489844" cy="941033"/>
                    <a:chOff x="7110228" y="2148396"/>
                    <a:chExt cx="489844" cy="941033"/>
                  </a:xfrm>
                </p:grpSpPr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83DF64E1-9812-41EB-A4A6-9E911D2A24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1014" y="2148396"/>
                      <a:ext cx="461638" cy="941033"/>
                    </a:xfrm>
                    <a:prstGeom prst="rect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60" name="Straight Connector 159">
                      <a:extLst>
                        <a:ext uri="{FF2B5EF4-FFF2-40B4-BE49-F238E27FC236}">
                          <a16:creationId xmlns:a16="http://schemas.microsoft.com/office/drawing/2014/main" id="{C6BDBAD1-BB79-4068-905A-8DDF1A961872}"/>
                        </a:ext>
                      </a:extLst>
                    </p:cNvPr>
                    <p:cNvCxnSpPr>
                      <a:stCxn id="159" idx="1"/>
                      <a:endCxn id="159" idx="3"/>
                    </p:cNvCxnSpPr>
                    <p:nvPr/>
                  </p:nvCxnSpPr>
                  <p:spPr>
                    <a:xfrm>
                      <a:off x="7111014" y="2618913"/>
                      <a:ext cx="461638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61" name="TextBox 160">
                          <a:extLst>
                            <a:ext uri="{FF2B5EF4-FFF2-40B4-BE49-F238E27FC236}">
                              <a16:creationId xmlns:a16="http://schemas.microsoft.com/office/drawing/2014/main" id="{C2FD313A-3402-4E85-8BD2-EA1C924B130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61" name="TextBox 160">
                          <a:extLst>
                            <a:ext uri="{FF2B5EF4-FFF2-40B4-BE49-F238E27FC236}">
                              <a16:creationId xmlns:a16="http://schemas.microsoft.com/office/drawing/2014/main" id="{C2FD313A-3402-4E85-8BD2-EA1C924B130B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9106" y="2183907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55"/>
                          <a:stretch>
                            <a:fillRect b="-161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62" name="TextBox 161">
                          <a:extLst>
                            <a:ext uri="{FF2B5EF4-FFF2-40B4-BE49-F238E27FC236}">
                              <a16:creationId xmlns:a16="http://schemas.microsoft.com/office/drawing/2014/main" id="{723C95EF-0F00-4427-95EA-645F6E09FF7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162" name="TextBox 161">
                          <a:extLst>
                            <a:ext uri="{FF2B5EF4-FFF2-40B4-BE49-F238E27FC236}">
                              <a16:creationId xmlns:a16="http://schemas.microsoft.com/office/drawing/2014/main" id="{723C95EF-0F00-4427-95EA-645F6E09FF74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110228" y="2661959"/>
                          <a:ext cx="480966" cy="374205"/>
                        </a:xfrm>
                        <a:prstGeom prst="rect">
                          <a:avLst/>
                        </a:prstGeom>
                        <a:blipFill>
                          <a:blip r:embed="rId56"/>
                          <a:stretch>
                            <a:fillRect b="-163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751D46CD-5BD2-457F-956C-97D1AC3646EC}"/>
                    </a:ext>
                  </a:extLst>
                </p:cNvPr>
                <p:cNvSpPr/>
                <p:nvPr/>
              </p:nvSpPr>
              <p:spPr>
                <a:xfrm>
                  <a:off x="1580044" y="5955775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D7BABE20-9FB4-4E11-8307-2D49116E26E6}"/>
                    </a:ext>
                  </a:extLst>
                </p:cNvPr>
                <p:cNvSpPr/>
                <p:nvPr/>
              </p:nvSpPr>
              <p:spPr>
                <a:xfrm>
                  <a:off x="2034124" y="5953582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0A49FF49-0E17-4189-8E45-2AC8D6D3C12B}"/>
                    </a:ext>
                  </a:extLst>
                </p:cNvPr>
                <p:cNvSpPr/>
                <p:nvPr/>
              </p:nvSpPr>
              <p:spPr>
                <a:xfrm>
                  <a:off x="2505816" y="5955774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2B671BFA-117F-4CC0-B47B-FB01755FD75F}"/>
                    </a:ext>
                  </a:extLst>
                </p:cNvPr>
                <p:cNvSpPr/>
                <p:nvPr/>
              </p:nvSpPr>
              <p:spPr>
                <a:xfrm>
                  <a:off x="2948682" y="5487926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9DC7D965-8E6A-4E8E-BA34-51E13EC6E79E}"/>
                    </a:ext>
                  </a:extLst>
                </p:cNvPr>
                <p:cNvSpPr/>
                <p:nvPr/>
              </p:nvSpPr>
              <p:spPr>
                <a:xfrm>
                  <a:off x="3410044" y="5486511"/>
                  <a:ext cx="461362" cy="47051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F68769B0-06AF-4DD4-92AB-CB72DE0B56A6}"/>
                    </a:ext>
                  </a:extLst>
                </p:cNvPr>
                <p:cNvSpPr/>
                <p:nvPr/>
              </p:nvSpPr>
              <p:spPr>
                <a:xfrm>
                  <a:off x="3880209" y="5959971"/>
                  <a:ext cx="461362" cy="4663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3BE76AFE-D438-4615-A282-78DF328CD5FE}"/>
                      </a:ext>
                    </a:extLst>
                  </p:cNvPr>
                  <p:cNvSpPr txBox="1"/>
                  <p:nvPr/>
                </p:nvSpPr>
                <p:spPr>
                  <a:xfrm>
                    <a:off x="1638468" y="3928533"/>
                    <a:ext cx="77303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 =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3BE76AFE-D438-4615-A282-78DF328CD5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8468" y="3928533"/>
                    <a:ext cx="773032" cy="369332"/>
                  </a:xfrm>
                  <a:prstGeom prst="rect">
                    <a:avLst/>
                  </a:prstGeom>
                  <a:blipFill>
                    <a:blip r:embed="rId5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E12C47-D4E8-46A6-80EA-8D343261B5C8}"/>
                </a:ext>
              </a:extLst>
            </p:cNvPr>
            <p:cNvSpPr/>
            <p:nvPr/>
          </p:nvSpPr>
          <p:spPr>
            <a:xfrm>
              <a:off x="2987402" y="5343542"/>
              <a:ext cx="465969" cy="46036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Flowchart: Display 14">
                <a:extLst>
                  <a:ext uri="{FF2B5EF4-FFF2-40B4-BE49-F238E27FC236}">
                    <a16:creationId xmlns:a16="http://schemas.microsoft.com/office/drawing/2014/main" id="{42FFF099-3E18-480E-B2B3-CAD6D9EEDE0A}"/>
                  </a:ext>
                </a:extLst>
              </p:cNvPr>
              <p:cNvSpPr/>
              <p:nvPr/>
            </p:nvSpPr>
            <p:spPr>
              <a:xfrm>
                <a:off x="3557001" y="5085927"/>
                <a:ext cx="3072066" cy="905515"/>
              </a:xfrm>
              <a:prstGeom prst="flowChartDisplay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i="1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But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b="1" i="1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 is random and unknown.</a:t>
                </a:r>
              </a:p>
            </p:txBody>
          </p:sp>
        </mc:Choice>
        <mc:Fallback xmlns="">
          <p:sp>
            <p:nvSpPr>
              <p:cNvPr id="15" name="Flowchart: Display 14">
                <a:extLst>
                  <a:ext uri="{FF2B5EF4-FFF2-40B4-BE49-F238E27FC236}">
                    <a16:creationId xmlns:a16="http://schemas.microsoft.com/office/drawing/2014/main" id="{42FFF099-3E18-480E-B2B3-CAD6D9EED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001" y="5085927"/>
                <a:ext cx="3072066" cy="905515"/>
              </a:xfrm>
              <a:prstGeom prst="flowChartDisplay">
                <a:avLst/>
              </a:prstGeom>
              <a:blipFill>
                <a:blip r:embed="rId58"/>
                <a:stretch>
                  <a:fillRect/>
                </a:stretch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55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HASH FUNCTIONS, FORMALLY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We will think about </a:t>
                </a:r>
                <a:r>
                  <a:rPr lang="en-US" sz="1800" b="1" i="1" dirty="0">
                    <a:latin typeface="Avenir Next LT Pro" panose="020B0504020202020204" pitchFamily="34" charset="0"/>
                  </a:rPr>
                  <a:t>keyed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 hash functions.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 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How to use it?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Typically: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 dirty="0">
                        <a:latin typeface="Cambria Math" panose="02040503050406030204" pitchFamily="18" charset="0"/>
                      </a:rPr>
                      <m:t>𝐊𝐞𝐲𝐆𝐞𝐧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Make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public to everyone;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Now anyone can 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on any string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and get the hash digest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6E95F0D5-EC50-4EF1-A9EB-01C80984B08A}"/>
              </a:ext>
            </a:extLst>
          </p:cNvPr>
          <p:cNvGrpSpPr/>
          <p:nvPr/>
        </p:nvGrpSpPr>
        <p:grpSpPr>
          <a:xfrm>
            <a:off x="397933" y="1666250"/>
            <a:ext cx="11150879" cy="1657976"/>
            <a:chOff x="482320" y="2843686"/>
            <a:chExt cx="11150879" cy="13079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B24B68-F871-4623-8921-1BA6277D9B2B}"/>
                </a:ext>
              </a:extLst>
            </p:cNvPr>
            <p:cNvSpPr/>
            <p:nvPr/>
          </p:nvSpPr>
          <p:spPr>
            <a:xfrm>
              <a:off x="482320" y="2843686"/>
              <a:ext cx="11150879" cy="130792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2F83030-B3B6-487A-865C-873C38BB1CE7}"/>
                    </a:ext>
                  </a:extLst>
                </p:cNvPr>
                <p:cNvSpPr txBox="1"/>
                <p:nvPr/>
              </p:nvSpPr>
              <p:spPr>
                <a:xfrm>
                  <a:off x="559998" y="2927701"/>
                  <a:ext cx="10830564" cy="11515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 hash function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</m:oMath>
                  </a14:m>
                  <a:r>
                    <a:rPr lang="en-US" sz="2000" dirty="0">
                      <a:latin typeface="Avenir Next LT Pro" panose="020B0504020202020204" pitchFamily="34" charset="0"/>
                    </a:rPr>
                    <a:t> is a </a:t>
                  </a:r>
                  <a:r>
                    <a:rPr lang="en-US" sz="2000">
                      <a:latin typeface="Avenir Next LT Pro" panose="020B0504020202020204" pitchFamily="34" charset="0"/>
                    </a:rPr>
                    <a:t>polynomial-time computable function </a:t>
                  </a:r>
                  <a:r>
                    <a:rPr lang="en-US" sz="2000" dirty="0">
                      <a:latin typeface="Avenir Next LT Pro" panose="020B0504020202020204" pitchFamily="34" charset="0"/>
                    </a:rPr>
                    <a:t>family</a:t>
                  </a:r>
                </a:p>
                <a:p>
                  <a:endParaRPr lang="en-US" sz="12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latin typeface="Avenir Next LT Pro" panose="020B0504020202020204" pitchFamily="34" charset="0"/>
                  </a:endParaRPr>
                </a:p>
                <a:p>
                  <a:endParaRPr lang="en-US" sz="1200" dirty="0">
                    <a:latin typeface="Avenir Next LT Pro" panose="020B0504020202020204" pitchFamily="34" charset="0"/>
                  </a:endParaRPr>
                </a:p>
                <a:p>
                  <a:r>
                    <a:rPr lang="en-US" dirty="0">
                      <a:latin typeface="Avenir Next LT Pro" panose="020B0504020202020204" pitchFamily="34" charset="0"/>
                    </a:rPr>
                    <a:t>equipped with a PPT algorithm </a:t>
                  </a:r>
                  <a14:m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𝐊𝐞𝐲𝐆𝐞𝐧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which, on input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outputs a key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2F83030-B3B6-487A-865C-873C38BB1C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1"/>
                  <a:ext cx="10830564" cy="1151505"/>
                </a:xfrm>
                <a:prstGeom prst="rect">
                  <a:avLst/>
                </a:prstGeom>
                <a:blipFill>
                  <a:blip r:embed="rId3"/>
                  <a:stretch>
                    <a:fillRect l="-450" t="-2092" b="-46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AC9FC2-1904-48D4-8068-C364B9AD6B23}"/>
              </a:ext>
            </a:extLst>
          </p:cNvPr>
          <p:cNvGrpSpPr/>
          <p:nvPr/>
        </p:nvGrpSpPr>
        <p:grpSpPr>
          <a:xfrm>
            <a:off x="3867150" y="4372630"/>
            <a:ext cx="4669476" cy="1170920"/>
            <a:chOff x="3867150" y="4372630"/>
            <a:chExt cx="4669476" cy="117092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D052AAD-1688-4014-88B4-0E6D99F174EF}"/>
                </a:ext>
              </a:extLst>
            </p:cNvPr>
            <p:cNvCxnSpPr/>
            <p:nvPr/>
          </p:nvCxnSpPr>
          <p:spPr>
            <a:xfrm flipH="1">
              <a:off x="3867150" y="4895850"/>
              <a:ext cx="2295525" cy="6477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A97ED7-E9C7-423F-A71E-DD3889D6A8A6}"/>
                </a:ext>
              </a:extLst>
            </p:cNvPr>
            <p:cNvSpPr txBox="1"/>
            <p:nvPr/>
          </p:nvSpPr>
          <p:spPr>
            <a:xfrm>
              <a:off x="5270475" y="4372630"/>
              <a:ext cx="3266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Avenir Next LT Pro" panose="020B0504020202020204" pitchFamily="34" charset="0"/>
                </a:rPr>
                <a:t>Why? In practice, anyone can look up </a:t>
              </a:r>
            </a:p>
            <a:p>
              <a:pPr algn="ctr"/>
              <a:r>
                <a:rPr lang="en-US" sz="1400" dirty="0">
                  <a:latin typeface="Avenir Next LT Pro" panose="020B0504020202020204" pitchFamily="34" charset="0"/>
                </a:rPr>
                <a:t>hash function spec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086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COLLISION-RESISTANCE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What security properties do we want?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There are many. An important one: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collision-resistance.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as we saw, every hash function is necessarily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many-to-one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but in a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good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hash function, it should be hard to find inputs with the same digest.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If this sounds impossible: 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Think about a random function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it’s true that each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has (roughly)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preimages;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be the set of preimages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a random subset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in a set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In other words: for any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lim>
                        </m:limLow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So, there are indeed functions for which it’s hard to find preimages and collisions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(Actually, in a certain sense,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most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functions have this property.)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 b="-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3B55965-FE58-4F8A-9A8D-9B0C074A19A4}"/>
              </a:ext>
            </a:extLst>
          </p:cNvPr>
          <p:cNvGrpSpPr/>
          <p:nvPr/>
        </p:nvGrpSpPr>
        <p:grpSpPr>
          <a:xfrm>
            <a:off x="9717037" y="1470702"/>
            <a:ext cx="1690150" cy="1561054"/>
            <a:chOff x="9010650" y="1253067"/>
            <a:chExt cx="1690150" cy="15610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D6B4B7B-3362-4167-9E37-15DBB3560D0D}"/>
                    </a:ext>
                  </a:extLst>
                </p:cNvPr>
                <p:cNvSpPr txBox="1"/>
                <p:nvPr/>
              </p:nvSpPr>
              <p:spPr>
                <a:xfrm>
                  <a:off x="9010650" y="1253067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1A2F8B7-30C2-4905-B6D1-8D91FEDA5E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0650" y="1253067"/>
                  <a:ext cx="36798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2623056-3D00-4653-9B52-F223DE437FE0}"/>
                    </a:ext>
                  </a:extLst>
                </p:cNvPr>
                <p:cNvSpPr txBox="1"/>
                <p:nvPr/>
              </p:nvSpPr>
              <p:spPr>
                <a:xfrm>
                  <a:off x="10280493" y="1253067"/>
                  <a:ext cx="4203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2623056-3D00-4653-9B52-F223DE437F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0493" y="1253067"/>
                  <a:ext cx="42030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AEA8D48-97A1-4EF5-BC86-A53A3119D1B9}"/>
                </a:ext>
              </a:extLst>
            </p:cNvPr>
            <p:cNvCxnSpPr/>
            <p:nvPr/>
          </p:nvCxnSpPr>
          <p:spPr>
            <a:xfrm>
              <a:off x="9194643" y="1622399"/>
              <a:ext cx="578007" cy="8636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AAB1D3E-A93C-4D27-AD8E-0D0D835A9D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6479" y="1622399"/>
              <a:ext cx="578007" cy="8636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8581224-A745-4414-B940-17AF8D8CFAF9}"/>
                    </a:ext>
                  </a:extLst>
                </p:cNvPr>
                <p:cNvSpPr txBox="1"/>
                <p:nvPr/>
              </p:nvSpPr>
              <p:spPr>
                <a:xfrm>
                  <a:off x="9645572" y="2444789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8581224-A745-4414-B940-17AF8D8CFA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5572" y="2444789"/>
                  <a:ext cx="371384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BD0D30C-2977-4761-8826-AC37227F69C4}"/>
                    </a:ext>
                  </a:extLst>
                </p:cNvPr>
                <p:cNvSpPr txBox="1"/>
                <p:nvPr/>
              </p:nvSpPr>
              <p:spPr>
                <a:xfrm>
                  <a:off x="10130136" y="1869546"/>
                  <a:ext cx="4614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BD0D30C-2977-4761-8826-AC37227F69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0136" y="1869546"/>
                  <a:ext cx="46140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6E3FD5D-FC51-476B-A3CC-8ACD7B3C71F6}"/>
                    </a:ext>
                  </a:extLst>
                </p:cNvPr>
                <p:cNvSpPr txBox="1"/>
                <p:nvPr/>
              </p:nvSpPr>
              <p:spPr>
                <a:xfrm>
                  <a:off x="9089802" y="1869546"/>
                  <a:ext cx="4614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6E3FD5D-FC51-476B-A3CC-8ACD7B3C71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9802" y="1869546"/>
                  <a:ext cx="46140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91446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COLLISION-RESISTANCE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How to define?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As usual: with a game! 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𝐊𝐞𝐲𝐆𝐞𝐧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be a hash function, and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an algorithm.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 game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HashColl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i="0" dirty="0">
                    <a:latin typeface="Avenir Next LT Pro" panose="020B0504020202020204" pitchFamily="34" charset="0"/>
                  </a:rPr>
                  <a:t>proceeds as follows: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Generate key: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𝐊𝐞𝐲𝐆𝐞𝐧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receives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and outputs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 say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wins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′.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3B55965-FE58-4F8A-9A8D-9B0C074A19A4}"/>
              </a:ext>
            </a:extLst>
          </p:cNvPr>
          <p:cNvGrpSpPr/>
          <p:nvPr/>
        </p:nvGrpSpPr>
        <p:grpSpPr>
          <a:xfrm>
            <a:off x="9234716" y="1701814"/>
            <a:ext cx="1690150" cy="1561054"/>
            <a:chOff x="9010650" y="1253067"/>
            <a:chExt cx="1690150" cy="15610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D6B4B7B-3362-4167-9E37-15DBB3560D0D}"/>
                    </a:ext>
                  </a:extLst>
                </p:cNvPr>
                <p:cNvSpPr txBox="1"/>
                <p:nvPr/>
              </p:nvSpPr>
              <p:spPr>
                <a:xfrm>
                  <a:off x="9010650" y="1253067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1A2F8B7-30C2-4905-B6D1-8D91FEDA5E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0650" y="1253067"/>
                  <a:ext cx="36798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2623056-3D00-4653-9B52-F223DE437FE0}"/>
                    </a:ext>
                  </a:extLst>
                </p:cNvPr>
                <p:cNvSpPr txBox="1"/>
                <p:nvPr/>
              </p:nvSpPr>
              <p:spPr>
                <a:xfrm>
                  <a:off x="10280493" y="1253067"/>
                  <a:ext cx="4203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2623056-3D00-4653-9B52-F223DE437F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0493" y="1253067"/>
                  <a:ext cx="42030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AEA8D48-97A1-4EF5-BC86-A53A3119D1B9}"/>
                </a:ext>
              </a:extLst>
            </p:cNvPr>
            <p:cNvCxnSpPr/>
            <p:nvPr/>
          </p:nvCxnSpPr>
          <p:spPr>
            <a:xfrm>
              <a:off x="9194643" y="1622399"/>
              <a:ext cx="578007" cy="8636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AAB1D3E-A93C-4D27-AD8E-0D0D835A9D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6479" y="1622399"/>
              <a:ext cx="578007" cy="8636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8581224-A745-4414-B940-17AF8D8CFAF9}"/>
                    </a:ext>
                  </a:extLst>
                </p:cNvPr>
                <p:cNvSpPr txBox="1"/>
                <p:nvPr/>
              </p:nvSpPr>
              <p:spPr>
                <a:xfrm>
                  <a:off x="9645572" y="2444789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8581224-A745-4414-B940-17AF8D8CFA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5572" y="2444789"/>
                  <a:ext cx="371384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BD0D30C-2977-4761-8826-AC37227F69C4}"/>
                    </a:ext>
                  </a:extLst>
                </p:cNvPr>
                <p:cNvSpPr txBox="1"/>
                <p:nvPr/>
              </p:nvSpPr>
              <p:spPr>
                <a:xfrm>
                  <a:off x="10130136" y="1869546"/>
                  <a:ext cx="4614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BD0D30C-2977-4761-8826-AC37227F69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0136" y="1869546"/>
                  <a:ext cx="46140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6E3FD5D-FC51-476B-A3CC-8ACD7B3C71F6}"/>
                    </a:ext>
                  </a:extLst>
                </p:cNvPr>
                <p:cNvSpPr txBox="1"/>
                <p:nvPr/>
              </p:nvSpPr>
              <p:spPr>
                <a:xfrm>
                  <a:off x="9022238" y="1869546"/>
                  <a:ext cx="4614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6E3FD5D-FC51-476B-A3CC-8ACD7B3C71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2238" y="1869546"/>
                  <a:ext cx="46140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BAB20F-A9DB-40B7-B765-9CA78C4EB1C5}"/>
              </a:ext>
            </a:extLst>
          </p:cNvPr>
          <p:cNvGrpSpPr/>
          <p:nvPr/>
        </p:nvGrpSpPr>
        <p:grpSpPr>
          <a:xfrm>
            <a:off x="397933" y="4977067"/>
            <a:ext cx="11150879" cy="1313203"/>
            <a:chOff x="482320" y="2843686"/>
            <a:chExt cx="11150879" cy="10359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FE8C6DE-F2DD-446C-BABF-9E2AE55F8859}"/>
                </a:ext>
              </a:extLst>
            </p:cNvPr>
            <p:cNvSpPr/>
            <p:nvPr/>
          </p:nvSpPr>
          <p:spPr>
            <a:xfrm>
              <a:off x="482320" y="2843686"/>
              <a:ext cx="11150879" cy="103594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DA7DD80-9E43-4E84-AF75-7A3E09258C2D}"/>
                    </a:ext>
                  </a:extLst>
                </p:cNvPr>
                <p:cNvSpPr txBox="1"/>
                <p:nvPr/>
              </p:nvSpPr>
              <p:spPr>
                <a:xfrm>
                  <a:off x="559998" y="2927701"/>
                  <a:ext cx="10830564" cy="8497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 hash function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𝐊𝐞𝐲𝐆𝐞𝐧</m:t>
                          </m:r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</m:d>
                    </m:oMath>
                  </a14:m>
                  <a:r>
                    <a:rPr lang="en-US" sz="2000" dirty="0">
                      <a:latin typeface="Avenir Next LT Pro" panose="020B0504020202020204" pitchFamily="34" charset="0"/>
                    </a:rPr>
                    <a:t> is </a:t>
                  </a:r>
                  <a:r>
                    <a:rPr lang="en-US" sz="2000" b="1" dirty="0">
                      <a:latin typeface="Avenir Next LT Pro" panose="020B0504020202020204" pitchFamily="34" charset="0"/>
                    </a:rPr>
                    <a:t>collision-resistant</a:t>
                  </a:r>
                  <a:r>
                    <a:rPr lang="en-US" sz="2000" dirty="0">
                      <a:latin typeface="Avenir Next LT Pro" panose="020B0504020202020204" pitchFamily="34" charset="0"/>
                    </a:rPr>
                    <a:t> if, for every PPT adversary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sz="2000" dirty="0">
                      <a:latin typeface="Avenir Next LT Pro" panose="020B0504020202020204" pitchFamily="34" charset="0"/>
                    </a:rPr>
                    <a:t>, </a:t>
                  </a:r>
                </a:p>
                <a:p>
                  <a:endParaRPr lang="en-US" sz="2000" dirty="0">
                    <a:latin typeface="Avenir Next LT Pro" panose="020B05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wins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HashColl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4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DA7DD80-9E43-4E84-AF75-7A3E09258C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1"/>
                  <a:ext cx="10830564" cy="849781"/>
                </a:xfrm>
                <a:prstGeom prst="rect">
                  <a:avLst/>
                </a:prstGeom>
                <a:blipFill>
                  <a:blip r:embed="rId8"/>
                  <a:stretch>
                    <a:fillRect l="-450" t="-2825" b="-7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55684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HASH-and-MAC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What is collision resistance good for?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Authentication!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In pictures: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B55965-FE58-4F8A-9A8D-9B0C074A19A4}"/>
              </a:ext>
            </a:extLst>
          </p:cNvPr>
          <p:cNvGrpSpPr/>
          <p:nvPr/>
        </p:nvGrpSpPr>
        <p:grpSpPr>
          <a:xfrm>
            <a:off x="9943050" y="5042946"/>
            <a:ext cx="1760683" cy="1561054"/>
            <a:chOff x="9010650" y="1253067"/>
            <a:chExt cx="1760683" cy="15610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D6B4B7B-3362-4167-9E37-15DBB3560D0D}"/>
                    </a:ext>
                  </a:extLst>
                </p:cNvPr>
                <p:cNvSpPr txBox="1"/>
                <p:nvPr/>
              </p:nvSpPr>
              <p:spPr>
                <a:xfrm>
                  <a:off x="9010650" y="1253067"/>
                  <a:ext cx="4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D6B4B7B-3362-4167-9E37-15DBB3560D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0650" y="1253067"/>
                  <a:ext cx="435504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2623056-3D00-4653-9B52-F223DE437FE0}"/>
                    </a:ext>
                  </a:extLst>
                </p:cNvPr>
                <p:cNvSpPr txBox="1"/>
                <p:nvPr/>
              </p:nvSpPr>
              <p:spPr>
                <a:xfrm>
                  <a:off x="10280493" y="1253067"/>
                  <a:ext cx="4908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2623056-3D00-4653-9B52-F223DE437F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0493" y="1253067"/>
                  <a:ext cx="49084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AEA8D48-97A1-4EF5-BC86-A53A3119D1B9}"/>
                </a:ext>
              </a:extLst>
            </p:cNvPr>
            <p:cNvCxnSpPr/>
            <p:nvPr/>
          </p:nvCxnSpPr>
          <p:spPr>
            <a:xfrm>
              <a:off x="9194643" y="1622399"/>
              <a:ext cx="578007" cy="8636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AAB1D3E-A93C-4D27-AD8E-0D0D835A9D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6479" y="1622399"/>
              <a:ext cx="578007" cy="8636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8581224-A745-4414-B940-17AF8D8CFAF9}"/>
                    </a:ext>
                  </a:extLst>
                </p:cNvPr>
                <p:cNvSpPr txBox="1"/>
                <p:nvPr/>
              </p:nvSpPr>
              <p:spPr>
                <a:xfrm>
                  <a:off x="9645572" y="2444789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8581224-A745-4414-B940-17AF8D8CFA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5572" y="2444789"/>
                  <a:ext cx="371384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BD0D30C-2977-4761-8826-AC37227F69C4}"/>
                    </a:ext>
                  </a:extLst>
                </p:cNvPr>
                <p:cNvSpPr txBox="1"/>
                <p:nvPr/>
              </p:nvSpPr>
              <p:spPr>
                <a:xfrm>
                  <a:off x="10130136" y="1869546"/>
                  <a:ext cx="4614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BD0D30C-2977-4761-8826-AC37227F69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0136" y="1869546"/>
                  <a:ext cx="46140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6E3FD5D-FC51-476B-A3CC-8ACD7B3C71F6}"/>
                    </a:ext>
                  </a:extLst>
                </p:cNvPr>
                <p:cNvSpPr txBox="1"/>
                <p:nvPr/>
              </p:nvSpPr>
              <p:spPr>
                <a:xfrm>
                  <a:off x="9028192" y="1869546"/>
                  <a:ext cx="4614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6E3FD5D-FC51-476B-A3CC-8ACD7B3C71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8192" y="1869546"/>
                  <a:ext cx="46140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B5D91F-E4D4-43C2-9EFF-E0CD7374291B}"/>
              </a:ext>
            </a:extLst>
          </p:cNvPr>
          <p:cNvGrpSpPr/>
          <p:nvPr/>
        </p:nvGrpSpPr>
        <p:grpSpPr>
          <a:xfrm>
            <a:off x="397933" y="1964459"/>
            <a:ext cx="11197865" cy="2736373"/>
            <a:chOff x="482320" y="2843686"/>
            <a:chExt cx="11150879" cy="158144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9E4B56D-EEF3-43B6-BED5-2D9369A09BF8}"/>
                </a:ext>
              </a:extLst>
            </p:cNvPr>
            <p:cNvSpPr/>
            <p:nvPr/>
          </p:nvSpPr>
          <p:spPr>
            <a:xfrm>
              <a:off x="482320" y="2843686"/>
              <a:ext cx="11150879" cy="158144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604976B-D741-44EE-AC03-EDCC2F7B3220}"/>
                    </a:ext>
                  </a:extLst>
                </p:cNvPr>
                <p:cNvSpPr txBox="1"/>
                <p:nvPr/>
              </p:nvSpPr>
              <p:spPr>
                <a:xfrm>
                  <a:off x="520260" y="2865707"/>
                  <a:ext cx="10982812" cy="15147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Construction (Hash-and-MAC).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Let </a:t>
                  </a:r>
                </a:p>
                <a:p>
                  <a:endParaRPr lang="en-US" dirty="0">
                    <a:latin typeface="Avenir Next LT Pro" panose="020B0504020202020204" pitchFamily="34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𝐊𝐞𝐲𝐆𝐞𝐧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𝐌𝐚𝐜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be a fixed-length message authentication code (MAC), and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𝐊𝐞𝐲𝐆𝐞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be a hash function.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dirty="0">
                    <a:latin typeface="Avenir Next LT Pro" panose="020B0504020202020204" pitchFamily="34" charset="0"/>
                  </a:endParaRPr>
                </a:p>
                <a:p>
                  <a:r>
                    <a:rPr lang="en-US" dirty="0">
                      <a:latin typeface="Avenir Next LT Pro" panose="020B0504020202020204" pitchFamily="34" charset="0"/>
                    </a:rPr>
                    <a:t>Define an arbitrary-length deterministic MAC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𝐊𝐞𝐲𝐆𝐞𝐧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𝐌𝐚𝐜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as follows: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dirty="0">
                    <a:latin typeface="Avenir Next LT Pro" panose="020B0504020202020204" pitchFamily="34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(key generation)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𝐊𝐞𝐲𝐆𝐞𝐧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input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𝐊𝐞𝐲𝐆𝐞𝐧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𝐊𝐞𝐲𝐆𝐞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(tag generation)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𝐌𝐚𝐜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key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message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𝐌𝐚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604976B-D741-44EE-AC03-EDCC2F7B32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60" y="2865707"/>
                  <a:ext cx="10982812" cy="1514755"/>
                </a:xfrm>
                <a:prstGeom prst="rect">
                  <a:avLst/>
                </a:prstGeom>
                <a:blipFill>
                  <a:blip r:embed="rId7"/>
                  <a:stretch>
                    <a:fillRect l="-498" t="-1166" b="-3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6BD01A-642A-4DD4-B084-58D73EBCBBB1}"/>
              </a:ext>
            </a:extLst>
          </p:cNvPr>
          <p:cNvGrpSpPr/>
          <p:nvPr/>
        </p:nvGrpSpPr>
        <p:grpSpPr>
          <a:xfrm>
            <a:off x="2413290" y="5567092"/>
            <a:ext cx="5210136" cy="707061"/>
            <a:chOff x="2413290" y="5567092"/>
            <a:chExt cx="5210136" cy="70706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E5497B4-3E46-4955-B723-B9003838E82C}"/>
                </a:ext>
              </a:extLst>
            </p:cNvPr>
            <p:cNvGrpSpPr/>
            <p:nvPr/>
          </p:nvGrpSpPr>
          <p:grpSpPr>
            <a:xfrm>
              <a:off x="2570444" y="5567092"/>
              <a:ext cx="5052982" cy="461665"/>
              <a:chOff x="1334496" y="5582789"/>
              <a:chExt cx="505298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56EB7909-7252-4C74-89DC-7C47BB2B3B49}"/>
                      </a:ext>
                    </a:extLst>
                  </p:cNvPr>
                  <p:cNvSpPr txBox="1"/>
                  <p:nvPr/>
                </p:nvSpPr>
                <p:spPr>
                  <a:xfrm>
                    <a:off x="1334496" y="5628955"/>
                    <a:ext cx="43550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56EB7909-7252-4C74-89DC-7C47BB2B3B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4496" y="5628955"/>
                    <a:ext cx="435504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3420A0C1-B6DF-464B-839E-A00616508D7C}"/>
                      </a:ext>
                    </a:extLst>
                  </p:cNvPr>
                  <p:cNvSpPr txBox="1"/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3420A0C1-B6DF-464B-839E-A00616508D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FA70A4A-4C8C-48DD-A6D0-8A187A17A7D0}"/>
                      </a:ext>
                    </a:extLst>
                  </p:cNvPr>
                  <p:cNvSpPr txBox="1"/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𝐌𝐚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FA70A4A-4C8C-48DD-A6D0-8A187A17A7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2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A9068AD-4278-4E2E-87C4-807E88769C91}"/>
                  </a:ext>
                </a:extLst>
              </p:cNvPr>
              <p:cNvCxnSpPr>
                <a:endCxn id="20" idx="1"/>
              </p:cNvCxnSpPr>
              <p:nvPr/>
            </p:nvCxnSpPr>
            <p:spPr>
              <a:xfrm>
                <a:off x="1770000" y="5813621"/>
                <a:ext cx="74748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10C5C0DC-0611-4F55-B860-780FE678D4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5046" y="5813621"/>
                <a:ext cx="11103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C142142A-3AB4-4172-A7A0-78E01FF17AF2}"/>
                  </a:ext>
                </a:extLst>
              </p:cNvPr>
              <p:cNvCxnSpPr/>
              <p:nvPr/>
            </p:nvCxnSpPr>
            <p:spPr>
              <a:xfrm>
                <a:off x="5305414" y="5813621"/>
                <a:ext cx="74748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569E870B-2933-4C5B-BA52-938E039DCDAD}"/>
                      </a:ext>
                    </a:extLst>
                  </p:cNvPr>
                  <p:cNvSpPr txBox="1"/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569E870B-2933-4C5B-BA52-938E039DCD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1B1F08D-5CF8-4282-8E24-FAF0098CD1C2}"/>
                    </a:ext>
                  </a:extLst>
                </p:cNvPr>
                <p:cNvSpPr txBox="1"/>
                <p:nvPr/>
              </p:nvSpPr>
              <p:spPr>
                <a:xfrm>
                  <a:off x="2413290" y="5890257"/>
                  <a:ext cx="8122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1B1F08D-5CF8-4282-8E24-FAF0098CD1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3290" y="5890257"/>
                  <a:ext cx="81221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62ACD73-A180-473E-9FAD-211DC28C0FCD}"/>
                    </a:ext>
                  </a:extLst>
                </p:cNvPr>
                <p:cNvSpPr txBox="1"/>
                <p:nvPr/>
              </p:nvSpPr>
              <p:spPr>
                <a:xfrm>
                  <a:off x="4560121" y="5894947"/>
                  <a:ext cx="817019" cy="379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62ACD73-A180-473E-9FAD-211DC28C0F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21" y="5894947"/>
                  <a:ext cx="817019" cy="37920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44929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HASH-and-MAC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Proof idea: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If adversary forges on message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then either/or: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is mapped to same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as some queried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: </a:t>
                </a:r>
                <a:r>
                  <a:rPr lang="en-US" sz="1800" b="1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collision!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is </a:t>
                </a:r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not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mapped to same as any other: </a:t>
                </a:r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forgery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!</a:t>
                </a:r>
                <a:endParaRPr lang="en-US" sz="1800" b="1" dirty="0">
                  <a:solidFill>
                    <a:srgbClr val="00B050"/>
                  </a:solidFill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2BB5D91F-E4D4-43C2-9EFF-E0CD7374291B}"/>
              </a:ext>
            </a:extLst>
          </p:cNvPr>
          <p:cNvGrpSpPr/>
          <p:nvPr/>
        </p:nvGrpSpPr>
        <p:grpSpPr>
          <a:xfrm>
            <a:off x="397933" y="1170632"/>
            <a:ext cx="11197865" cy="2736373"/>
            <a:chOff x="482320" y="2843686"/>
            <a:chExt cx="11150879" cy="158144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9E4B56D-EEF3-43B6-BED5-2D9369A09BF8}"/>
                </a:ext>
              </a:extLst>
            </p:cNvPr>
            <p:cNvSpPr/>
            <p:nvPr/>
          </p:nvSpPr>
          <p:spPr>
            <a:xfrm>
              <a:off x="482320" y="2843686"/>
              <a:ext cx="11150879" cy="158144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604976B-D741-44EE-AC03-EDCC2F7B3220}"/>
                    </a:ext>
                  </a:extLst>
                </p:cNvPr>
                <p:cNvSpPr txBox="1"/>
                <p:nvPr/>
              </p:nvSpPr>
              <p:spPr>
                <a:xfrm>
                  <a:off x="520260" y="2865707"/>
                  <a:ext cx="10982812" cy="15147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Construction (Hash-and-MAC).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Let </a:t>
                  </a:r>
                </a:p>
                <a:p>
                  <a:endParaRPr lang="en-US" dirty="0">
                    <a:latin typeface="Avenir Next LT Pro" panose="020B0504020202020204" pitchFamily="34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𝐊𝐞𝐲𝐆𝐞𝐧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𝐌𝐚𝐜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be a fixed-length message authentication code (MAC), and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𝐊𝐞𝐲𝐆𝐞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be a hash function.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dirty="0">
                    <a:latin typeface="Avenir Next LT Pro" panose="020B0504020202020204" pitchFamily="34" charset="0"/>
                  </a:endParaRPr>
                </a:p>
                <a:p>
                  <a:r>
                    <a:rPr lang="en-US" dirty="0">
                      <a:latin typeface="Avenir Next LT Pro" panose="020B0504020202020204" pitchFamily="34" charset="0"/>
                    </a:rPr>
                    <a:t>Define an arbitrary-length deterministic MAC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𝐊𝐞𝐲𝐆𝐞𝐧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𝐌𝐚𝐜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as follows: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dirty="0">
                    <a:latin typeface="Avenir Next LT Pro" panose="020B0504020202020204" pitchFamily="34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(key generation)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𝐊𝐞𝐲𝐆𝐞𝐧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input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𝐊𝐞𝐲𝐆𝐞𝐧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𝐊𝐞𝐲𝐆𝐞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(tag generation)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𝐌𝐚𝐜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key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message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𝐌𝐚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604976B-D741-44EE-AC03-EDCC2F7B32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60" y="2865707"/>
                  <a:ext cx="10982812" cy="1514755"/>
                </a:xfrm>
                <a:prstGeom prst="rect">
                  <a:avLst/>
                </a:prstGeom>
                <a:blipFill>
                  <a:blip r:embed="rId3"/>
                  <a:stretch>
                    <a:fillRect l="-498" t="-930" b="-30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7A3C172-6E98-49D8-A5F9-116333BC73E3}"/>
              </a:ext>
            </a:extLst>
          </p:cNvPr>
          <p:cNvGrpSpPr/>
          <p:nvPr/>
        </p:nvGrpSpPr>
        <p:grpSpPr>
          <a:xfrm>
            <a:off x="397933" y="4058795"/>
            <a:ext cx="11197865" cy="742692"/>
            <a:chOff x="482319" y="2862556"/>
            <a:chExt cx="11150878" cy="22715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65E904C-7B99-4A6D-B88E-FB58F98C481E}"/>
                </a:ext>
              </a:extLst>
            </p:cNvPr>
            <p:cNvSpPr/>
            <p:nvPr/>
          </p:nvSpPr>
          <p:spPr>
            <a:xfrm>
              <a:off x="482319" y="2862556"/>
              <a:ext cx="11150878" cy="227152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2F3789F-BF5D-433B-957D-60C14B5B8DC2}"/>
                    </a:ext>
                  </a:extLst>
                </p:cNvPr>
                <p:cNvSpPr txBox="1"/>
                <p:nvPr/>
              </p:nvSpPr>
              <p:spPr>
                <a:xfrm>
                  <a:off x="559998" y="2927699"/>
                  <a:ext cx="10432898" cy="1976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Theorem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. If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Π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is an EUF-CMA fixed-length MAC,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is a collision-resistant hash function,</a:t>
                  </a:r>
                </a:p>
                <a:p>
                  <a:r>
                    <a:rPr lang="en-US" dirty="0">
                      <a:latin typeface="Avenir Next LT Pro" panose="020B0504020202020204" pitchFamily="34" charset="0"/>
                    </a:rPr>
                    <a:t>then the Hash-and-MAC construction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is an EUF-CMA arbitrary-length MAC.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2F3789F-BF5D-433B-957D-60C14B5B8D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699"/>
                  <a:ext cx="10432898" cy="1976804"/>
                </a:xfrm>
                <a:prstGeom prst="rect">
                  <a:avLst/>
                </a:prstGeom>
                <a:blipFill>
                  <a:blip r:embed="rId4"/>
                  <a:stretch>
                    <a:fillRect l="-465" t="-3774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F891564-69E5-472F-BC38-67A1A04592A9}"/>
              </a:ext>
            </a:extLst>
          </p:cNvPr>
          <p:cNvGrpSpPr/>
          <p:nvPr/>
        </p:nvGrpSpPr>
        <p:grpSpPr>
          <a:xfrm>
            <a:off x="7139018" y="5114754"/>
            <a:ext cx="5052982" cy="461665"/>
            <a:chOff x="1334496" y="5582789"/>
            <a:chExt cx="5052982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F67C643-3299-44D6-8BE1-ABD1E768BC65}"/>
                    </a:ext>
                  </a:extLst>
                </p:cNvPr>
                <p:cNvSpPr txBox="1"/>
                <p:nvPr/>
              </p:nvSpPr>
              <p:spPr>
                <a:xfrm>
                  <a:off x="1334496" y="5628955"/>
                  <a:ext cx="4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F67C643-3299-44D6-8BE1-ABD1E768BC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4496" y="5628955"/>
                  <a:ext cx="43550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E75B519-EEDA-4B0A-8920-B57CBF4B7146}"/>
                    </a:ext>
                  </a:extLst>
                </p:cNvPr>
                <p:cNvSpPr txBox="1"/>
                <p:nvPr/>
              </p:nvSpPr>
              <p:spPr>
                <a:xfrm>
                  <a:off x="2517485" y="5582789"/>
                  <a:ext cx="687561" cy="461665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E75B519-EEDA-4B0A-8920-B57CBF4B71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7485" y="5582789"/>
                  <a:ext cx="687561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626E67E-3EB9-4341-A785-DE7D987D8014}"/>
                    </a:ext>
                  </a:extLst>
                </p:cNvPr>
                <p:cNvSpPr txBox="1"/>
                <p:nvPr/>
              </p:nvSpPr>
              <p:spPr>
                <a:xfrm>
                  <a:off x="4319311" y="5582789"/>
                  <a:ext cx="986103" cy="461665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𝐌𝐚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626E67E-3EB9-4341-A785-DE7D987D80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9311" y="5582789"/>
                  <a:ext cx="986103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2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443949F-5B36-4FB5-B3CB-F9C60F829609}"/>
                </a:ext>
              </a:extLst>
            </p:cNvPr>
            <p:cNvCxnSpPr>
              <a:endCxn id="36" idx="1"/>
            </p:cNvCxnSpPr>
            <p:nvPr/>
          </p:nvCxnSpPr>
          <p:spPr>
            <a:xfrm>
              <a:off x="1770000" y="5813621"/>
              <a:ext cx="74748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F398522-90F0-4DBF-A10D-C1ED3A674F58}"/>
                </a:ext>
              </a:extLst>
            </p:cNvPr>
            <p:cNvCxnSpPr>
              <a:cxnSpLocks/>
            </p:cNvCxnSpPr>
            <p:nvPr/>
          </p:nvCxnSpPr>
          <p:spPr>
            <a:xfrm>
              <a:off x="3205046" y="5813621"/>
              <a:ext cx="11103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57B8229-5319-4EE0-9DB9-9FB3D9C9F2AD}"/>
                </a:ext>
              </a:extLst>
            </p:cNvPr>
            <p:cNvCxnSpPr/>
            <p:nvPr/>
          </p:nvCxnSpPr>
          <p:spPr>
            <a:xfrm>
              <a:off x="5305414" y="5813621"/>
              <a:ext cx="74748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FE07C689-E569-42E8-9AAB-6C08D113E637}"/>
                    </a:ext>
                  </a:extLst>
                </p:cNvPr>
                <p:cNvSpPr txBox="1"/>
                <p:nvPr/>
              </p:nvSpPr>
              <p:spPr>
                <a:xfrm>
                  <a:off x="6052899" y="5628955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FE07C689-E569-42E8-9AAB-6C08D113E6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2899" y="5628955"/>
                  <a:ext cx="33457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4F34A6-CE76-4C34-BA9E-04D871DB320D}"/>
              </a:ext>
            </a:extLst>
          </p:cNvPr>
          <p:cNvGrpSpPr/>
          <p:nvPr/>
        </p:nvGrpSpPr>
        <p:grpSpPr>
          <a:xfrm>
            <a:off x="7139018" y="5497284"/>
            <a:ext cx="1182989" cy="369332"/>
            <a:chOff x="6741085" y="5854441"/>
            <a:chExt cx="118298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3A802C2-91D4-4D7D-9A59-8F3BC90EB43E}"/>
                    </a:ext>
                  </a:extLst>
                </p:cNvPr>
                <p:cNvSpPr txBox="1"/>
                <p:nvPr/>
              </p:nvSpPr>
              <p:spPr>
                <a:xfrm>
                  <a:off x="6741085" y="5854441"/>
                  <a:ext cx="4355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3A802C2-91D4-4D7D-9A59-8F3BC90EB4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1085" y="5854441"/>
                  <a:ext cx="43550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4E624D3-D097-4D62-A783-668FEED94C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6589" y="5887409"/>
              <a:ext cx="747485" cy="15169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3C893F-1FAF-4773-80E5-05E87ED380F3}"/>
                  </a:ext>
                </a:extLst>
              </p:cNvPr>
              <p:cNvSpPr txBox="1"/>
              <p:nvPr/>
            </p:nvSpPr>
            <p:spPr>
              <a:xfrm>
                <a:off x="9405259" y="5023613"/>
                <a:ext cx="2516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3C893F-1FAF-4773-80E5-05E87ED38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259" y="5023613"/>
                <a:ext cx="251678" cy="369332"/>
              </a:xfrm>
              <a:prstGeom prst="rect">
                <a:avLst/>
              </a:prstGeom>
              <a:blipFill>
                <a:blip r:embed="rId10"/>
                <a:stretch>
                  <a:fillRect r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9C9C4674-0452-4B84-8894-2D3DE0E779C2}"/>
              </a:ext>
            </a:extLst>
          </p:cNvPr>
          <p:cNvGrpSpPr/>
          <p:nvPr/>
        </p:nvGrpSpPr>
        <p:grpSpPr>
          <a:xfrm>
            <a:off x="7139018" y="6020070"/>
            <a:ext cx="5052982" cy="560835"/>
            <a:chOff x="7139018" y="6020070"/>
            <a:chExt cx="5052982" cy="56083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FE832D0-B3A9-487E-91EC-E94F6D8DE007}"/>
                </a:ext>
              </a:extLst>
            </p:cNvPr>
            <p:cNvGrpSpPr/>
            <p:nvPr/>
          </p:nvGrpSpPr>
          <p:grpSpPr>
            <a:xfrm>
              <a:off x="7139018" y="6119240"/>
              <a:ext cx="5052982" cy="461665"/>
              <a:chOff x="1334496" y="5582789"/>
              <a:chExt cx="505298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79A89A9-77F3-4C7B-A88E-54B3FBCB3DBA}"/>
                      </a:ext>
                    </a:extLst>
                  </p:cNvPr>
                  <p:cNvSpPr txBox="1"/>
                  <p:nvPr/>
                </p:nvSpPr>
                <p:spPr>
                  <a:xfrm>
                    <a:off x="1334496" y="5628955"/>
                    <a:ext cx="52681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79A89A9-77F3-4C7B-A88E-54B3FBCB3D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4496" y="5628955"/>
                    <a:ext cx="526811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8EF95A8-51D3-4FE3-9C42-0CC9E4ADA58F}"/>
                      </a:ext>
                    </a:extLst>
                  </p:cNvPr>
                  <p:cNvSpPr txBox="1"/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8EF95A8-51D3-4FE3-9C42-0CC9E4ADA5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083BA04-502E-4813-9A9A-CEDAD37EE609}"/>
                      </a:ext>
                    </a:extLst>
                  </p:cNvPr>
                  <p:cNvSpPr txBox="1"/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𝐌𝐚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083BA04-502E-4813-9A9A-CEDAD37EE6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A8A1E3EF-618D-41C3-9B4C-CC6605E7E62E}"/>
                  </a:ext>
                </a:extLst>
              </p:cNvPr>
              <p:cNvCxnSpPr>
                <a:endCxn id="46" idx="1"/>
              </p:cNvCxnSpPr>
              <p:nvPr/>
            </p:nvCxnSpPr>
            <p:spPr>
              <a:xfrm>
                <a:off x="1770000" y="5813621"/>
                <a:ext cx="747485" cy="1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D3604C7B-AD83-4D15-AA1A-0CBB26B4D6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5046" y="5813621"/>
                <a:ext cx="1110326" cy="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2BDDFC41-6E5C-42E8-B8C5-C7549C1BC9E4}"/>
                  </a:ext>
                </a:extLst>
              </p:cNvPr>
              <p:cNvCxnSpPr/>
              <p:nvPr/>
            </p:nvCxnSpPr>
            <p:spPr>
              <a:xfrm>
                <a:off x="5305414" y="5813621"/>
                <a:ext cx="747485" cy="1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DE8C474-56FA-4DDE-B5CE-51E7A54C1562}"/>
                      </a:ext>
                    </a:extLst>
                  </p:cNvPr>
                  <p:cNvSpPr txBox="1"/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DE8C474-56FA-4DDE-B5CE-51E7A54C15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1ED1840-FDC2-4C2B-A92C-A74D24E3E85B}"/>
                    </a:ext>
                  </a:extLst>
                </p:cNvPr>
                <p:cNvSpPr txBox="1"/>
                <p:nvPr/>
              </p:nvSpPr>
              <p:spPr>
                <a:xfrm>
                  <a:off x="9427032" y="6020070"/>
                  <a:ext cx="2516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1ED1840-FDC2-4C2B-A92C-A74D24E3E8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7032" y="6020070"/>
                  <a:ext cx="251678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71309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HASH-and-MAC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Proof idea: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If forgery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then either/or: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is mapped to same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as some queried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: </a:t>
                </a:r>
                <a:r>
                  <a:rPr lang="en-US" sz="1800" b="1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collision!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is </a:t>
                </a:r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not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mapped to same as any other: </a:t>
                </a:r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forgery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!</a:t>
                </a:r>
                <a:endParaRPr lang="en-US" sz="1800" b="1" dirty="0">
                  <a:solidFill>
                    <a:srgbClr val="00B050"/>
                  </a:solidFill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Recall EUF-CMA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and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MacForge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experiment.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be the set of queries made by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its output;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be the green event: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such that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Calculate: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wins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MacForge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= </a:t>
                </a:r>
                <a:endParaRPr lang="en-US" sz="18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MacForge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+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MacForge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̅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MacForge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∧ </m:t>
                            </m:r>
                            <m:acc>
                              <m:accPr>
                                <m:chr m:val="̅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 will show that both of these terms are negligible. How?</a:t>
                </a:r>
              </a:p>
              <a:p>
                <a:pPr marL="0" indent="0">
                  <a:buNone/>
                </a:pPr>
                <a:endParaRPr lang="en-US" sz="20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0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88" t="-1140" b="-1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9933248-A1E0-4D47-A29C-0C78719777CA}"/>
              </a:ext>
            </a:extLst>
          </p:cNvPr>
          <p:cNvGrpSpPr/>
          <p:nvPr/>
        </p:nvGrpSpPr>
        <p:grpSpPr>
          <a:xfrm>
            <a:off x="6989103" y="1089972"/>
            <a:ext cx="5052982" cy="1557292"/>
            <a:chOff x="7139018" y="5023613"/>
            <a:chExt cx="5052982" cy="155729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F891564-69E5-472F-BC38-67A1A04592A9}"/>
                </a:ext>
              </a:extLst>
            </p:cNvPr>
            <p:cNvGrpSpPr/>
            <p:nvPr/>
          </p:nvGrpSpPr>
          <p:grpSpPr>
            <a:xfrm>
              <a:off x="7139018" y="5114754"/>
              <a:ext cx="5052982" cy="461665"/>
              <a:chOff x="1334496" y="5582789"/>
              <a:chExt cx="505298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F67C643-3299-44D6-8BE1-ABD1E768BC65}"/>
                      </a:ext>
                    </a:extLst>
                  </p:cNvPr>
                  <p:cNvSpPr txBox="1"/>
                  <p:nvPr/>
                </p:nvSpPr>
                <p:spPr>
                  <a:xfrm>
                    <a:off x="1334496" y="5628955"/>
                    <a:ext cx="43550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F67C643-3299-44D6-8BE1-ABD1E768BC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4496" y="5628955"/>
                    <a:ext cx="435504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AE75B519-EEDA-4B0A-8920-B57CBF4B7146}"/>
                      </a:ext>
                    </a:extLst>
                  </p:cNvPr>
                  <p:cNvSpPr txBox="1"/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AE75B519-EEDA-4B0A-8920-B57CBF4B71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D626E67E-3EB9-4341-A785-DE7D987D8014}"/>
                      </a:ext>
                    </a:extLst>
                  </p:cNvPr>
                  <p:cNvSpPr txBox="1"/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𝐌𝐚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D626E67E-3EB9-4341-A785-DE7D987D80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29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5443949F-5B36-4FB5-B3CB-F9C60F829609}"/>
                  </a:ext>
                </a:extLst>
              </p:cNvPr>
              <p:cNvCxnSpPr>
                <a:endCxn id="36" idx="1"/>
              </p:cNvCxnSpPr>
              <p:nvPr/>
            </p:nvCxnSpPr>
            <p:spPr>
              <a:xfrm>
                <a:off x="1770000" y="5813621"/>
                <a:ext cx="74748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FF398522-90F0-4DBF-A10D-C1ED3A674F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5046" y="5813621"/>
                <a:ext cx="11103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A57B8229-5319-4EE0-9DB9-9FB3D9C9F2AD}"/>
                  </a:ext>
                </a:extLst>
              </p:cNvPr>
              <p:cNvCxnSpPr/>
              <p:nvPr/>
            </p:nvCxnSpPr>
            <p:spPr>
              <a:xfrm>
                <a:off x="5305414" y="5813621"/>
                <a:ext cx="74748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FE07C689-E569-42E8-9AAB-6C08D113E637}"/>
                      </a:ext>
                    </a:extLst>
                  </p:cNvPr>
                  <p:cNvSpPr txBox="1"/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FE07C689-E569-42E8-9AAB-6C08D113E6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4F34A6-CE76-4C34-BA9E-04D871DB320D}"/>
                </a:ext>
              </a:extLst>
            </p:cNvPr>
            <p:cNvGrpSpPr/>
            <p:nvPr/>
          </p:nvGrpSpPr>
          <p:grpSpPr>
            <a:xfrm>
              <a:off x="7139018" y="5497284"/>
              <a:ext cx="1182989" cy="369332"/>
              <a:chOff x="6741085" y="5854441"/>
              <a:chExt cx="1182989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3A802C2-91D4-4D7D-9A59-8F3BC90EB43E}"/>
                      </a:ext>
                    </a:extLst>
                  </p:cNvPr>
                  <p:cNvSpPr txBox="1"/>
                  <p:nvPr/>
                </p:nvSpPr>
                <p:spPr>
                  <a:xfrm>
                    <a:off x="6741085" y="5854441"/>
                    <a:ext cx="43550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3A802C2-91D4-4D7D-9A59-8F3BC90EB4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1085" y="5854441"/>
                    <a:ext cx="43550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4E624D3-D097-4D62-A783-668FEED94C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76589" y="5887409"/>
                <a:ext cx="747485" cy="15169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FE832D0-B3A9-487E-91EC-E94F6D8DE007}"/>
                </a:ext>
              </a:extLst>
            </p:cNvPr>
            <p:cNvGrpSpPr/>
            <p:nvPr/>
          </p:nvGrpSpPr>
          <p:grpSpPr>
            <a:xfrm>
              <a:off x="7139018" y="6119240"/>
              <a:ext cx="5052982" cy="461665"/>
              <a:chOff x="1334496" y="5582789"/>
              <a:chExt cx="505298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79A89A9-77F3-4C7B-A88E-54B3FBCB3DBA}"/>
                      </a:ext>
                    </a:extLst>
                  </p:cNvPr>
                  <p:cNvSpPr txBox="1"/>
                  <p:nvPr/>
                </p:nvSpPr>
                <p:spPr>
                  <a:xfrm>
                    <a:off x="1334496" y="5628955"/>
                    <a:ext cx="52681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79A89A9-77F3-4C7B-A88E-54B3FBCB3D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4496" y="5628955"/>
                    <a:ext cx="526811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8EF95A8-51D3-4FE3-9C42-0CC9E4ADA58F}"/>
                      </a:ext>
                    </a:extLst>
                  </p:cNvPr>
                  <p:cNvSpPr txBox="1"/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8EF95A8-51D3-4FE3-9C42-0CC9E4ADA5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083BA04-502E-4813-9A9A-CEDAD37EE609}"/>
                      </a:ext>
                    </a:extLst>
                  </p:cNvPr>
                  <p:cNvSpPr txBox="1"/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𝐌𝐚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083BA04-502E-4813-9A9A-CEDAD37EE6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299"/>
                    </a:stretch>
                  </a:blip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A8A1E3EF-618D-41C3-9B4C-CC6605E7E62E}"/>
                  </a:ext>
                </a:extLst>
              </p:cNvPr>
              <p:cNvCxnSpPr>
                <a:endCxn id="46" idx="1"/>
              </p:cNvCxnSpPr>
              <p:nvPr/>
            </p:nvCxnSpPr>
            <p:spPr>
              <a:xfrm>
                <a:off x="1770000" y="5813621"/>
                <a:ext cx="747485" cy="1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D3604C7B-AD83-4D15-AA1A-0CBB26B4D6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5046" y="5813621"/>
                <a:ext cx="1110326" cy="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2BDDFC41-6E5C-42E8-B8C5-C7549C1BC9E4}"/>
                  </a:ext>
                </a:extLst>
              </p:cNvPr>
              <p:cNvCxnSpPr/>
              <p:nvPr/>
            </p:nvCxnSpPr>
            <p:spPr>
              <a:xfrm>
                <a:off x="5305414" y="5813621"/>
                <a:ext cx="747485" cy="1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DE8C474-56FA-4DDE-B5CE-51E7A54C1562}"/>
                      </a:ext>
                    </a:extLst>
                  </p:cNvPr>
                  <p:cNvSpPr txBox="1"/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DE8C474-56FA-4DDE-B5CE-51E7A54C15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13C893F-1FAF-4773-80E5-05E87ED380F3}"/>
                    </a:ext>
                  </a:extLst>
                </p:cNvPr>
                <p:cNvSpPr txBox="1"/>
                <p:nvPr/>
              </p:nvSpPr>
              <p:spPr>
                <a:xfrm>
                  <a:off x="9405259" y="5023613"/>
                  <a:ext cx="2516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13C893F-1FAF-4773-80E5-05E87ED38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5259" y="5023613"/>
                  <a:ext cx="251678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1ED1840-FDC2-4C2B-A92C-A74D24E3E85B}"/>
                    </a:ext>
                  </a:extLst>
                </p:cNvPr>
                <p:cNvSpPr txBox="1"/>
                <p:nvPr/>
              </p:nvSpPr>
              <p:spPr>
                <a:xfrm>
                  <a:off x="9427032" y="6020070"/>
                  <a:ext cx="2516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1ED1840-FDC2-4C2B-A92C-A74D24E3E8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7032" y="6020070"/>
                  <a:ext cx="251678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365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DE664D8-7F16-4958-A754-2C35FF72D398}"/>
              </a:ext>
            </a:extLst>
          </p:cNvPr>
          <p:cNvGrpSpPr/>
          <p:nvPr/>
        </p:nvGrpSpPr>
        <p:grpSpPr>
          <a:xfrm>
            <a:off x="8028149" y="3236251"/>
            <a:ext cx="4034845" cy="1769190"/>
            <a:chOff x="7051124" y="2230484"/>
            <a:chExt cx="4034845" cy="176919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D6E001C-67BD-4D43-8513-FAE83CC2E113}"/>
                </a:ext>
              </a:extLst>
            </p:cNvPr>
            <p:cNvGrpSpPr/>
            <p:nvPr/>
          </p:nvGrpSpPr>
          <p:grpSpPr>
            <a:xfrm>
              <a:off x="7051124" y="2230484"/>
              <a:ext cx="1484143" cy="1769190"/>
              <a:chOff x="6870149" y="941153"/>
              <a:chExt cx="1484143" cy="176919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1934C920-6F6C-4086-A3B5-0CED90E297A0}"/>
                      </a:ext>
                    </a:extLst>
                  </p:cNvPr>
                  <p:cNvSpPr/>
                  <p:nvPr/>
                </p:nvSpPr>
                <p:spPr>
                  <a:xfrm>
                    <a:off x="7155021" y="1795943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3E48B584-1F62-427F-95CD-5AF249829BC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55021" y="1795943"/>
                    <a:ext cx="914400" cy="91440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51D1BFEF-DEA0-4311-B0BE-3F5A6F0CFFDE}"/>
                      </a:ext>
                    </a:extLst>
                  </p:cNvPr>
                  <p:cNvSpPr/>
                  <p:nvPr/>
                </p:nvSpPr>
                <p:spPr>
                  <a:xfrm>
                    <a:off x="6870149" y="941153"/>
                    <a:ext cx="1484143" cy="59833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𝐌𝐚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oMath>
                    </a14:m>
                    <a:r>
                      <a:rPr lang="en-US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a14:m>
                    <a:endParaRPr lang="en-US" b="1" i="1" dirty="0"/>
                  </a:p>
                </p:txBody>
              </p:sp>
            </mc:Choice>
            <mc:Fallback xmlns=""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51D1BFEF-DEA0-4311-B0BE-3F5A6F0CFF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70149" y="941153"/>
                    <a:ext cx="1484143" cy="59833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E839E188-BBB4-4FB8-B2A1-E8060489FBC5}"/>
                  </a:ext>
                </a:extLst>
              </p:cNvPr>
              <p:cNvGrpSpPr/>
              <p:nvPr/>
            </p:nvGrpSpPr>
            <p:grpSpPr>
              <a:xfrm>
                <a:off x="7463808" y="1528387"/>
                <a:ext cx="285565" cy="256137"/>
                <a:chOff x="6329779" y="1253067"/>
                <a:chExt cx="285565" cy="256137"/>
              </a:xfrm>
            </p:grpSpPr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C47469A0-4B51-431B-ADE4-0FA7B539D9A9}"/>
                    </a:ext>
                  </a:extLst>
                </p:cNvPr>
                <p:cNvCxnSpPr/>
                <p:nvPr/>
              </p:nvCxnSpPr>
              <p:spPr>
                <a:xfrm>
                  <a:off x="6329779" y="1253067"/>
                  <a:ext cx="0" cy="25613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0B78E623-1B04-4F56-9DC2-B8C63AD0D4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15344" y="1253067"/>
                  <a:ext cx="0" cy="25613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861533B-E465-44B9-BCFF-CA14E93F2626}"/>
                </a:ext>
              </a:extLst>
            </p:cNvPr>
            <p:cNvGrpSpPr/>
            <p:nvPr/>
          </p:nvGrpSpPr>
          <p:grpSpPr>
            <a:xfrm>
              <a:off x="8250396" y="3189054"/>
              <a:ext cx="1484154" cy="369332"/>
              <a:chOff x="8281952" y="2223573"/>
              <a:chExt cx="1484154" cy="369332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9505DF40-C049-4419-AC47-00245D6570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1952" y="2590800"/>
                <a:ext cx="148415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91F00DD2-5E31-43C5-A0E8-92A7713195BF}"/>
                      </a:ext>
                    </a:extLst>
                  </p:cNvPr>
                  <p:cNvSpPr txBox="1"/>
                  <p:nvPr/>
                </p:nvSpPr>
                <p:spPr>
                  <a:xfrm>
                    <a:off x="8634597" y="2223573"/>
                    <a:ext cx="100136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91F00DD2-5E31-43C5-A0E8-92A7713195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34597" y="2223573"/>
                    <a:ext cx="1001364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43036EB-0CC8-4A62-BD14-88FEC93B0CDE}"/>
                </a:ext>
              </a:extLst>
            </p:cNvPr>
            <p:cNvGrpSpPr/>
            <p:nvPr/>
          </p:nvGrpSpPr>
          <p:grpSpPr>
            <a:xfrm>
              <a:off x="9754339" y="3313874"/>
              <a:ext cx="1331630" cy="459943"/>
              <a:chOff x="9449539" y="2348393"/>
              <a:chExt cx="1331630" cy="4599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ED88B8B2-BF50-49BF-B3F6-99AE3C153EF3}"/>
                      </a:ext>
                    </a:extLst>
                  </p:cNvPr>
                  <p:cNvSpPr/>
                  <p:nvPr/>
                </p:nvSpPr>
                <p:spPr>
                  <a:xfrm>
                    <a:off x="9449539" y="2348393"/>
                    <a:ext cx="833819" cy="459943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𝐕𝐞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en-US" b="1" i="1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ED88B8B2-BF50-49BF-B3F6-99AE3C153E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49539" y="2348393"/>
                    <a:ext cx="833819" cy="459943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4317" r="-43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51C66821-B29C-4C0F-AD55-4F71CF517782}"/>
                  </a:ext>
                </a:extLst>
              </p:cNvPr>
              <p:cNvCxnSpPr>
                <a:cxnSpLocks/>
                <a:stCxn id="55" idx="3"/>
              </p:cNvCxnSpPr>
              <p:nvPr/>
            </p:nvCxnSpPr>
            <p:spPr>
              <a:xfrm flipV="1">
                <a:off x="10283358" y="2576993"/>
                <a:ext cx="192149" cy="13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8B4460E8-24EA-4B57-811A-E695E7F29BCA}"/>
                      </a:ext>
                    </a:extLst>
                  </p:cNvPr>
                  <p:cNvSpPr txBox="1"/>
                  <p:nvPr/>
                </p:nvSpPr>
                <p:spPr>
                  <a:xfrm>
                    <a:off x="10413504" y="2392327"/>
                    <a:ext cx="3676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5C477779-E242-4D98-BB1D-8C608C9D25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13504" y="2392327"/>
                    <a:ext cx="367665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77126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6410</TotalTime>
  <Words>4314</Words>
  <Application>Microsoft Office PowerPoint</Application>
  <PresentationFormat>Widescreen</PresentationFormat>
  <Paragraphs>1041</Paragraphs>
  <Slides>37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Avenir Next LT Pro</vt:lpstr>
      <vt:lpstr>Bahnschrift Condensed</vt:lpstr>
      <vt:lpstr>Calibri</vt:lpstr>
      <vt:lpstr>Calibri Light</vt:lpstr>
      <vt:lpstr>Cambria Math</vt:lpstr>
      <vt:lpstr>Office Theme</vt:lpstr>
      <vt:lpstr>MATH/CMSC 456 :: UPDATED COURSE INFO</vt:lpstr>
      <vt:lpstr>RECAP: HASH FUNCTIONS</vt:lpstr>
      <vt:lpstr>RECAP: HASH FUNCTIONS</vt:lpstr>
      <vt:lpstr>RECAP: HASH FUNCTIONS, FORMALLY</vt:lpstr>
      <vt:lpstr>RECAP: COLLISION-RESISTANCE</vt:lpstr>
      <vt:lpstr>RECAP: COLLISION-RESISTANCE</vt:lpstr>
      <vt:lpstr>RECAP: HASH-and-MAC</vt:lpstr>
      <vt:lpstr>RECAP: HASH-and-MAC</vt:lpstr>
      <vt:lpstr>RECAP: HASH-and-MAC</vt:lpstr>
      <vt:lpstr>RECAP: HASH-and-MAC</vt:lpstr>
      <vt:lpstr>RECAP: HASH-and-MAC</vt:lpstr>
      <vt:lpstr>RECAP: HASH-and-MAC</vt:lpstr>
      <vt:lpstr>RECAP: HASH-and-MAC</vt:lpstr>
      <vt:lpstr>HASH FUNCTIONS continued</vt:lpstr>
      <vt:lpstr>HASH FUNCTIONS continued</vt:lpstr>
      <vt:lpstr>HASH FUNCTIONS, FORMALLY</vt:lpstr>
      <vt:lpstr>HASH FUNCTIONS, FORMALLY</vt:lpstr>
      <vt:lpstr>HASH FUNCTIONS continued</vt:lpstr>
      <vt:lpstr>HASH FUNCTIONS: ARBITRARY-LENGTH INPUTS</vt:lpstr>
      <vt:lpstr>HASH FUNCTIONS: ARBITRARY-LENGTH INPUTS</vt:lpstr>
      <vt:lpstr>CBC-MAC vs Merkle-Damgård</vt:lpstr>
      <vt:lpstr>Merkle-Damgård transform</vt:lpstr>
      <vt:lpstr>Merkle-Damgård transform</vt:lpstr>
      <vt:lpstr>HASH FUNCTIONS continued</vt:lpstr>
      <vt:lpstr>RANDOM ORACLES</vt:lpstr>
      <vt:lpstr>RANDOM ORACLES</vt:lpstr>
      <vt:lpstr>RANDOM ORACLES</vt:lpstr>
      <vt:lpstr>RANDOM ORACLES</vt:lpstr>
      <vt:lpstr>RANDOM ORACLES</vt:lpstr>
      <vt:lpstr>RANDOM ORACLES ⇒ collision-resistant hashing</vt:lpstr>
      <vt:lpstr>RANDOM ORACLES ⇒ PRFs</vt:lpstr>
      <vt:lpstr>RANDOM ORACLES ⇒ lots of stuff</vt:lpstr>
      <vt:lpstr>RANDOM ORACLES ⇒ one-time authentication</vt:lpstr>
      <vt:lpstr>RANDOM ORACLES ⇒ one-time authentication</vt:lpstr>
      <vt:lpstr>RANDOM ORACLES ⇒ one-time authentication</vt:lpstr>
      <vt:lpstr>RANDOM ORACLES ⇒ one-time authentication</vt:lpstr>
      <vt:lpstr>RANDOM ORACLES ⇒ one-time authentication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</dc:title>
  <dc:creator>Gorjan</dc:creator>
  <cp:lastModifiedBy>Gorjan</cp:lastModifiedBy>
  <cp:revision>1072</cp:revision>
  <dcterms:created xsi:type="dcterms:W3CDTF">2020-01-13T02:49:23Z</dcterms:created>
  <dcterms:modified xsi:type="dcterms:W3CDTF">2020-02-19T01:29:52Z</dcterms:modified>
</cp:coreProperties>
</file>