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1" r:id="rId2"/>
    <p:sldId id="382" r:id="rId3"/>
    <p:sldId id="423" r:id="rId4"/>
    <p:sldId id="424" r:id="rId5"/>
    <p:sldId id="269" r:id="rId6"/>
    <p:sldId id="427" r:id="rId7"/>
    <p:sldId id="429" r:id="rId8"/>
    <p:sldId id="435" r:id="rId9"/>
    <p:sldId id="440" r:id="rId10"/>
    <p:sldId id="442" r:id="rId11"/>
    <p:sldId id="444" r:id="rId12"/>
    <p:sldId id="445" r:id="rId13"/>
    <p:sldId id="446" r:id="rId14"/>
    <p:sldId id="447" r:id="rId15"/>
    <p:sldId id="449" r:id="rId16"/>
    <p:sldId id="453" r:id="rId17"/>
    <p:sldId id="450" r:id="rId18"/>
    <p:sldId id="454" r:id="rId19"/>
    <p:sldId id="452" r:id="rId20"/>
    <p:sldId id="455" r:id="rId21"/>
    <p:sldId id="456" r:id="rId22"/>
    <p:sldId id="457" r:id="rId23"/>
    <p:sldId id="458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gic.org/cmsc-456-cryptography-spring-2020/" TargetMode="External"/><Relationship Id="rId2" Type="http://schemas.openxmlformats.org/officeDocument/2006/relationships/hyperlink" Target="mailto:galagic@umd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8.png"/><Relationship Id="rId7" Type="http://schemas.openxmlformats.org/officeDocument/2006/relationships/image" Target="../media/image2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8.png"/><Relationship Id="rId7" Type="http://schemas.openxmlformats.org/officeDocument/2006/relationships/image" Target="../media/image223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0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image" Target="../media/image42.png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5.png"/><Relationship Id="rId5" Type="http://schemas.openxmlformats.org/officeDocument/2006/relationships/image" Target="../media/image46.png"/><Relationship Id="rId10" Type="http://schemas.openxmlformats.org/officeDocument/2006/relationships/image" Target="../media/image54.png"/><Relationship Id="rId4" Type="http://schemas.openxmlformats.org/officeDocument/2006/relationships/image" Target="../media/image45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4.png"/><Relationship Id="rId3" Type="http://schemas.openxmlformats.org/officeDocument/2006/relationships/image" Target="../media/image44.png"/><Relationship Id="rId7" Type="http://schemas.openxmlformats.org/officeDocument/2006/relationships/image" Target="../media/image60.png"/><Relationship Id="rId12" Type="http://schemas.openxmlformats.org/officeDocument/2006/relationships/image" Target="../media/image56.png"/><Relationship Id="rId2" Type="http://schemas.openxmlformats.org/officeDocument/2006/relationships/image" Target="../media/image59.png"/><Relationship Id="rId16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5.png"/><Relationship Id="rId5" Type="http://schemas.openxmlformats.org/officeDocument/2006/relationships/image" Target="../media/image46.png"/><Relationship Id="rId15" Type="http://schemas.openxmlformats.org/officeDocument/2006/relationships/image" Target="../media/image600.png"/><Relationship Id="rId10" Type="http://schemas.openxmlformats.org/officeDocument/2006/relationships/image" Target="../media/image61.png"/><Relationship Id="rId4" Type="http://schemas.openxmlformats.org/officeDocument/2006/relationships/image" Target="../media/image45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3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21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36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37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38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" Type="http://schemas.openxmlformats.org/officeDocument/2006/relationships/image" Target="../media/image139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3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2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223.png"/><Relationship Id="rId12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418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2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); ATL 3102, office hours: by appointment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alagic.org/cmsc-456-cryptography-spring-2020/</a:t>
            </a:r>
            <a:r>
              <a:rPr lang="en-US" sz="1800" dirty="0">
                <a:latin typeface="Avenir Next LT Pro" panose="020B0504020202020204" pitchFamily="34" charset="0"/>
              </a:rPr>
              <a:t> (slides, reading);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there,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first homework is up (due midnight tonight.)</a:t>
            </a: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AVW 4166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(AVW);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(AVW);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3" y="21505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3" y="39793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7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CONSTRUCTING SECURE MACs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Pairwise-independent functions: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random lines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Input and output spaces: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={0,1,2, …,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a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prime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Key space: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All arithmetic will be modulo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Recall: since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prime, we have multiplicative inverses (and can easily compute them.)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For any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Can extend this idea…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take random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polynomials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keys get a bit bigger, but now you need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degree-many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points to learn the function;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get info-theoretic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-time MACs for any fixed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about arbitrary-many queries?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AA62629-0F50-4717-A4A7-A55A5D94937F}"/>
              </a:ext>
            </a:extLst>
          </p:cNvPr>
          <p:cNvGrpSpPr/>
          <p:nvPr/>
        </p:nvGrpSpPr>
        <p:grpSpPr>
          <a:xfrm>
            <a:off x="8356600" y="638544"/>
            <a:ext cx="3996688" cy="2113123"/>
            <a:chOff x="2404112" y="3946290"/>
            <a:chExt cx="3996688" cy="21131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F672E1-1DA4-41AC-B08F-BBA9044F5045}"/>
                </a:ext>
              </a:extLst>
            </p:cNvPr>
            <p:cNvGrpSpPr/>
            <p:nvPr/>
          </p:nvGrpSpPr>
          <p:grpSpPr>
            <a:xfrm>
              <a:off x="3080046" y="5527254"/>
              <a:ext cx="1010405" cy="447973"/>
              <a:chOff x="3080046" y="5527254"/>
              <a:chExt cx="1010405" cy="44797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C2D31A5-E3AC-4059-B515-954E46D0247F}"/>
                  </a:ext>
                </a:extLst>
              </p:cNvPr>
              <p:cNvSpPr/>
              <p:nvPr/>
            </p:nvSpPr>
            <p:spPr>
              <a:xfrm>
                <a:off x="3283408" y="5527254"/>
                <a:ext cx="90107" cy="776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B992578-ED51-4219-8969-457ADF18A4C6}"/>
                      </a:ext>
                    </a:extLst>
                  </p:cNvPr>
                  <p:cNvSpPr txBox="1"/>
                  <p:nvPr/>
                </p:nvSpPr>
                <p:spPr>
                  <a:xfrm>
                    <a:off x="3080046" y="5604933"/>
                    <a:ext cx="1010405" cy="370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B992578-ED51-4219-8969-457ADF18A4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0046" y="5604933"/>
                    <a:ext cx="1010405" cy="37029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2E946C-EA7A-4A7B-ABAA-C8BACAA025CC}"/>
                </a:ext>
              </a:extLst>
            </p:cNvPr>
            <p:cNvGrpSpPr/>
            <p:nvPr/>
          </p:nvGrpSpPr>
          <p:grpSpPr>
            <a:xfrm>
              <a:off x="2404112" y="3946290"/>
              <a:ext cx="3996688" cy="2113123"/>
              <a:chOff x="2404112" y="3946290"/>
              <a:chExt cx="3996688" cy="211312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E5ACC89-208C-46CE-A6B7-E3A881C74886}"/>
                  </a:ext>
                </a:extLst>
              </p:cNvPr>
              <p:cNvSpPr/>
              <p:nvPr/>
            </p:nvSpPr>
            <p:spPr>
              <a:xfrm>
                <a:off x="4909500" y="4673354"/>
                <a:ext cx="90107" cy="776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4673DA-8A05-4C87-9910-6305BB275B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04112" y="3946290"/>
                <a:ext cx="3996688" cy="211312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751D378-4478-4B07-A15D-F29E74134597}"/>
                    </a:ext>
                  </a:extLst>
                </p:cNvPr>
                <p:cNvSpPr txBox="1"/>
                <p:nvPr/>
              </p:nvSpPr>
              <p:spPr>
                <a:xfrm>
                  <a:off x="4803010" y="4751033"/>
                  <a:ext cx="1103764" cy="370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751D378-4478-4B07-A15D-F29E741345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010" y="4751033"/>
                  <a:ext cx="1103764" cy="370294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4888BC-A1FB-463D-BA41-9C608FBEFD19}"/>
              </a:ext>
            </a:extLst>
          </p:cNvPr>
          <p:cNvGrpSpPr/>
          <p:nvPr/>
        </p:nvGrpSpPr>
        <p:grpSpPr>
          <a:xfrm>
            <a:off x="8522882" y="5155317"/>
            <a:ext cx="4056776" cy="1667697"/>
            <a:chOff x="8522882" y="5155317"/>
            <a:chExt cx="4056776" cy="166769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9C4D92-DB4D-45D6-A7D8-294D27CAD029}"/>
                </a:ext>
              </a:extLst>
            </p:cNvPr>
            <p:cNvGrpSpPr/>
            <p:nvPr/>
          </p:nvGrpSpPr>
          <p:grpSpPr>
            <a:xfrm>
              <a:off x="8522882" y="6379511"/>
              <a:ext cx="1100512" cy="443503"/>
              <a:chOff x="2273003" y="5527254"/>
              <a:chExt cx="1100512" cy="44350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DFC66AB-0D19-4FEF-A305-6901780D8FEB}"/>
                  </a:ext>
                </a:extLst>
              </p:cNvPr>
              <p:cNvSpPr/>
              <p:nvPr/>
            </p:nvSpPr>
            <p:spPr>
              <a:xfrm>
                <a:off x="3283408" y="5527254"/>
                <a:ext cx="90107" cy="776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3C84D23-AB5A-4BC9-BFA6-9D82411C9AD8}"/>
                      </a:ext>
                    </a:extLst>
                  </p:cNvPr>
                  <p:cNvSpPr txBox="1"/>
                  <p:nvPr/>
                </p:nvSpPr>
                <p:spPr>
                  <a:xfrm>
                    <a:off x="2273003" y="5600463"/>
                    <a:ext cx="1010405" cy="370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B992578-ED51-4219-8969-457ADF18A4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3003" y="5600463"/>
                    <a:ext cx="1010405" cy="37029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CF33A7F-5F40-435A-871B-452AC2EDBEB3}"/>
                </a:ext>
              </a:extLst>
            </p:cNvPr>
            <p:cNvSpPr/>
            <p:nvPr/>
          </p:nvSpPr>
          <p:spPr>
            <a:xfrm>
              <a:off x="11159379" y="5552245"/>
              <a:ext cx="90107" cy="7767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4BE59C-76A5-40B1-B9BB-040D058BACF0}"/>
                    </a:ext>
                  </a:extLst>
                </p:cNvPr>
                <p:cNvSpPr txBox="1"/>
                <p:nvPr/>
              </p:nvSpPr>
              <p:spPr>
                <a:xfrm>
                  <a:off x="11088236" y="5155317"/>
                  <a:ext cx="1103764" cy="370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751D378-4478-4B07-A15D-F29E741345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8236" y="5155317"/>
                  <a:ext cx="1103764" cy="370294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B54D21-C559-4FFC-9D5E-E4973F852A15}"/>
                </a:ext>
              </a:extLst>
            </p:cNvPr>
            <p:cNvSpPr/>
            <p:nvPr/>
          </p:nvSpPr>
          <p:spPr>
            <a:xfrm>
              <a:off x="8833281" y="5252069"/>
              <a:ext cx="3746377" cy="1419664"/>
            </a:xfrm>
            <a:custGeom>
              <a:avLst/>
              <a:gdLst>
                <a:gd name="connsiteX0" fmla="*/ 0 w 3746377"/>
                <a:gd name="connsiteY0" fmla="*/ 462061 h 1419664"/>
                <a:gd name="connsiteX1" fmla="*/ 1367162 w 3746377"/>
                <a:gd name="connsiteY1" fmla="*/ 1411972 h 1419664"/>
                <a:gd name="connsiteX2" fmla="*/ 2068497 w 3746377"/>
                <a:gd name="connsiteY2" fmla="*/ 423 h 1419664"/>
                <a:gd name="connsiteX3" fmla="*/ 2885243 w 3746377"/>
                <a:gd name="connsiteY3" fmla="*/ 1261052 h 1419664"/>
                <a:gd name="connsiteX4" fmla="*/ 3746377 w 3746377"/>
                <a:gd name="connsiteY4" fmla="*/ 1101254 h 141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377" h="1419664">
                  <a:moveTo>
                    <a:pt x="0" y="462061"/>
                  </a:moveTo>
                  <a:cubicBezTo>
                    <a:pt x="511206" y="975486"/>
                    <a:pt x="1022413" y="1488912"/>
                    <a:pt x="1367162" y="1411972"/>
                  </a:cubicBezTo>
                  <a:cubicBezTo>
                    <a:pt x="1711911" y="1335032"/>
                    <a:pt x="1815484" y="25576"/>
                    <a:pt x="2068497" y="423"/>
                  </a:cubicBezTo>
                  <a:cubicBezTo>
                    <a:pt x="2321511" y="-24730"/>
                    <a:pt x="2605597" y="1077580"/>
                    <a:pt x="2885243" y="1261052"/>
                  </a:cubicBezTo>
                  <a:cubicBezTo>
                    <a:pt x="3164889" y="1444524"/>
                    <a:pt x="3455633" y="1272889"/>
                    <a:pt x="3746377" y="1101254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1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PRF 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Notes.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messages are of fixed length;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tags are of length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we can pick this however we want (by selecting the right PRF)…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but careful: recall trivial tag-guessing attack, which succeeds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similar to IND-CPA proof: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show that a scheme with a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perfectly random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function is statistically unforgeable;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then show that a forger for the PRF MAC would imply a distinguisher for the PRF.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CCE6CDF-4B37-4A84-A952-CD932E94E678}"/>
              </a:ext>
            </a:extLst>
          </p:cNvPr>
          <p:cNvGrpSpPr/>
          <p:nvPr/>
        </p:nvGrpSpPr>
        <p:grpSpPr>
          <a:xfrm>
            <a:off x="475900" y="1108988"/>
            <a:ext cx="11197865" cy="1314530"/>
            <a:chOff x="482320" y="2843687"/>
            <a:chExt cx="11150879" cy="7597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58A848-D769-4564-A57E-A1D43DF2E8CF}"/>
                </a:ext>
              </a:extLst>
            </p:cNvPr>
            <p:cNvSpPr/>
            <p:nvPr/>
          </p:nvSpPr>
          <p:spPr>
            <a:xfrm>
              <a:off x="482320" y="2843687"/>
              <a:ext cx="11150879" cy="7597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(PRF MAC).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be a PRF. Define a MAC 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(with canonical verification) as follows:</a:t>
                  </a:r>
                  <a:endParaRPr lang="en-US" b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output uniformly random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tag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blipFill>
                  <a:blip r:embed="rId3"/>
                  <a:stretch>
                    <a:fillRect l="-442" t="-1015" b="-8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081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suppose we use a completely random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place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recall: the candidate forgery message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has to be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fresh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means: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has yet to be queried;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it follows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uniformly random;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loses against random scheme: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Now suppose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wins against pseudorandom scheme…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then we build a distinguisher for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– a contradiction!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CCE6CDF-4B37-4A84-A952-CD932E94E678}"/>
              </a:ext>
            </a:extLst>
          </p:cNvPr>
          <p:cNvGrpSpPr/>
          <p:nvPr/>
        </p:nvGrpSpPr>
        <p:grpSpPr>
          <a:xfrm>
            <a:off x="475900" y="1108988"/>
            <a:ext cx="11197865" cy="1314530"/>
            <a:chOff x="482320" y="2843687"/>
            <a:chExt cx="11150879" cy="7597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58A848-D769-4564-A57E-A1D43DF2E8CF}"/>
                </a:ext>
              </a:extLst>
            </p:cNvPr>
            <p:cNvSpPr/>
            <p:nvPr/>
          </p:nvSpPr>
          <p:spPr>
            <a:xfrm>
              <a:off x="482320" y="2843687"/>
              <a:ext cx="11150879" cy="7597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(PRF MAC).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be a PRF. Define a MAC 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(with canonical verification) as follows:</a:t>
                  </a:r>
                  <a:endParaRPr lang="en-US" b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output uniformly random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tag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blipFill>
                  <a:blip r:embed="rId3"/>
                  <a:stretch>
                    <a:fillRect l="-442" t="-1015" b="-8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5B36F7-BD3D-4CD3-9D74-615D7B1C3938}"/>
              </a:ext>
            </a:extLst>
          </p:cNvPr>
          <p:cNvGrpSpPr/>
          <p:nvPr/>
        </p:nvGrpSpPr>
        <p:grpSpPr>
          <a:xfrm>
            <a:off x="475899" y="2491497"/>
            <a:ext cx="11197865" cy="390631"/>
            <a:chOff x="482319" y="2862556"/>
            <a:chExt cx="11150878" cy="11947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61308F-3063-47CC-8221-AA344CDE5057}"/>
                </a:ext>
              </a:extLst>
            </p:cNvPr>
            <p:cNvSpPr/>
            <p:nvPr/>
          </p:nvSpPr>
          <p:spPr>
            <a:xfrm>
              <a:off x="482319" y="2862556"/>
              <a:ext cx="11150878" cy="1194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A8BC82-7623-4185-B15A-70C40B4DE62A}"/>
                </a:ext>
              </a:extLst>
            </p:cNvPr>
            <p:cNvSpPr txBox="1"/>
            <p:nvPr/>
          </p:nvSpPr>
          <p:spPr>
            <a:xfrm>
              <a:off x="559998" y="2927699"/>
              <a:ext cx="10432898" cy="112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Theorem</a:t>
              </a:r>
              <a:r>
                <a:rPr lang="en-US" dirty="0">
                  <a:latin typeface="Avenir Next LT Pro" panose="020B0504020202020204" pitchFamily="34" charset="0"/>
                </a:rPr>
                <a:t>. The PRF MAC is </a:t>
              </a:r>
              <a:r>
                <a:rPr lang="en-US" b="1" dirty="0">
                  <a:latin typeface="Avenir Next LT Pro" panose="020B0504020202020204" pitchFamily="34" charset="0"/>
                </a:rPr>
                <a:t>EUF-CMA</a:t>
              </a:r>
              <a:r>
                <a:rPr lang="en-US" dirty="0">
                  <a:latin typeface="Avenir Next LT Pro" panose="020B0504020202020204" pitchFamily="34" charset="0"/>
                </a:rPr>
                <a:t> (against PPT adversaries.)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36AB46-7473-41F5-89C5-6C17AF25B27C}"/>
              </a:ext>
            </a:extLst>
          </p:cNvPr>
          <p:cNvGrpSpPr/>
          <p:nvPr/>
        </p:nvGrpSpPr>
        <p:grpSpPr>
          <a:xfrm>
            <a:off x="7876805" y="4009740"/>
            <a:ext cx="3749973" cy="1641899"/>
            <a:chOff x="7335996" y="2357775"/>
            <a:chExt cx="3749973" cy="16418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F3D351-CCC6-4FFF-AD5B-943198EA7334}"/>
                </a:ext>
              </a:extLst>
            </p:cNvPr>
            <p:cNvGrpSpPr/>
            <p:nvPr/>
          </p:nvGrpSpPr>
          <p:grpSpPr>
            <a:xfrm>
              <a:off x="7335996" y="2357775"/>
              <a:ext cx="914400" cy="1641899"/>
              <a:chOff x="7155021" y="1068444"/>
              <a:chExt cx="914400" cy="16418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CBDD2B68-590E-4985-93BB-F44F1323DCAE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A4862A5-F0D6-4EAE-90E1-B3F8CE7ED0A2}"/>
                      </a:ext>
                    </a:extLst>
                  </p:cNvPr>
                  <p:cNvSpPr/>
                  <p:nvPr/>
                </p:nvSpPr>
                <p:spPr>
                  <a:xfrm>
                    <a:off x="7272363" y="1068444"/>
                    <a:ext cx="679716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73500A6-8233-49CE-B4DC-3271FE0DFA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363" y="1068444"/>
                    <a:ext cx="679716" cy="4599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6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C53D5A2-26C9-481C-834F-2476A11B4B4D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59B6E839-209E-4ABF-9A77-88023ECF879C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128CD49-402D-4616-857F-EA1815F95C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B72BC5-C41F-4E60-85EA-BB15FFFC1DB0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69DF329-CEBF-4CA5-A155-5B189247D6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0C881D0-564F-401E-A5F6-11836843724D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9100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0C881D0-564F-401E-A5F6-1183684372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91005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3E18066-DEFB-49D3-9409-78A40CBBCB4D}"/>
                </a:ext>
              </a:extLst>
            </p:cNvPr>
            <p:cNvGrpSpPr/>
            <p:nvPr/>
          </p:nvGrpSpPr>
          <p:grpSpPr>
            <a:xfrm>
              <a:off x="9754340" y="3313874"/>
              <a:ext cx="1331629" cy="459943"/>
              <a:chOff x="9449540" y="2348393"/>
              <a:chExt cx="1331629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C1E7730-53C8-4555-99A8-E32E5CACF9F3}"/>
                      </a:ext>
                    </a:extLst>
                  </p:cNvPr>
                  <p:cNvSpPr/>
                  <p:nvPr/>
                </p:nvSpPr>
                <p:spPr>
                  <a:xfrm>
                    <a:off x="9449540" y="2348393"/>
                    <a:ext cx="679716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BF4C1A59-CEA5-4623-9869-4BF465534B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40" y="2348393"/>
                    <a:ext cx="679716" cy="45994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C4D5661-B6C4-4FE5-8E33-6250BCDEFAAF}"/>
                  </a:ext>
                </a:extLst>
              </p:cNvPr>
              <p:cNvCxnSpPr>
                <a:stCxn id="25" idx="3"/>
              </p:cNvCxnSpPr>
              <p:nvPr/>
            </p:nvCxnSpPr>
            <p:spPr>
              <a:xfrm flipV="1">
                <a:off x="10129256" y="2576993"/>
                <a:ext cx="346251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C03F7B8-B783-41EB-8FC2-345E2526D20F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230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CE6CDF-4B37-4A84-A952-CD932E94E678}"/>
              </a:ext>
            </a:extLst>
          </p:cNvPr>
          <p:cNvGrpSpPr/>
          <p:nvPr/>
        </p:nvGrpSpPr>
        <p:grpSpPr>
          <a:xfrm>
            <a:off x="475900" y="1108988"/>
            <a:ext cx="11197865" cy="1314530"/>
            <a:chOff x="482320" y="2843687"/>
            <a:chExt cx="11150879" cy="7597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58A848-D769-4564-A57E-A1D43DF2E8CF}"/>
                </a:ext>
              </a:extLst>
            </p:cNvPr>
            <p:cNvSpPr/>
            <p:nvPr/>
          </p:nvSpPr>
          <p:spPr>
            <a:xfrm>
              <a:off x="482320" y="2843687"/>
              <a:ext cx="11150879" cy="7597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(PRF MAC).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be a PRF. Define a MAC 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(with canonical verification) as follows:</a:t>
                  </a:r>
                  <a:endParaRPr lang="en-US" b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output uniformly random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tag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blipFill>
                  <a:blip r:embed="rId3"/>
                  <a:stretch>
                    <a:fillRect l="-442" t="-1015" b="-8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5B36F7-BD3D-4CD3-9D74-615D7B1C3938}"/>
              </a:ext>
            </a:extLst>
          </p:cNvPr>
          <p:cNvGrpSpPr/>
          <p:nvPr/>
        </p:nvGrpSpPr>
        <p:grpSpPr>
          <a:xfrm>
            <a:off x="475900" y="2491497"/>
            <a:ext cx="11197864" cy="390631"/>
            <a:chOff x="482320" y="2862556"/>
            <a:chExt cx="11150877" cy="11947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61308F-3063-47CC-8221-AA344CDE5057}"/>
                </a:ext>
              </a:extLst>
            </p:cNvPr>
            <p:cNvSpPr/>
            <p:nvPr/>
          </p:nvSpPr>
          <p:spPr>
            <a:xfrm>
              <a:off x="482320" y="2862556"/>
              <a:ext cx="11150877" cy="1194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A8BC82-7623-4185-B15A-70C40B4DE62A}"/>
                </a:ext>
              </a:extLst>
            </p:cNvPr>
            <p:cNvSpPr txBox="1"/>
            <p:nvPr/>
          </p:nvSpPr>
          <p:spPr>
            <a:xfrm>
              <a:off x="559998" y="2927699"/>
              <a:ext cx="10432898" cy="112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Theorem</a:t>
              </a:r>
              <a:r>
                <a:rPr lang="en-US" dirty="0">
                  <a:latin typeface="Avenir Next LT Pro" panose="020B0504020202020204" pitchFamily="34" charset="0"/>
                </a:rPr>
                <a:t>. The PRF MAC is </a:t>
              </a:r>
              <a:r>
                <a:rPr lang="en-US" b="1" dirty="0">
                  <a:latin typeface="Avenir Next LT Pro" panose="020B0504020202020204" pitchFamily="34" charset="0"/>
                </a:rPr>
                <a:t>EUF-CMA</a:t>
              </a:r>
              <a:r>
                <a:rPr lang="en-US" dirty="0">
                  <a:latin typeface="Avenir Next LT Pro" panose="020B0504020202020204" pitchFamily="34" charset="0"/>
                </a:rPr>
                <a:t> (against PPT adversaries.)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PRF 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(continued.)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How to build the distinguisher? Simulate EUF-CMA!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Two cases: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sampled as a random function;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(and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loses, by last slide.)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sampled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(and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wins, by assumption.)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Result: a distinguisher between case 1 and case 2.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4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5AD0B6AA-0F98-4173-9966-B7AD804728ED}"/>
              </a:ext>
            </a:extLst>
          </p:cNvPr>
          <p:cNvGrpSpPr/>
          <p:nvPr/>
        </p:nvGrpSpPr>
        <p:grpSpPr>
          <a:xfrm>
            <a:off x="5839217" y="939800"/>
            <a:ext cx="6352783" cy="5731926"/>
            <a:chOff x="5839217" y="939800"/>
            <a:chExt cx="6352783" cy="5731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1830EF-E845-4AB2-805E-039090141852}"/>
                </a:ext>
              </a:extLst>
            </p:cNvPr>
            <p:cNvSpPr/>
            <p:nvPr/>
          </p:nvSpPr>
          <p:spPr>
            <a:xfrm>
              <a:off x="7600950" y="939800"/>
              <a:ext cx="4591050" cy="57319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C2B82D4-644F-4BB6-AA3E-B32C9E5185A0}"/>
                    </a:ext>
                  </a:extLst>
                </p:cNvPr>
                <p:cNvSpPr/>
                <p:nvPr/>
              </p:nvSpPr>
              <p:spPr>
                <a:xfrm>
                  <a:off x="7675783" y="1007533"/>
                  <a:ext cx="4444928" cy="5558220"/>
                </a:xfrm>
                <a:prstGeom prst="rect">
                  <a:avLst/>
                </a:prstGeo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2400" b="1" dirty="0"/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keep a list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,…}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of all queries made;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when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outputs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check that it verifies, and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If checks pass (i.e.,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won) output 1.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Otherwise output 0.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C2B82D4-644F-4BB6-AA3E-B32C9E5185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783" y="1007533"/>
                  <a:ext cx="4444928" cy="5558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236AB46-7473-41F5-89C5-6C17AF25B27C}"/>
                </a:ext>
              </a:extLst>
            </p:cNvPr>
            <p:cNvGrpSpPr/>
            <p:nvPr/>
          </p:nvGrpSpPr>
          <p:grpSpPr>
            <a:xfrm>
              <a:off x="8285096" y="2219168"/>
              <a:ext cx="3749973" cy="1641899"/>
              <a:chOff x="7335996" y="2357775"/>
              <a:chExt cx="3749973" cy="164189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EF3D351-CCC6-4FFF-AD5B-943198EA7334}"/>
                  </a:ext>
                </a:extLst>
              </p:cNvPr>
              <p:cNvGrpSpPr/>
              <p:nvPr/>
            </p:nvGrpSpPr>
            <p:grpSpPr>
              <a:xfrm>
                <a:off x="7335996" y="2357775"/>
                <a:ext cx="914400" cy="1641899"/>
                <a:chOff x="7155021" y="1068444"/>
                <a:chExt cx="914400" cy="16418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CBDD2B68-590E-4985-93BB-F44F1323DC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5021" y="179594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3E48B584-1F62-427F-95CD-5AF249829BC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5021" y="1795943"/>
                      <a:ext cx="914400" cy="9144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7A4862A5-F0D6-4EAE-90E1-B3F8CE7ED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2363" y="1068444"/>
                      <a:ext cx="679716" cy="45994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𝐌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𝐚𝐜</m:t>
                            </m:r>
                          </m:oMath>
                        </m:oMathPara>
                      </a14:m>
                      <a:endParaRPr lang="en-US" b="1" i="1" dirty="0"/>
                    </a:p>
                  </p:txBody>
                </p:sp>
              </mc:Choice>
              <mc:Fallback xmlns=""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7A4862A5-F0D6-4EAE-90E1-B3F8CE7ED0A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72363" y="1068444"/>
                      <a:ext cx="679716" cy="45994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C53D5A2-26C9-481C-834F-2476A11B4B4D}"/>
                    </a:ext>
                  </a:extLst>
                </p:cNvPr>
                <p:cNvGrpSpPr/>
                <p:nvPr/>
              </p:nvGrpSpPr>
              <p:grpSpPr>
                <a:xfrm>
                  <a:off x="7463808" y="1528387"/>
                  <a:ext cx="285565" cy="256137"/>
                  <a:chOff x="6329779" y="1253067"/>
                  <a:chExt cx="285565" cy="256137"/>
                </a:xfrm>
              </p:grpSpPr>
              <p:cxnSp>
                <p:nvCxnSpPr>
                  <p:cNvPr id="19" name="Straight Arrow Connector 18">
                    <a:extLst>
                      <a:ext uri="{FF2B5EF4-FFF2-40B4-BE49-F238E27FC236}">
                        <a16:creationId xmlns:a16="http://schemas.microsoft.com/office/drawing/2014/main" id="{59B6E839-209E-4ABF-9A77-88023ECF879C}"/>
                      </a:ext>
                    </a:extLst>
                  </p:cNvPr>
                  <p:cNvCxnSpPr/>
                  <p:nvPr/>
                </p:nvCxnSpPr>
                <p:spPr>
                  <a:xfrm>
                    <a:off x="6329779" y="1253067"/>
                    <a:ext cx="0" cy="2561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B128CD49-402D-4616-857F-EA1815F95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15344" y="1253067"/>
                    <a:ext cx="0" cy="2561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EB72BC5-C41F-4E60-85EA-BB15FFFC1DB0}"/>
                  </a:ext>
                </a:extLst>
              </p:cNvPr>
              <p:cNvGrpSpPr/>
              <p:nvPr/>
            </p:nvGrpSpPr>
            <p:grpSpPr>
              <a:xfrm>
                <a:off x="8250396" y="3189054"/>
                <a:ext cx="1484154" cy="369332"/>
                <a:chOff x="8281952" y="2223573"/>
                <a:chExt cx="1484154" cy="369332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B69DF329-CEBF-4CA5-A155-5B189247D6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81952" y="2590800"/>
                  <a:ext cx="148415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E0C881D0-564F-401E-A5F6-1183684372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4597" y="2223573"/>
                      <a:ext cx="9100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E0C881D0-564F-401E-A5F6-1183684372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4597" y="2223573"/>
                      <a:ext cx="910056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3E18066-DEFB-49D3-9409-78A40CBBCB4D}"/>
                  </a:ext>
                </a:extLst>
              </p:cNvPr>
              <p:cNvGrpSpPr/>
              <p:nvPr/>
            </p:nvGrpSpPr>
            <p:grpSpPr>
              <a:xfrm>
                <a:off x="9754340" y="3313874"/>
                <a:ext cx="1331629" cy="459943"/>
                <a:chOff x="9449540" y="2348393"/>
                <a:chExt cx="1331629" cy="45994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3C1E7730-53C8-4555-99A8-E32E5CACF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9540" y="2348393"/>
                      <a:ext cx="679716" cy="45994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𝐕𝐞𝐫</m:t>
                            </m:r>
                          </m:oMath>
                        </m:oMathPara>
                      </a14:m>
                      <a:endParaRPr lang="en-US" b="1" i="1" dirty="0"/>
                    </a:p>
                  </p:txBody>
                </p:sp>
              </mc:Choice>
              <mc:Fallback xmlns="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3C1E7730-53C8-4555-99A8-E32E5CACF9F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49540" y="2348393"/>
                      <a:ext cx="679716" cy="45994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DC4D5661-B6C4-4FE5-8E33-6250BCDEFAAF}"/>
                    </a:ext>
                  </a:extLst>
                </p:cNvPr>
                <p:cNvCxnSpPr>
                  <a:stCxn id="25" idx="3"/>
                </p:cNvCxnSpPr>
                <p:nvPr/>
              </p:nvCxnSpPr>
              <p:spPr>
                <a:xfrm flipV="1">
                  <a:off x="10129256" y="2576993"/>
                  <a:ext cx="346251" cy="13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C03F7B8-B783-41EB-8FC2-345E2526D2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13504" y="2392327"/>
                      <a:ext cx="3676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5C477779-E242-4D98-BB1D-8C608C9D25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13504" y="2392327"/>
                      <a:ext cx="367665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DFB63F-A6DC-4C46-A59C-2FB8961114D6}"/>
                </a:ext>
              </a:extLst>
            </p:cNvPr>
            <p:cNvGrpSpPr/>
            <p:nvPr/>
          </p:nvGrpSpPr>
          <p:grpSpPr>
            <a:xfrm>
              <a:off x="6227165" y="3040118"/>
              <a:ext cx="1448618" cy="777764"/>
              <a:chOff x="1737331" y="3150769"/>
              <a:chExt cx="1448618" cy="777764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47B9EF7-4B70-4F8B-8DF5-23AF9E08C52D}"/>
                  </a:ext>
                </a:extLst>
              </p:cNvPr>
              <p:cNvCxnSpPr/>
              <p:nvPr/>
            </p:nvCxnSpPr>
            <p:spPr>
              <a:xfrm flipH="1">
                <a:off x="2526384" y="3429000"/>
                <a:ext cx="65956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49D91AD-C04B-4FBE-9B87-F9C87099E7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384" y="3643297"/>
                <a:ext cx="65956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6039B6-A912-4064-B729-5B0048D7E5B7}"/>
                      </a:ext>
                    </a:extLst>
                  </p:cNvPr>
                  <p:cNvSpPr/>
                  <p:nvPr/>
                </p:nvSpPr>
                <p:spPr>
                  <a:xfrm>
                    <a:off x="1737331" y="3150769"/>
                    <a:ext cx="783781" cy="777764"/>
                  </a:xfrm>
                  <a:prstGeom prst="rect">
                    <a:avLst/>
                  </a:prstGeom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6039B6-A912-4064-B729-5B0048D7E5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7331" y="3150769"/>
                    <a:ext cx="783781" cy="77776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AE9B19-B156-4EED-8557-CBBCF977301A}"/>
                </a:ext>
              </a:extLst>
            </p:cNvPr>
            <p:cNvGrpSpPr/>
            <p:nvPr/>
          </p:nvGrpSpPr>
          <p:grpSpPr>
            <a:xfrm>
              <a:off x="5839217" y="1306886"/>
              <a:ext cx="5191548" cy="2124211"/>
              <a:chOff x="5839217" y="1306886"/>
              <a:chExt cx="5191548" cy="2124211"/>
            </a:xfrm>
          </p:grpSpPr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E9BA44B6-7D62-4053-A914-C558578C3841}"/>
                  </a:ext>
                </a:extLst>
              </p:cNvPr>
              <p:cNvSpPr/>
              <p:nvPr/>
            </p:nvSpPr>
            <p:spPr>
              <a:xfrm rot="5400000">
                <a:off x="7201975" y="2604644"/>
                <a:ext cx="939948" cy="712958"/>
              </a:xfrm>
              <a:prstGeom prst="arc">
                <a:avLst>
                  <a:gd name="adj1" fmla="val 16085420"/>
                  <a:gd name="adj2" fmla="val 0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5AB643F-A15B-4481-AA23-31729AB69422}"/>
                  </a:ext>
                </a:extLst>
              </p:cNvPr>
              <p:cNvCxnSpPr>
                <a:stCxn id="31" idx="0"/>
              </p:cNvCxnSpPr>
              <p:nvPr/>
            </p:nvCxnSpPr>
            <p:spPr>
              <a:xfrm flipV="1">
                <a:off x="8028314" y="1766253"/>
                <a:ext cx="114" cy="11829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C315F732-3FB4-4BA9-9184-9D252F410163}"/>
                  </a:ext>
                </a:extLst>
              </p:cNvPr>
              <p:cNvSpPr/>
              <p:nvPr/>
            </p:nvSpPr>
            <p:spPr>
              <a:xfrm rot="16200000">
                <a:off x="8029249" y="1309053"/>
                <a:ext cx="914400" cy="91440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E64DCC22-9316-46A5-8CE9-066501295535}"/>
                  </a:ext>
                </a:extLst>
              </p:cNvPr>
              <p:cNvSpPr/>
              <p:nvPr/>
            </p:nvSpPr>
            <p:spPr>
              <a:xfrm>
                <a:off x="7995045" y="1306911"/>
                <a:ext cx="914400" cy="91440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E112EF3-2B62-45F3-AB98-77583D16ECA1}"/>
                  </a:ext>
                </a:extLst>
              </p:cNvPr>
              <p:cNvCxnSpPr/>
              <p:nvPr/>
            </p:nvCxnSpPr>
            <p:spPr>
              <a:xfrm>
                <a:off x="8909445" y="1766253"/>
                <a:ext cx="0" cy="452915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721CB87B-5B44-4DBD-BF06-A22357761AAF}"/>
                  </a:ext>
                </a:extLst>
              </p:cNvPr>
              <p:cNvSpPr/>
              <p:nvPr/>
            </p:nvSpPr>
            <p:spPr>
              <a:xfrm>
                <a:off x="5839217" y="1306886"/>
                <a:ext cx="5191548" cy="724054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2180101B-0A04-42C7-8AB2-C403721D4149}"/>
                  </a:ext>
                </a:extLst>
              </p:cNvPr>
              <p:cNvCxnSpPr>
                <a:stCxn id="38" idx="2"/>
              </p:cNvCxnSpPr>
              <p:nvPr/>
            </p:nvCxnSpPr>
            <p:spPr>
              <a:xfrm>
                <a:off x="11030765" y="1668913"/>
                <a:ext cx="0" cy="15063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628372-15E0-4DBA-9295-56799AA58180}"/>
              </a:ext>
            </a:extLst>
          </p:cNvPr>
          <p:cNvSpPr/>
          <p:nvPr/>
        </p:nvSpPr>
        <p:spPr>
          <a:xfrm>
            <a:off x="6138333" y="6109816"/>
            <a:ext cx="251209" cy="231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PRACTICAL MACs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practice…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one-time (or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-time) MACs are not used much, except as building blocks;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and the PRF MAC is too inefficient;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 general, PRFs for arbitrary input/output lengths are quite inefficient;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Block ciphers!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are typically much more practical;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these are PRFs with the same input and output length;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[ another nice property we won’t need for now: they are invertible! ]</a:t>
                </a:r>
              </a:p>
              <a:p>
                <a:pPr marL="0" indent="0">
                  <a:buNone/>
                </a:pPr>
                <a:endParaRPr lang="en-US" sz="1800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One of the most common MACs on the Internet…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is the CBC-MAC, which uses block ciphers;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CBC stands for “cipher block chaining”;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let’s see how it works.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6ACA27-6B31-4FE5-9775-9FDF0BF82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14" y="1570887"/>
            <a:ext cx="2762636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CBC-MAC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 pictures: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84281D-9901-4C5E-B006-850F70BBD3C2}"/>
              </a:ext>
            </a:extLst>
          </p:cNvPr>
          <p:cNvGrpSpPr/>
          <p:nvPr/>
        </p:nvGrpSpPr>
        <p:grpSpPr>
          <a:xfrm>
            <a:off x="475900" y="1108985"/>
            <a:ext cx="11197865" cy="2320013"/>
            <a:chOff x="482320" y="2843686"/>
            <a:chExt cx="11150879" cy="13408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C2B758-E8C2-4F83-96F4-5A2F3A77C80A}"/>
                </a:ext>
              </a:extLst>
            </p:cNvPr>
            <p:cNvSpPr/>
            <p:nvPr/>
          </p:nvSpPr>
          <p:spPr>
            <a:xfrm>
              <a:off x="482320" y="2843686"/>
              <a:ext cx="11150879" cy="134081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EED7F1-DE44-43B6-BDB2-0920850BDDC3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1184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(CBC-MAC).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be a PRF,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any polynomial.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Define a deterministic MAC as follows:</a:t>
                  </a:r>
                  <a:endParaRPr lang="en-US" b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output uniformly random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do: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split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up: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into chunks of length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≤ℓ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output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EED7F1-DE44-43B6-BDB2-0920850BD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1184723"/>
                </a:xfrm>
                <a:prstGeom prst="rect">
                  <a:avLst/>
                </a:prstGeom>
                <a:blipFill>
                  <a:blip r:embed="rId2"/>
                  <a:stretch>
                    <a:fillRect l="-442" t="-1190"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A53C2-26F2-4B7A-959F-778C8F5A8899}"/>
                  </a:ext>
                </a:extLst>
              </p:cNvPr>
              <p:cNvSpPr txBox="1"/>
              <p:nvPr/>
            </p:nvSpPr>
            <p:spPr>
              <a:xfrm>
                <a:off x="1089164" y="3928533"/>
                <a:ext cx="2675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A53C2-26F2-4B7A-959F-778C8F5A8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64" y="3928533"/>
                <a:ext cx="2675732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6D23E29-BB81-4033-BB7D-AF70FD9910EE}"/>
              </a:ext>
            </a:extLst>
          </p:cNvPr>
          <p:cNvGrpSpPr/>
          <p:nvPr/>
        </p:nvGrpSpPr>
        <p:grpSpPr>
          <a:xfrm>
            <a:off x="1989667" y="4297865"/>
            <a:ext cx="742694" cy="2205870"/>
            <a:chOff x="1989667" y="4297865"/>
            <a:chExt cx="742694" cy="22058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DEBE292-0559-4E8C-A191-5194E8DD274C}"/>
                </a:ext>
              </a:extLst>
            </p:cNvPr>
            <p:cNvGrpSpPr/>
            <p:nvPr/>
          </p:nvGrpSpPr>
          <p:grpSpPr>
            <a:xfrm>
              <a:off x="2125977" y="5040513"/>
              <a:ext cx="606384" cy="1463222"/>
              <a:chOff x="2138164" y="3995635"/>
              <a:chExt cx="606384" cy="1463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CB05DD2-D996-4CFF-A593-2988FBC8C2A3}"/>
                      </a:ext>
                    </a:extLst>
                  </p:cNvPr>
                  <p:cNvSpPr txBox="1"/>
                  <p:nvPr/>
                </p:nvSpPr>
                <p:spPr>
                  <a:xfrm>
                    <a:off x="2138164" y="4997192"/>
                    <a:ext cx="606384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CB05DD2-D996-4CFF-A593-2988FBC8C2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8164" y="4997192"/>
                    <a:ext cx="606384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F199353-FB9E-40A5-AC35-8B6B8480C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9217" y="4364967"/>
                <a:ext cx="0" cy="6322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F2063A7-F1A2-4CDF-BC0D-992D488D30F1}"/>
                      </a:ext>
                    </a:extLst>
                  </p:cNvPr>
                  <p:cNvSpPr txBox="1"/>
                  <p:nvPr/>
                </p:nvSpPr>
                <p:spPr>
                  <a:xfrm>
                    <a:off x="2211004" y="3995635"/>
                    <a:ext cx="5335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F2063A7-F1A2-4CDF-BC0D-992D488D30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1004" y="3995635"/>
                    <a:ext cx="53354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BD03C84-DC91-4610-842D-138147B9CE41}"/>
                </a:ext>
              </a:extLst>
            </p:cNvPr>
            <p:cNvCxnSpPr/>
            <p:nvPr/>
          </p:nvCxnSpPr>
          <p:spPr>
            <a:xfrm>
              <a:off x="1989667" y="4297865"/>
              <a:ext cx="347133" cy="680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7CA0D-17D9-4624-8021-A35EA0C4EEB0}"/>
              </a:ext>
            </a:extLst>
          </p:cNvPr>
          <p:cNvGrpSpPr/>
          <p:nvPr/>
        </p:nvGrpSpPr>
        <p:grpSpPr>
          <a:xfrm>
            <a:off x="2427030" y="4297865"/>
            <a:ext cx="1984893" cy="2205870"/>
            <a:chOff x="2427030" y="4297865"/>
            <a:chExt cx="1984893" cy="220587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EE8550A-EB1A-4A37-B679-0C22E387878A}"/>
                </a:ext>
              </a:extLst>
            </p:cNvPr>
            <p:cNvGrpSpPr/>
            <p:nvPr/>
          </p:nvGrpSpPr>
          <p:grpSpPr>
            <a:xfrm>
              <a:off x="2732361" y="5083347"/>
              <a:ext cx="1679562" cy="1420388"/>
              <a:chOff x="2732361" y="4038469"/>
              <a:chExt cx="1679562" cy="142038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B178CBF-D2E5-4FF1-9BE3-D681971A4E36}"/>
                  </a:ext>
                </a:extLst>
              </p:cNvPr>
              <p:cNvGrpSpPr/>
              <p:nvPr/>
            </p:nvGrpSpPr>
            <p:grpSpPr>
              <a:xfrm>
                <a:off x="2732361" y="4407801"/>
                <a:ext cx="1679562" cy="1051056"/>
                <a:chOff x="2732361" y="4407801"/>
                <a:chExt cx="1679562" cy="105105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DED3A0C5-A87C-4CBD-9E27-D4CCAFB863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05539" y="4997192"/>
                      <a:ext cx="606384" cy="46166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DED3A0C5-A87C-4CBD-9E27-D4CCAFB863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5539" y="4997192"/>
                      <a:ext cx="606384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2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D52252AE-9DC3-4529-A9BE-50961C4A26AC}"/>
                    </a:ext>
                  </a:extLst>
                </p:cNvPr>
                <p:cNvCxnSpPr>
                  <a:stCxn id="9" idx="3"/>
                  <a:endCxn id="10" idx="1"/>
                </p:cNvCxnSpPr>
                <p:nvPr/>
              </p:nvCxnSpPr>
              <p:spPr>
                <a:xfrm>
                  <a:off x="2732361" y="5228025"/>
                  <a:ext cx="1073178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1AA114A0-D5BE-4213-9011-632F8CF2F7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35553" y="5043358"/>
                      <a:ext cx="466794" cy="3693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1AA114A0-D5BE-4213-9011-632F8CF2F7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35553" y="5043358"/>
                      <a:ext cx="46679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48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E8B4D6CF-3C90-4C28-81F5-A032C0B997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0680" y="4407801"/>
                  <a:ext cx="0" cy="632225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DD86712A-1484-4348-A7EE-F7F11BAA750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0375" y="4038469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DD86712A-1484-4348-A7EE-F7F11BAA75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0375" y="4038469"/>
                    <a:ext cx="53886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1754DB3-EDA4-484A-93FD-295D2C4E6FC1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2427030" y="4297865"/>
              <a:ext cx="716686" cy="8237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135D3D9-360A-46E3-A680-2270AEA95385}"/>
              </a:ext>
            </a:extLst>
          </p:cNvPr>
          <p:cNvGrpSpPr/>
          <p:nvPr/>
        </p:nvGrpSpPr>
        <p:grpSpPr>
          <a:xfrm>
            <a:off x="2904067" y="4283270"/>
            <a:ext cx="3186612" cy="2229510"/>
            <a:chOff x="1225311" y="4274225"/>
            <a:chExt cx="3186612" cy="22295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ED5BEA2-1FDC-4063-AC8E-EA9EEB5EEA1E}"/>
                </a:ext>
              </a:extLst>
            </p:cNvPr>
            <p:cNvGrpSpPr/>
            <p:nvPr/>
          </p:nvGrpSpPr>
          <p:grpSpPr>
            <a:xfrm>
              <a:off x="2732361" y="5083091"/>
              <a:ext cx="1679562" cy="1420644"/>
              <a:chOff x="2732361" y="4038213"/>
              <a:chExt cx="1679562" cy="1420644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8726D27-A0C5-4B2E-A262-3E284AC82630}"/>
                  </a:ext>
                </a:extLst>
              </p:cNvPr>
              <p:cNvGrpSpPr/>
              <p:nvPr/>
            </p:nvGrpSpPr>
            <p:grpSpPr>
              <a:xfrm>
                <a:off x="2732361" y="4407545"/>
                <a:ext cx="1679562" cy="1051312"/>
                <a:chOff x="2732361" y="4407545"/>
                <a:chExt cx="1679562" cy="10513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37EFFDE5-8700-4809-8C1C-3E1447F710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05539" y="4997192"/>
                      <a:ext cx="606384" cy="46166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37EFFDE5-8700-4809-8C1C-3E1447F710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5539" y="4997192"/>
                      <a:ext cx="606384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8B4AA75E-7599-4C12-AC81-478BA511E9EE}"/>
                    </a:ext>
                  </a:extLst>
                </p:cNvPr>
                <p:cNvCxnSpPr>
                  <a:endCxn id="46" idx="1"/>
                </p:cNvCxnSpPr>
                <p:nvPr/>
              </p:nvCxnSpPr>
              <p:spPr>
                <a:xfrm>
                  <a:off x="2732361" y="5228025"/>
                  <a:ext cx="1073178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EDAF1B2A-165B-42AA-B874-D4910D77FE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35553" y="5043358"/>
                      <a:ext cx="466794" cy="3693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EDAF1B2A-165B-42AA-B874-D4910D77FE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35553" y="5043358"/>
                      <a:ext cx="46679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31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579419B9-D97B-41B9-A347-67AC0E41E3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6947" y="4407545"/>
                  <a:ext cx="0" cy="632225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E0F5E0BC-F624-404D-9F9F-715D00FD7F7F}"/>
                      </a:ext>
                    </a:extLst>
                  </p:cNvPr>
                  <p:cNvSpPr txBox="1"/>
                  <p:nvPr/>
                </p:nvSpPr>
                <p:spPr>
                  <a:xfrm>
                    <a:off x="3036642" y="4038213"/>
                    <a:ext cx="538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E0F5E0BC-F624-404D-9F9F-715D00FD7F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6642" y="4038213"/>
                    <a:ext cx="53886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464FFB0-92F3-4107-9C8D-5BE8796EC25D}"/>
                </a:ext>
              </a:extLst>
            </p:cNvPr>
            <p:cNvCxnSpPr>
              <a:cxnSpLocks/>
            </p:cNvCxnSpPr>
            <p:nvPr/>
          </p:nvCxnSpPr>
          <p:spPr>
            <a:xfrm>
              <a:off x="1225311" y="4274225"/>
              <a:ext cx="1857391" cy="805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342638E-FD25-44EB-B8D5-85776847702F}"/>
              </a:ext>
            </a:extLst>
          </p:cNvPr>
          <p:cNvSpPr txBox="1"/>
          <p:nvPr/>
        </p:nvSpPr>
        <p:spPr>
          <a:xfrm>
            <a:off x="6841583" y="5875599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. . .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D7B26E9-873C-415C-9354-1DB0C94C5D84}"/>
              </a:ext>
            </a:extLst>
          </p:cNvPr>
          <p:cNvCxnSpPr>
            <a:cxnSpLocks/>
          </p:cNvCxnSpPr>
          <p:nvPr/>
        </p:nvCxnSpPr>
        <p:spPr>
          <a:xfrm>
            <a:off x="6090679" y="6292637"/>
            <a:ext cx="5291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22090B-B786-41A6-BA4A-0358307CABF5}"/>
              </a:ext>
            </a:extLst>
          </p:cNvPr>
          <p:cNvGrpSpPr/>
          <p:nvPr/>
        </p:nvGrpSpPr>
        <p:grpSpPr>
          <a:xfrm>
            <a:off x="3657600" y="4199467"/>
            <a:ext cx="6915587" cy="2304268"/>
            <a:chOff x="3657600" y="4199467"/>
            <a:chExt cx="6915587" cy="230426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BDD53AB-A118-48CE-9537-10BBBC3D3BDC}"/>
                </a:ext>
              </a:extLst>
            </p:cNvPr>
            <p:cNvGrpSpPr/>
            <p:nvPr/>
          </p:nvGrpSpPr>
          <p:grpSpPr>
            <a:xfrm>
              <a:off x="3657600" y="4199467"/>
              <a:ext cx="6168565" cy="2304268"/>
              <a:chOff x="-1756642" y="4199467"/>
              <a:chExt cx="6168565" cy="230426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40AD40-9807-4C36-A9ED-10F34A7B36E5}"/>
                  </a:ext>
                </a:extLst>
              </p:cNvPr>
              <p:cNvGrpSpPr/>
              <p:nvPr/>
            </p:nvGrpSpPr>
            <p:grpSpPr>
              <a:xfrm>
                <a:off x="2732361" y="5083347"/>
                <a:ext cx="1679562" cy="1420388"/>
                <a:chOff x="2732361" y="4038469"/>
                <a:chExt cx="1679562" cy="1420388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D2636CE8-A414-461C-A27D-854F3B85D886}"/>
                    </a:ext>
                  </a:extLst>
                </p:cNvPr>
                <p:cNvGrpSpPr/>
                <p:nvPr/>
              </p:nvGrpSpPr>
              <p:grpSpPr>
                <a:xfrm>
                  <a:off x="2732361" y="4407801"/>
                  <a:ext cx="1679562" cy="1051056"/>
                  <a:chOff x="2732361" y="4407801"/>
                  <a:chExt cx="1679562" cy="105105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F09579D0-3805-4C92-B24D-F8F7472532F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05539" y="4997192"/>
                        <a:ext cx="606384" cy="46166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F09579D0-3805-4C92-B24D-F8F7472532F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05539" y="4997192"/>
                        <a:ext cx="606384" cy="461665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b="-12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B8FB1B28-78AE-4E36-A549-31B4DA214044}"/>
                      </a:ext>
                    </a:extLst>
                  </p:cNvPr>
                  <p:cNvCxnSpPr>
                    <a:endCxn id="56" idx="1"/>
                  </p:cNvCxnSpPr>
                  <p:nvPr/>
                </p:nvCxnSpPr>
                <p:spPr>
                  <a:xfrm>
                    <a:off x="2732361" y="5228025"/>
                    <a:ext cx="1073178" cy="0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A463DE1E-0A39-4F64-A10C-01A1FE658E0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35553" y="5043358"/>
                        <a:ext cx="466794" cy="36933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A463DE1E-0A39-4F64-A10C-01A1FE658E0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35553" y="5043358"/>
                        <a:ext cx="466794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483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5AB65018-6803-4AE1-AF8D-297909CB06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55858" y="4407801"/>
                    <a:ext cx="0" cy="632225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25439A13-0784-40EF-AAFD-DDE437B22F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35553" y="4038469"/>
                      <a:ext cx="52764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25439A13-0784-40EF-AAFD-DDE437B22F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35553" y="4038469"/>
                      <a:ext cx="527645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FA7EE24-9C29-4FF1-8DC6-E03033E85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56642" y="4199467"/>
                <a:ext cx="4792195" cy="9184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EC20B7B-A7F3-4C82-90A9-A94204468EC5}"/>
                </a:ext>
              </a:extLst>
            </p:cNvPr>
            <p:cNvCxnSpPr>
              <a:cxnSpLocks/>
            </p:cNvCxnSpPr>
            <p:nvPr/>
          </p:nvCxnSpPr>
          <p:spPr>
            <a:xfrm>
              <a:off x="9820266" y="6272902"/>
              <a:ext cx="33126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282A297-90E2-4607-B679-D7C668992C0D}"/>
                    </a:ext>
                  </a:extLst>
                </p:cNvPr>
                <p:cNvSpPr txBox="1"/>
                <p:nvPr/>
              </p:nvSpPr>
              <p:spPr>
                <a:xfrm>
                  <a:off x="10151533" y="6088236"/>
                  <a:ext cx="421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282A297-90E2-4607-B679-D7C668992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1533" y="6088236"/>
                  <a:ext cx="421654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06C3019-2C5D-400A-BFAF-59ECEF2686F7}"/>
              </a:ext>
            </a:extLst>
          </p:cNvPr>
          <p:cNvSpPr/>
          <p:nvPr/>
        </p:nvSpPr>
        <p:spPr>
          <a:xfrm>
            <a:off x="10151533" y="6107971"/>
            <a:ext cx="421654" cy="36933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4" grpId="0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CBC-MAC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CBC-MAC is secure for fixed-length messages (see book.)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does this mean?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at key generation time, everyone needs to agree on a fixed length;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 CBC-MAC, this amounts to selecting the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after that point,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all messages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to be authenticated must be of length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any deviation might result in an attack!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happens if we use it to authenticate a message of different length anyway?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0A621CCC-FC74-4661-8C34-F5E105222517}"/>
              </a:ext>
            </a:extLst>
          </p:cNvPr>
          <p:cNvGrpSpPr/>
          <p:nvPr/>
        </p:nvGrpSpPr>
        <p:grpSpPr>
          <a:xfrm>
            <a:off x="765378" y="4868799"/>
            <a:ext cx="8447210" cy="1472267"/>
            <a:chOff x="2125977" y="5040513"/>
            <a:chExt cx="8447210" cy="1472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CB05DD2-D996-4CFF-A593-2988FBC8C2A3}"/>
                    </a:ext>
                  </a:extLst>
                </p:cNvPr>
                <p:cNvSpPr txBox="1"/>
                <p:nvPr/>
              </p:nvSpPr>
              <p:spPr>
                <a:xfrm>
                  <a:off x="2125977" y="6042070"/>
                  <a:ext cx="606384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CB05DD2-D996-4CFF-A593-2988FBC8C2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5977" y="6042070"/>
                  <a:ext cx="606384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F199353-FB9E-40A5-AC35-8B6B8480C574}"/>
                </a:ext>
              </a:extLst>
            </p:cNvPr>
            <p:cNvCxnSpPr>
              <a:cxnSpLocks/>
            </p:cNvCxnSpPr>
            <p:nvPr/>
          </p:nvCxnSpPr>
          <p:spPr>
            <a:xfrm>
              <a:off x="2427030" y="5409845"/>
              <a:ext cx="0" cy="63222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F2063A7-F1A2-4CDF-BC0D-992D488D30F1}"/>
                    </a:ext>
                  </a:extLst>
                </p:cNvPr>
                <p:cNvSpPr txBox="1"/>
                <p:nvPr/>
              </p:nvSpPr>
              <p:spPr>
                <a:xfrm>
                  <a:off x="2198817" y="5040513"/>
                  <a:ext cx="533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F2063A7-F1A2-4CDF-BC0D-992D488D30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8817" y="5040513"/>
                  <a:ext cx="53354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ED3A0C5-A87C-4CBD-9E27-D4CCAFB86329}"/>
                    </a:ext>
                  </a:extLst>
                </p:cNvPr>
                <p:cNvSpPr txBox="1"/>
                <p:nvPr/>
              </p:nvSpPr>
              <p:spPr>
                <a:xfrm>
                  <a:off x="3805539" y="6042070"/>
                  <a:ext cx="606384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ED3A0C5-A87C-4CBD-9E27-D4CCAFB86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539" y="6042070"/>
                  <a:ext cx="60638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2252AE-9DC3-4529-A9BE-50961C4A26AC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2732361" y="6272903"/>
              <a:ext cx="107317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AA114A0-D5BE-4213-9011-632F8CF2F782}"/>
                    </a:ext>
                  </a:extLst>
                </p:cNvPr>
                <p:cNvSpPr txBox="1"/>
                <p:nvPr/>
              </p:nvSpPr>
              <p:spPr>
                <a:xfrm>
                  <a:off x="3035553" y="6088236"/>
                  <a:ext cx="466794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AA114A0-D5BE-4213-9011-632F8CF2F7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553" y="6088236"/>
                  <a:ext cx="46679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8B4D6CF-3C90-4C28-81F5-A032C0B997FC}"/>
                </a:ext>
              </a:extLst>
            </p:cNvPr>
            <p:cNvCxnSpPr>
              <a:cxnSpLocks/>
            </p:cNvCxnSpPr>
            <p:nvPr/>
          </p:nvCxnSpPr>
          <p:spPr>
            <a:xfrm>
              <a:off x="3260680" y="5463560"/>
              <a:ext cx="0" cy="63222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D86712A-1484-4348-A7EE-F7F11BAA750F}"/>
                    </a:ext>
                  </a:extLst>
                </p:cNvPr>
                <p:cNvSpPr txBox="1"/>
                <p:nvPr/>
              </p:nvSpPr>
              <p:spPr>
                <a:xfrm>
                  <a:off x="3040375" y="509422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D86712A-1484-4348-A7EE-F7F11BAA75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375" y="5094228"/>
                  <a:ext cx="53886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7EFFDE5-8700-4809-8C1C-3E1447F71019}"/>
                    </a:ext>
                  </a:extLst>
                </p:cNvPr>
                <p:cNvSpPr txBox="1"/>
                <p:nvPr/>
              </p:nvSpPr>
              <p:spPr>
                <a:xfrm>
                  <a:off x="5484295" y="6051115"/>
                  <a:ext cx="606384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7EFFDE5-8700-4809-8C1C-3E1447F710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4295" y="6051115"/>
                  <a:ext cx="606384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B4AA75E-7599-4C12-AC81-478BA511E9EE}"/>
                </a:ext>
              </a:extLst>
            </p:cNvPr>
            <p:cNvCxnSpPr>
              <a:endCxn id="46" idx="1"/>
            </p:cNvCxnSpPr>
            <p:nvPr/>
          </p:nvCxnSpPr>
          <p:spPr>
            <a:xfrm>
              <a:off x="4411117" y="6281948"/>
              <a:ext cx="107317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DAF1B2A-165B-42AA-B874-D4910D77FED3}"/>
                    </a:ext>
                  </a:extLst>
                </p:cNvPr>
                <p:cNvSpPr txBox="1"/>
                <p:nvPr/>
              </p:nvSpPr>
              <p:spPr>
                <a:xfrm>
                  <a:off x="4714309" y="6097281"/>
                  <a:ext cx="466794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DAF1B2A-165B-42AA-B874-D4910D77F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309" y="6097281"/>
                  <a:ext cx="46679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79419B9-D97B-41B9-A347-67AC0E41E309}"/>
                </a:ext>
              </a:extLst>
            </p:cNvPr>
            <p:cNvCxnSpPr>
              <a:cxnSpLocks/>
            </p:cNvCxnSpPr>
            <p:nvPr/>
          </p:nvCxnSpPr>
          <p:spPr>
            <a:xfrm>
              <a:off x="4951989" y="5463560"/>
              <a:ext cx="0" cy="63222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F5E0BC-F624-404D-9F9F-715D00FD7F7F}"/>
                    </a:ext>
                  </a:extLst>
                </p:cNvPr>
                <p:cNvSpPr txBox="1"/>
                <p:nvPr/>
              </p:nvSpPr>
              <p:spPr>
                <a:xfrm>
                  <a:off x="4731684" y="509422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F5E0BC-F624-404D-9F9F-715D00FD7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1684" y="5094228"/>
                  <a:ext cx="53886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342638E-FD25-44EB-B8D5-85776847702F}"/>
                </a:ext>
              </a:extLst>
            </p:cNvPr>
            <p:cNvSpPr txBox="1"/>
            <p:nvPr/>
          </p:nvSpPr>
          <p:spPr>
            <a:xfrm>
              <a:off x="6841583" y="5875599"/>
              <a:ext cx="6832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. . .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D7B26E9-873C-415C-9354-1DB0C94C5D84}"/>
                </a:ext>
              </a:extLst>
            </p:cNvPr>
            <p:cNvCxnSpPr>
              <a:cxnSpLocks/>
            </p:cNvCxnSpPr>
            <p:nvPr/>
          </p:nvCxnSpPr>
          <p:spPr>
            <a:xfrm>
              <a:off x="6090679" y="6292637"/>
              <a:ext cx="52916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2636CE8-A414-461C-A27D-854F3B85D886}"/>
                </a:ext>
              </a:extLst>
            </p:cNvPr>
            <p:cNvGrpSpPr/>
            <p:nvPr/>
          </p:nvGrpSpPr>
          <p:grpSpPr>
            <a:xfrm>
              <a:off x="8146603" y="5455559"/>
              <a:ext cx="1679562" cy="1048176"/>
              <a:chOff x="2732361" y="4410681"/>
              <a:chExt cx="1679562" cy="10481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09579D0-3805-4C92-B24D-F8F7472532F0}"/>
                      </a:ext>
                    </a:extLst>
                  </p:cNvPr>
                  <p:cNvSpPr txBox="1"/>
                  <p:nvPr/>
                </p:nvSpPr>
                <p:spPr>
                  <a:xfrm>
                    <a:off x="3805539" y="4997192"/>
                    <a:ext cx="606384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09579D0-3805-4C92-B24D-F8F7472532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5539" y="4997192"/>
                    <a:ext cx="606384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8FB1B28-78AE-4E36-A549-31B4DA214044}"/>
                  </a:ext>
                </a:extLst>
              </p:cNvPr>
              <p:cNvCxnSpPr>
                <a:endCxn id="56" idx="1"/>
              </p:cNvCxnSpPr>
              <p:nvPr/>
            </p:nvCxnSpPr>
            <p:spPr>
              <a:xfrm>
                <a:off x="2732361" y="5228025"/>
                <a:ext cx="1073178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463DE1E-0A39-4F64-A10C-01A1FE658E01}"/>
                      </a:ext>
                    </a:extLst>
                  </p:cNvPr>
                  <p:cNvSpPr txBox="1"/>
                  <p:nvPr/>
                </p:nvSpPr>
                <p:spPr>
                  <a:xfrm>
                    <a:off x="3035553" y="5043358"/>
                    <a:ext cx="466794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463DE1E-0A39-4F64-A10C-01A1FE658E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5553" y="5043358"/>
                    <a:ext cx="46679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AB65018-6803-4AE1-AF8D-297909CB0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5858" y="4410681"/>
                <a:ext cx="0" cy="6322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5439A13-0784-40EF-AAFD-DDE437B22F37}"/>
                    </a:ext>
                  </a:extLst>
                </p:cNvPr>
                <p:cNvSpPr txBox="1"/>
                <p:nvPr/>
              </p:nvSpPr>
              <p:spPr>
                <a:xfrm>
                  <a:off x="8449795" y="5086227"/>
                  <a:ext cx="5276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5439A13-0784-40EF-AAFD-DDE437B22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9795" y="5086227"/>
                  <a:ext cx="52764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EC20B7B-A7F3-4C82-90A9-A94204468EC5}"/>
                </a:ext>
              </a:extLst>
            </p:cNvPr>
            <p:cNvCxnSpPr>
              <a:cxnSpLocks/>
            </p:cNvCxnSpPr>
            <p:nvPr/>
          </p:nvCxnSpPr>
          <p:spPr>
            <a:xfrm>
              <a:off x="9820266" y="6272902"/>
              <a:ext cx="33126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282A297-90E2-4607-B679-D7C668992C0D}"/>
                    </a:ext>
                  </a:extLst>
                </p:cNvPr>
                <p:cNvSpPr txBox="1"/>
                <p:nvPr/>
              </p:nvSpPr>
              <p:spPr>
                <a:xfrm>
                  <a:off x="10151533" y="6088236"/>
                  <a:ext cx="421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282A297-90E2-4607-B679-D7C668992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1533" y="6088236"/>
                  <a:ext cx="421654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06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CBC-MAC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attacks do indeed become possible.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CBC-MAC 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secure for variable-length messages. The trouble: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there’s nothing special about the start or the end of these chains;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introduces vulnerabilities.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so-called Encrypted-CBC-MAC fixes this: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key generation now samples two keys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the PRF;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chain is “capped” with an application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0A621CCC-FC74-4661-8C34-F5E105222517}"/>
              </a:ext>
            </a:extLst>
          </p:cNvPr>
          <p:cNvGrpSpPr/>
          <p:nvPr/>
        </p:nvGrpSpPr>
        <p:grpSpPr>
          <a:xfrm>
            <a:off x="765378" y="4868799"/>
            <a:ext cx="8447210" cy="1472267"/>
            <a:chOff x="2125977" y="5040513"/>
            <a:chExt cx="8447210" cy="1472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CB05DD2-D996-4CFF-A593-2988FBC8C2A3}"/>
                    </a:ext>
                  </a:extLst>
                </p:cNvPr>
                <p:cNvSpPr txBox="1"/>
                <p:nvPr/>
              </p:nvSpPr>
              <p:spPr>
                <a:xfrm>
                  <a:off x="2125977" y="6042070"/>
                  <a:ext cx="606384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CB05DD2-D996-4CFF-A593-2988FBC8C2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5977" y="6042070"/>
                  <a:ext cx="606384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F199353-FB9E-40A5-AC35-8B6B8480C574}"/>
                </a:ext>
              </a:extLst>
            </p:cNvPr>
            <p:cNvCxnSpPr>
              <a:cxnSpLocks/>
            </p:cNvCxnSpPr>
            <p:nvPr/>
          </p:nvCxnSpPr>
          <p:spPr>
            <a:xfrm>
              <a:off x="2427030" y="5409845"/>
              <a:ext cx="0" cy="63222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F2063A7-F1A2-4CDF-BC0D-992D488D30F1}"/>
                    </a:ext>
                  </a:extLst>
                </p:cNvPr>
                <p:cNvSpPr txBox="1"/>
                <p:nvPr/>
              </p:nvSpPr>
              <p:spPr>
                <a:xfrm>
                  <a:off x="2198817" y="5040513"/>
                  <a:ext cx="533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F2063A7-F1A2-4CDF-BC0D-992D488D30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8817" y="5040513"/>
                  <a:ext cx="53354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ED3A0C5-A87C-4CBD-9E27-D4CCAFB86329}"/>
                    </a:ext>
                  </a:extLst>
                </p:cNvPr>
                <p:cNvSpPr txBox="1"/>
                <p:nvPr/>
              </p:nvSpPr>
              <p:spPr>
                <a:xfrm>
                  <a:off x="3805539" y="6042070"/>
                  <a:ext cx="606384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ED3A0C5-A87C-4CBD-9E27-D4CCAFB86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539" y="6042070"/>
                  <a:ext cx="60638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2252AE-9DC3-4529-A9BE-50961C4A26AC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>
              <a:off x="2732361" y="6272903"/>
              <a:ext cx="107317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AA114A0-D5BE-4213-9011-632F8CF2F782}"/>
                    </a:ext>
                  </a:extLst>
                </p:cNvPr>
                <p:cNvSpPr txBox="1"/>
                <p:nvPr/>
              </p:nvSpPr>
              <p:spPr>
                <a:xfrm>
                  <a:off x="3035553" y="6088236"/>
                  <a:ext cx="466794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AA114A0-D5BE-4213-9011-632F8CF2F7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553" y="6088236"/>
                  <a:ext cx="46679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8B4D6CF-3C90-4C28-81F5-A032C0B997FC}"/>
                </a:ext>
              </a:extLst>
            </p:cNvPr>
            <p:cNvCxnSpPr>
              <a:cxnSpLocks/>
            </p:cNvCxnSpPr>
            <p:nvPr/>
          </p:nvCxnSpPr>
          <p:spPr>
            <a:xfrm>
              <a:off x="3260680" y="5454035"/>
              <a:ext cx="0" cy="63222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D86712A-1484-4348-A7EE-F7F11BAA750F}"/>
                    </a:ext>
                  </a:extLst>
                </p:cNvPr>
                <p:cNvSpPr txBox="1"/>
                <p:nvPr/>
              </p:nvSpPr>
              <p:spPr>
                <a:xfrm>
                  <a:off x="3040375" y="5084703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D86712A-1484-4348-A7EE-F7F11BAA75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375" y="5084703"/>
                  <a:ext cx="53886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7EFFDE5-8700-4809-8C1C-3E1447F71019}"/>
                    </a:ext>
                  </a:extLst>
                </p:cNvPr>
                <p:cNvSpPr txBox="1"/>
                <p:nvPr/>
              </p:nvSpPr>
              <p:spPr>
                <a:xfrm>
                  <a:off x="5484295" y="6051115"/>
                  <a:ext cx="606384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7EFFDE5-8700-4809-8C1C-3E1447F710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4295" y="6051115"/>
                  <a:ext cx="606384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B4AA75E-7599-4C12-AC81-478BA511E9EE}"/>
                </a:ext>
              </a:extLst>
            </p:cNvPr>
            <p:cNvCxnSpPr>
              <a:endCxn id="46" idx="1"/>
            </p:cNvCxnSpPr>
            <p:nvPr/>
          </p:nvCxnSpPr>
          <p:spPr>
            <a:xfrm>
              <a:off x="4411117" y="6281948"/>
              <a:ext cx="107317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DAF1B2A-165B-42AA-B874-D4910D77FED3}"/>
                    </a:ext>
                  </a:extLst>
                </p:cNvPr>
                <p:cNvSpPr txBox="1"/>
                <p:nvPr/>
              </p:nvSpPr>
              <p:spPr>
                <a:xfrm>
                  <a:off x="4714309" y="6097281"/>
                  <a:ext cx="466794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DAF1B2A-165B-42AA-B874-D4910D77F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309" y="6097281"/>
                  <a:ext cx="46679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79419B9-D97B-41B9-A347-67AC0E41E309}"/>
                </a:ext>
              </a:extLst>
            </p:cNvPr>
            <p:cNvCxnSpPr>
              <a:cxnSpLocks/>
            </p:cNvCxnSpPr>
            <p:nvPr/>
          </p:nvCxnSpPr>
          <p:spPr>
            <a:xfrm>
              <a:off x="4938154" y="5454035"/>
              <a:ext cx="0" cy="63222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F5E0BC-F624-404D-9F9F-715D00FD7F7F}"/>
                    </a:ext>
                  </a:extLst>
                </p:cNvPr>
                <p:cNvSpPr txBox="1"/>
                <p:nvPr/>
              </p:nvSpPr>
              <p:spPr>
                <a:xfrm>
                  <a:off x="4717849" y="5084703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F5E0BC-F624-404D-9F9F-715D00FD7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849" y="5084703"/>
                  <a:ext cx="53886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342638E-FD25-44EB-B8D5-85776847702F}"/>
                </a:ext>
              </a:extLst>
            </p:cNvPr>
            <p:cNvSpPr txBox="1"/>
            <p:nvPr/>
          </p:nvSpPr>
          <p:spPr>
            <a:xfrm>
              <a:off x="6841583" y="5875599"/>
              <a:ext cx="6832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. . .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D7B26E9-873C-415C-9354-1DB0C94C5D84}"/>
                </a:ext>
              </a:extLst>
            </p:cNvPr>
            <p:cNvCxnSpPr>
              <a:cxnSpLocks/>
            </p:cNvCxnSpPr>
            <p:nvPr/>
          </p:nvCxnSpPr>
          <p:spPr>
            <a:xfrm>
              <a:off x="6090679" y="6292637"/>
              <a:ext cx="52916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2636CE8-A414-461C-A27D-854F3B85D886}"/>
                </a:ext>
              </a:extLst>
            </p:cNvPr>
            <p:cNvGrpSpPr/>
            <p:nvPr/>
          </p:nvGrpSpPr>
          <p:grpSpPr>
            <a:xfrm>
              <a:off x="8146603" y="5454035"/>
              <a:ext cx="1679562" cy="1049700"/>
              <a:chOff x="2732361" y="4409157"/>
              <a:chExt cx="1679562" cy="10497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09579D0-3805-4C92-B24D-F8F7472532F0}"/>
                      </a:ext>
                    </a:extLst>
                  </p:cNvPr>
                  <p:cNvSpPr txBox="1"/>
                  <p:nvPr/>
                </p:nvSpPr>
                <p:spPr>
                  <a:xfrm>
                    <a:off x="3805539" y="4997192"/>
                    <a:ext cx="606384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09579D0-3805-4C92-B24D-F8F7472532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5539" y="4997192"/>
                    <a:ext cx="606384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8FB1B28-78AE-4E36-A549-31B4DA214044}"/>
                  </a:ext>
                </a:extLst>
              </p:cNvPr>
              <p:cNvCxnSpPr>
                <a:endCxn id="56" idx="1"/>
              </p:cNvCxnSpPr>
              <p:nvPr/>
            </p:nvCxnSpPr>
            <p:spPr>
              <a:xfrm>
                <a:off x="2732361" y="5228025"/>
                <a:ext cx="1073178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463DE1E-0A39-4F64-A10C-01A1FE658E01}"/>
                      </a:ext>
                    </a:extLst>
                  </p:cNvPr>
                  <p:cNvSpPr txBox="1"/>
                  <p:nvPr/>
                </p:nvSpPr>
                <p:spPr>
                  <a:xfrm>
                    <a:off x="3035553" y="5043358"/>
                    <a:ext cx="466794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A463DE1E-0A39-4F64-A10C-01A1FE658E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5553" y="5043358"/>
                    <a:ext cx="46679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48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AB65018-6803-4AE1-AF8D-297909CB0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5858" y="4409157"/>
                <a:ext cx="0" cy="6322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5439A13-0784-40EF-AAFD-DDE437B22F37}"/>
                    </a:ext>
                  </a:extLst>
                </p:cNvPr>
                <p:cNvSpPr txBox="1"/>
                <p:nvPr/>
              </p:nvSpPr>
              <p:spPr>
                <a:xfrm>
                  <a:off x="8449795" y="5084703"/>
                  <a:ext cx="5276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5439A13-0784-40EF-AAFD-DDE437B22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9795" y="5084703"/>
                  <a:ext cx="52764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EC20B7B-A7F3-4C82-90A9-A94204468EC5}"/>
                </a:ext>
              </a:extLst>
            </p:cNvPr>
            <p:cNvCxnSpPr>
              <a:cxnSpLocks/>
            </p:cNvCxnSpPr>
            <p:nvPr/>
          </p:nvCxnSpPr>
          <p:spPr>
            <a:xfrm>
              <a:off x="9820266" y="6272902"/>
              <a:ext cx="33126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282A297-90E2-4607-B679-D7C668992C0D}"/>
                    </a:ext>
                  </a:extLst>
                </p:cNvPr>
                <p:cNvSpPr txBox="1"/>
                <p:nvPr/>
              </p:nvSpPr>
              <p:spPr>
                <a:xfrm>
                  <a:off x="10151533" y="6088236"/>
                  <a:ext cx="421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282A297-90E2-4607-B679-D7C668992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1533" y="6088236"/>
                  <a:ext cx="421654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E5BFC1-C921-4BD5-9B7B-030A5EE5D1DA}"/>
              </a:ext>
            </a:extLst>
          </p:cNvPr>
          <p:cNvGrpSpPr/>
          <p:nvPr/>
        </p:nvGrpSpPr>
        <p:grpSpPr>
          <a:xfrm>
            <a:off x="8676174" y="5870356"/>
            <a:ext cx="1481134" cy="461665"/>
            <a:chOff x="8676174" y="5870356"/>
            <a:chExt cx="1481134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D2A4CEC-E3E9-4C8B-8CDD-420016C3574D}"/>
                    </a:ext>
                  </a:extLst>
                </p:cNvPr>
                <p:cNvSpPr txBox="1"/>
                <p:nvPr/>
              </p:nvSpPr>
              <p:spPr>
                <a:xfrm>
                  <a:off x="8676174" y="5870356"/>
                  <a:ext cx="679930" cy="461665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D2A4CEC-E3E9-4C8B-8CDD-420016C35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174" y="5870356"/>
                  <a:ext cx="67993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AC5F66D-269F-43E1-B233-8384C2631F07}"/>
                </a:ext>
              </a:extLst>
            </p:cNvPr>
            <p:cNvCxnSpPr>
              <a:cxnSpLocks/>
            </p:cNvCxnSpPr>
            <p:nvPr/>
          </p:nvCxnSpPr>
          <p:spPr>
            <a:xfrm>
              <a:off x="9356104" y="6101188"/>
              <a:ext cx="52916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19282AB-8F21-4654-AAA3-761B00376E4C}"/>
                    </a:ext>
                  </a:extLst>
                </p:cNvPr>
                <p:cNvSpPr txBox="1"/>
                <p:nvPr/>
              </p:nvSpPr>
              <p:spPr>
                <a:xfrm>
                  <a:off x="9822729" y="5898451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19282AB-8F21-4654-AAA3-761B00376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2729" y="5898451"/>
                  <a:ext cx="3345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03C2358F-B186-49B8-86C2-E8DB30234651}"/>
              </a:ext>
            </a:extLst>
          </p:cNvPr>
          <p:cNvSpPr/>
          <p:nvPr/>
        </p:nvSpPr>
        <p:spPr>
          <a:xfrm>
            <a:off x="8970272" y="4075057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ENCRYPTED-CBC-MAC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Proof is somewhat involved (but mostly a matter of complicated bookkeeping.)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ok, so now we can authenticate variable-length messages in a fairly efficient way;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is CBC-MAC the only way? Could there be something even more efficient?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maybe first, as a general matter: why should we care?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In general, having multiple ways to achieve the same crypto goal is helpful!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different efficiency tradeoffs;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different computational assumptions;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could lead to new ideas!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Different approach: </a:t>
            </a:r>
            <a:r>
              <a:rPr lang="en-US" sz="1800" b="1" i="1" dirty="0">
                <a:latin typeface="Avenir Next LT Pro" panose="020B0504020202020204" pitchFamily="34" charset="0"/>
              </a:rPr>
              <a:t>use hash functions.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D0D53D-9258-4FA5-B4AC-6F4879034EBC}"/>
              </a:ext>
            </a:extLst>
          </p:cNvPr>
          <p:cNvGrpSpPr/>
          <p:nvPr/>
        </p:nvGrpSpPr>
        <p:grpSpPr>
          <a:xfrm>
            <a:off x="435335" y="1376709"/>
            <a:ext cx="11197865" cy="390631"/>
            <a:chOff x="482319" y="2862556"/>
            <a:chExt cx="11150878" cy="119474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A5D593-5B03-4524-B3C4-BE48E906DB55}"/>
                </a:ext>
              </a:extLst>
            </p:cNvPr>
            <p:cNvSpPr/>
            <p:nvPr/>
          </p:nvSpPr>
          <p:spPr>
            <a:xfrm>
              <a:off x="482319" y="2862556"/>
              <a:ext cx="11150878" cy="11947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CC9AC9-D0F1-4D69-BA08-97F94D0281A1}"/>
                </a:ext>
              </a:extLst>
            </p:cNvPr>
            <p:cNvSpPr txBox="1"/>
            <p:nvPr/>
          </p:nvSpPr>
          <p:spPr>
            <a:xfrm>
              <a:off x="559998" y="2927699"/>
              <a:ext cx="10432898" cy="112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Theorem</a:t>
              </a:r>
              <a:r>
                <a:rPr lang="en-US" dirty="0">
                  <a:latin typeface="Avenir Next LT Pro" panose="020B0504020202020204" pitchFamily="34" charset="0"/>
                </a:rPr>
                <a:t>. The Encrypted-CBC-MAC is </a:t>
              </a:r>
              <a:r>
                <a:rPr lang="en-US" b="1" dirty="0">
                  <a:latin typeface="Avenir Next LT Pro" panose="020B0504020202020204" pitchFamily="34" charset="0"/>
                </a:rPr>
                <a:t>EUF-CMA </a:t>
              </a:r>
              <a:r>
                <a:rPr lang="en-US" dirty="0">
                  <a:latin typeface="Avenir Next LT Pro" panose="020B0504020202020204" pitchFamily="34" charset="0"/>
                </a:rPr>
                <a:t>for arbitrary-length messages.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C56BEF-4073-4050-8D9A-A89B583EF3D4}"/>
              </a:ext>
            </a:extLst>
          </p:cNvPr>
          <p:cNvCxnSpPr/>
          <p:nvPr/>
        </p:nvCxnSpPr>
        <p:spPr>
          <a:xfrm>
            <a:off x="513341" y="2514600"/>
            <a:ext cx="10973809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7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are hash functions?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 hash function is just a function which compresses its input: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In practice: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implementable with a very fast algorithm;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algorithm is completely public;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fixed constant (e.g., 128) while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might be arbitrary;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How do you design them?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 bit like PRGs: part art, part science;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analysis is difficult.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8509F5C-16BD-4215-ADCA-47023E9A6D14}"/>
              </a:ext>
            </a:extLst>
          </p:cNvPr>
          <p:cNvGrpSpPr/>
          <p:nvPr/>
        </p:nvGrpSpPr>
        <p:grpSpPr>
          <a:xfrm>
            <a:off x="7291743" y="-26430"/>
            <a:ext cx="4900257" cy="6884430"/>
            <a:chOff x="7291743" y="-26430"/>
            <a:chExt cx="4900257" cy="6884430"/>
          </a:xfrm>
        </p:grpSpPr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EA0546D-D8B0-45D5-A0F7-98F0ADE9D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743" y="0"/>
              <a:ext cx="4900257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C05DDB-5059-4AC6-9C4B-36FA140FF3BA}"/>
                </a:ext>
              </a:extLst>
            </p:cNvPr>
            <p:cNvSpPr txBox="1"/>
            <p:nvPr/>
          </p:nvSpPr>
          <p:spPr>
            <a:xfrm>
              <a:off x="11459107" y="-26430"/>
              <a:ext cx="73289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latin typeface="Avenir Next LT Pro" panose="020B0504020202020204" pitchFamily="34" charset="0"/>
                </a:rPr>
                <a:t>MD5</a:t>
              </a:r>
            </a:p>
            <a:p>
              <a:pPr algn="r"/>
              <a:r>
                <a:rPr lang="en-US" sz="1200" b="1" dirty="0">
                  <a:latin typeface="Avenir Next LT Pro" panose="020B0504020202020204" pitchFamily="34" charset="0"/>
                </a:rPr>
                <a:t>1992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B5897A-6C07-4FAF-A947-D1A04F28C568}"/>
              </a:ext>
            </a:extLst>
          </p:cNvPr>
          <p:cNvGrpSpPr/>
          <p:nvPr/>
        </p:nvGrpSpPr>
        <p:grpSpPr>
          <a:xfrm>
            <a:off x="4080846" y="2155371"/>
            <a:ext cx="5661025" cy="2695575"/>
            <a:chOff x="5972174" y="2238375"/>
            <a:chExt cx="5661025" cy="26955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CE6E34-D41B-492D-B505-A8E66E83EAD5}"/>
                </a:ext>
              </a:extLst>
            </p:cNvPr>
            <p:cNvSpPr/>
            <p:nvPr/>
          </p:nvSpPr>
          <p:spPr>
            <a:xfrm>
              <a:off x="5972174" y="2238375"/>
              <a:ext cx="5661025" cy="2695575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sz="2000" b="1" dirty="0">
                  <a:latin typeface="Avenir Next LT Pro" panose="020B0504020202020204" pitchFamily="34" charset="0"/>
                </a:rPr>
                <a:t>SHA3</a:t>
              </a:r>
            </a:p>
            <a:p>
              <a:pPr algn="r"/>
              <a:r>
                <a:rPr lang="en-US" sz="1400" b="1" dirty="0">
                  <a:latin typeface="Avenir Next LT Pro" panose="020B0504020202020204" pitchFamily="34" charset="0"/>
                </a:rPr>
                <a:t>2015</a:t>
              </a:r>
            </a:p>
          </p:txBody>
        </p:sp>
        <p:pic>
          <p:nvPicPr>
            <p:cNvPr id="1026" name="Picture 2" descr="Illustration of the sponge construction">
              <a:extLst>
                <a:ext uri="{FF2B5EF4-FFF2-40B4-BE49-F238E27FC236}">
                  <a16:creationId xmlns:a16="http://schemas.microsoft.com/office/drawing/2014/main" id="{0EDF022F-E660-4284-95B1-0FBA35A33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743" y="2436255"/>
              <a:ext cx="285750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85DCD81-539E-4B3C-82A2-DD98DA95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32" y="3739035"/>
              <a:ext cx="5548708" cy="1084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5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HOMEWORK RULES AND GUIDELINES : 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First homework is up (due midnight tonight.)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Rules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collaboration ok, solutions must be written up by yourself, in your own words;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late </a:t>
            </a:r>
            <a:r>
              <a:rPr lang="en-US" sz="1800" dirty="0" err="1">
                <a:latin typeface="Avenir Next LT Pro" panose="020B0504020202020204" pitchFamily="34" charset="0"/>
              </a:rPr>
              <a:t>homeworks</a:t>
            </a:r>
            <a:r>
              <a:rPr lang="en-US" sz="1800" dirty="0">
                <a:latin typeface="Avenir Next LT Pro" panose="020B0504020202020204" pitchFamily="34" charset="0"/>
              </a:rPr>
              <a:t> will not be accepted (</a:t>
            </a:r>
            <a:r>
              <a:rPr lang="en-US" sz="1800" i="1" dirty="0">
                <a:latin typeface="Avenir Next LT Pro" panose="020B0504020202020204" pitchFamily="34" charset="0"/>
              </a:rPr>
              <a:t>no exceptions</a:t>
            </a:r>
            <a:r>
              <a:rPr lang="en-US" sz="1800" dirty="0">
                <a:latin typeface="Avenir Next LT Pro" panose="020B0504020202020204" pitchFamily="34" charset="0"/>
              </a:rPr>
              <a:t>, but lowest grade will be dropped.)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Explanations and proofs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correct answers with no explanation will get a zero score;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explain your ideas clearly and completely;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write in complete sentences, use correct and complete mathematical notation (as in lectures and book);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proofs need to be rigorous, clear, and complete (consider all cases, prove counterexamples, etc.)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Suggestions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work on your own at least some of the time for each assignment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work in 25+ minute chunks of uninterrupted, distraction-free, device-free time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develop intuition: try lots of examples, ask yourself questions, “play” with the concepts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3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are they good for?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They compress their input: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ℓ&lt;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obviously, some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have a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lot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of preimages: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But, for a well-designed hash function: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 seems to be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1-to-1;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typically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hard to find two inputs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with the same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digest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typically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also hard: given a digest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find an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This is why they are used, e.g., in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git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files are not compared directly;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instead, a hash (digest) of each file is stored, and the hashes are compared;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allows for all sorts of integrity checks without a massive computational overhead.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They’re also used, e.g., in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blockchains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(e.g., in Bitcoin) for similar reasons.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852C225-0634-4525-8306-3034F4D7815C}"/>
              </a:ext>
            </a:extLst>
          </p:cNvPr>
          <p:cNvGrpSpPr/>
          <p:nvPr/>
        </p:nvGrpSpPr>
        <p:grpSpPr>
          <a:xfrm>
            <a:off x="9255398" y="1044574"/>
            <a:ext cx="1690150" cy="1561054"/>
            <a:chOff x="9010650" y="1253067"/>
            <a:chExt cx="1690150" cy="156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A2F8B7-30C2-4905-B6D1-8D91FEDA5EA7}"/>
                    </a:ext>
                  </a:extLst>
                </p:cNvPr>
                <p:cNvSpPr txBox="1"/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A2F8B7-30C2-4905-B6D1-8D91FEDA5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F77564-C666-4C3F-A54B-43D6101553D8}"/>
                    </a:ext>
                  </a:extLst>
                </p:cNvPr>
                <p:cNvSpPr txBox="1"/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F77564-C666-4C3F-A54B-43D610155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9949E76-27D9-452D-9053-DC14EA3221D5}"/>
                </a:ext>
              </a:extLst>
            </p:cNvPr>
            <p:cNvCxnSpPr/>
            <p:nvPr/>
          </p:nvCxnSpPr>
          <p:spPr>
            <a:xfrm>
              <a:off x="9194643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D67EFE0-C110-49EE-A6DA-70574F6D9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479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631E34-0CC7-4B5B-989E-986E68E984C1}"/>
                    </a:ext>
                  </a:extLst>
                </p:cNvPr>
                <p:cNvSpPr txBox="1"/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631E34-0CC7-4B5B-989E-986E68E98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869FE76-9AC7-41DE-89FC-E5A28F1DF20C}"/>
                    </a:ext>
                  </a:extLst>
                </p:cNvPr>
                <p:cNvSpPr txBox="1"/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869FE76-9AC7-41DE-89FC-E5A28F1DF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7F911CC-AA3B-4A9F-B008-4DBFD19CAA8E}"/>
                    </a:ext>
                  </a:extLst>
                </p:cNvPr>
                <p:cNvSpPr txBox="1"/>
                <p:nvPr/>
              </p:nvSpPr>
              <p:spPr>
                <a:xfrm>
                  <a:off x="9067585" y="1880672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7F911CC-AA3B-4A9F-B008-4DBFD19CA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7585" y="1880672"/>
                  <a:ext cx="4614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A7D689-0F0F-4D13-BC8A-D2AAD940D39E}"/>
              </a:ext>
            </a:extLst>
          </p:cNvPr>
          <p:cNvGrpSpPr/>
          <p:nvPr/>
        </p:nvGrpSpPr>
        <p:grpSpPr>
          <a:xfrm>
            <a:off x="8438100" y="3016883"/>
            <a:ext cx="3474763" cy="1806602"/>
            <a:chOff x="8429625" y="3428998"/>
            <a:chExt cx="3474763" cy="18066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7E8259C-1BED-4B52-9E53-3CA82B2E16EC}"/>
                </a:ext>
              </a:extLst>
            </p:cNvPr>
            <p:cNvGrpSpPr/>
            <p:nvPr/>
          </p:nvGrpSpPr>
          <p:grpSpPr>
            <a:xfrm>
              <a:off x="8429625" y="3428999"/>
              <a:ext cx="1456854" cy="1806601"/>
              <a:chOff x="8429625" y="3428999"/>
              <a:chExt cx="1456854" cy="180660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693D78-0951-40EE-B5B3-49C4B1F02861}"/>
                  </a:ext>
                </a:extLst>
              </p:cNvPr>
              <p:cNvSpPr/>
              <p:nvPr/>
            </p:nvSpPr>
            <p:spPr>
              <a:xfrm>
                <a:off x="8429625" y="3428999"/>
                <a:ext cx="1456854" cy="180660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CD5EE79-91AD-4036-A68D-B8801ADE525D}"/>
                  </a:ext>
                </a:extLst>
              </p:cNvPr>
              <p:cNvCxnSpPr/>
              <p:nvPr/>
            </p:nvCxnSpPr>
            <p:spPr>
              <a:xfrm>
                <a:off x="8524875" y="3518138"/>
                <a:ext cx="11206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E1CDE87-E94E-4DCA-9CA2-AE79B051F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622913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2D562D6-00F3-40F7-A10C-3C08E45EE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803888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1CA6D67-3F07-4577-86A2-B1325DE837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708638"/>
                <a:ext cx="819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322076-84AD-473B-942C-BB5339A13170}"/>
                </a:ext>
              </a:extLst>
            </p:cNvPr>
            <p:cNvGrpSpPr/>
            <p:nvPr/>
          </p:nvGrpSpPr>
          <p:grpSpPr>
            <a:xfrm>
              <a:off x="10447534" y="3428998"/>
              <a:ext cx="1456854" cy="1806601"/>
              <a:chOff x="8429625" y="3428999"/>
              <a:chExt cx="1456854" cy="180660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87E878-EF51-477E-AA5E-82AC21ED6EDB}"/>
                  </a:ext>
                </a:extLst>
              </p:cNvPr>
              <p:cNvSpPr/>
              <p:nvPr/>
            </p:nvSpPr>
            <p:spPr>
              <a:xfrm>
                <a:off x="8429625" y="3428999"/>
                <a:ext cx="1456854" cy="180660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D8F6E64-D967-4E03-8E98-7F7E16B75562}"/>
                  </a:ext>
                </a:extLst>
              </p:cNvPr>
              <p:cNvCxnSpPr/>
              <p:nvPr/>
            </p:nvCxnSpPr>
            <p:spPr>
              <a:xfrm>
                <a:off x="8524875" y="3518138"/>
                <a:ext cx="11206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7A2C3AB-8AA8-4B36-A5BB-EEA15FF621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622913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F24E4A9-1558-45F9-80EE-09A2189EF5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9975" y="4527788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9A667D2-81EB-47F2-8867-612DBA03D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4875" y="3708638"/>
                <a:ext cx="3348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D9B5F48-984F-4D73-8AB9-CF7F25567F4C}"/>
                </a:ext>
              </a:extLst>
            </p:cNvPr>
            <p:cNvCxnSpPr>
              <a:cxnSpLocks/>
            </p:cNvCxnSpPr>
            <p:nvPr/>
          </p:nvCxnSpPr>
          <p:spPr>
            <a:xfrm>
              <a:off x="9958092" y="4310112"/>
              <a:ext cx="434779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98E3E-807B-4013-941D-512E6887D1CC}"/>
              </a:ext>
            </a:extLst>
          </p:cNvPr>
          <p:cNvGrpSpPr/>
          <p:nvPr/>
        </p:nvGrpSpPr>
        <p:grpSpPr>
          <a:xfrm>
            <a:off x="9093698" y="4896589"/>
            <a:ext cx="2304921" cy="1144573"/>
            <a:chOff x="9093698" y="4896589"/>
            <a:chExt cx="2304921" cy="114457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CBC1D00-185A-41F3-8F5D-A5A5D4BD49F0}"/>
                </a:ext>
              </a:extLst>
            </p:cNvPr>
            <p:cNvGrpSpPr/>
            <p:nvPr/>
          </p:nvGrpSpPr>
          <p:grpSpPr>
            <a:xfrm>
              <a:off x="9093698" y="4909209"/>
              <a:ext cx="613437" cy="863626"/>
              <a:chOff x="9070508" y="4881242"/>
              <a:chExt cx="613437" cy="863626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A13D102-6909-431C-A24A-075139E9BCBA}"/>
                  </a:ext>
                </a:extLst>
              </p:cNvPr>
              <p:cNvCxnSpPr/>
              <p:nvPr/>
            </p:nvCxnSpPr>
            <p:spPr>
              <a:xfrm>
                <a:off x="9105938" y="4881242"/>
                <a:ext cx="578007" cy="8636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61F35B3-7D6C-4D91-B1C5-3443D01F95BE}"/>
                      </a:ext>
                    </a:extLst>
                  </p:cNvPr>
                  <p:cNvSpPr txBox="1"/>
                  <p:nvPr/>
                </p:nvSpPr>
                <p:spPr>
                  <a:xfrm>
                    <a:off x="9070508" y="5128389"/>
                    <a:ext cx="4614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61F35B3-7D6C-4D91-B1C5-3443D01F95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70508" y="5128389"/>
                    <a:ext cx="46140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FE35E16-9297-461F-A007-E6613D9B7AEF}"/>
                </a:ext>
              </a:extLst>
            </p:cNvPr>
            <p:cNvGrpSpPr/>
            <p:nvPr/>
          </p:nvGrpSpPr>
          <p:grpSpPr>
            <a:xfrm flipH="1">
              <a:off x="10693554" y="4896589"/>
              <a:ext cx="705065" cy="863626"/>
              <a:chOff x="8978880" y="4881242"/>
              <a:chExt cx="705065" cy="863626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B8251AAC-403E-4202-ACAF-28C0CFE6E479}"/>
                  </a:ext>
                </a:extLst>
              </p:cNvPr>
              <p:cNvCxnSpPr/>
              <p:nvPr/>
            </p:nvCxnSpPr>
            <p:spPr>
              <a:xfrm>
                <a:off x="9105938" y="4881242"/>
                <a:ext cx="578007" cy="8636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C1FFBF0-67E5-47B4-BC73-725E6B522CC1}"/>
                      </a:ext>
                    </a:extLst>
                  </p:cNvPr>
                  <p:cNvSpPr txBox="1"/>
                  <p:nvPr/>
                </p:nvSpPr>
                <p:spPr>
                  <a:xfrm>
                    <a:off x="8978880" y="5128389"/>
                    <a:ext cx="4614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C1FFBF0-67E5-47B4-BC73-725E6B522C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8880" y="5128389"/>
                    <a:ext cx="46140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1683338-E5B5-4B4E-91FF-8268A671A74F}"/>
                </a:ext>
              </a:extLst>
            </p:cNvPr>
            <p:cNvGrpSpPr/>
            <p:nvPr/>
          </p:nvGrpSpPr>
          <p:grpSpPr>
            <a:xfrm>
              <a:off x="9773741" y="5809984"/>
              <a:ext cx="159004" cy="231178"/>
              <a:chOff x="8590500" y="3169284"/>
              <a:chExt cx="1456854" cy="180660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412651-77C6-469C-894E-439514585960}"/>
                  </a:ext>
                </a:extLst>
              </p:cNvPr>
              <p:cNvSpPr/>
              <p:nvPr/>
            </p:nvSpPr>
            <p:spPr>
              <a:xfrm>
                <a:off x="8590500" y="3169284"/>
                <a:ext cx="1456854" cy="180660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B431519-729B-47EF-B291-EF676DEB477A}"/>
                  </a:ext>
                </a:extLst>
              </p:cNvPr>
              <p:cNvCxnSpPr/>
              <p:nvPr/>
            </p:nvCxnSpPr>
            <p:spPr>
              <a:xfrm>
                <a:off x="8685750" y="3258423"/>
                <a:ext cx="11206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EE2FF94-1B61-43DF-B3F3-18B3FB1C7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363198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005C28E-8D0B-4647-94CB-D09B95B030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544173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F03CEDC-D062-4AB1-B502-A4B6133BE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448923"/>
                <a:ext cx="819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9AD1D4E-821F-4AF9-AFDA-A50EAF67132F}"/>
                </a:ext>
              </a:extLst>
            </p:cNvPr>
            <p:cNvGrpSpPr/>
            <p:nvPr/>
          </p:nvGrpSpPr>
          <p:grpSpPr>
            <a:xfrm>
              <a:off x="10471757" y="5795127"/>
              <a:ext cx="159004" cy="231178"/>
              <a:chOff x="8590500" y="3169284"/>
              <a:chExt cx="1456854" cy="180660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77646BD-0E31-446C-B503-8A06FB6FE900}"/>
                  </a:ext>
                </a:extLst>
              </p:cNvPr>
              <p:cNvSpPr/>
              <p:nvPr/>
            </p:nvSpPr>
            <p:spPr>
              <a:xfrm>
                <a:off x="8590500" y="3169284"/>
                <a:ext cx="1456854" cy="180660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73E5809-C0E4-4282-BBEC-63DAD87436D6}"/>
                  </a:ext>
                </a:extLst>
              </p:cNvPr>
              <p:cNvCxnSpPr/>
              <p:nvPr/>
            </p:nvCxnSpPr>
            <p:spPr>
              <a:xfrm>
                <a:off x="8685750" y="3258423"/>
                <a:ext cx="11206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28136BF-ED67-4A43-A180-9859BA96DB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363198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C3EE676-1FFF-4CF7-9326-A4D5C6EBC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544173"/>
                <a:ext cx="669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ADC0FF8-4F03-4DA6-864E-6B8E28B71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0" y="3448923"/>
                <a:ext cx="8192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7A8C67D-9B4F-42DE-AD60-F25D281CAB6C}"/>
                </a:ext>
              </a:extLst>
            </p:cNvPr>
            <p:cNvCxnSpPr>
              <a:cxnSpLocks/>
            </p:cNvCxnSpPr>
            <p:nvPr/>
          </p:nvCxnSpPr>
          <p:spPr>
            <a:xfrm>
              <a:off x="9985451" y="5925573"/>
              <a:ext cx="434779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05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This should remind you of something: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authentication!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comparing files (messages) is basically equivalent to comparing their hash digests…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why not just MAC the digest? Huge efficiency gain!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actually works, and is called “Hash-and-MAC.” 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Actually, hash functions are even crazier…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For a well-designed hash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 seems to be indistinguishable from a random function!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and the only interesting thing we know to do with them…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… is just evaluate them!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(Think back to our discussion on </a:t>
                </a:r>
                <a:r>
                  <a:rPr lang="en-US" sz="1800" u="sng" dirty="0">
                    <a:latin typeface="Avenir Next LT Pro" panose="020B0504020202020204" pitchFamily="34" charset="0"/>
                  </a:rPr>
                  <a:t>oracles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!)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But let’s slow down. This is all very informal so far.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3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 FUNCTIONS,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We will think about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keyed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hash functions.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use it?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Typically: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dirty="0">
                        <a:latin typeface="Cambria Math" panose="02040503050406030204" pitchFamily="18" charset="0"/>
                      </a:rPr>
                      <m:t>𝐊𝐞𝐲𝐆𝐞𝐧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Make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public to everyone;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Now anyone can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on any string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get the hash digest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E95F0D5-EC50-4EF1-A9EB-01C80984B08A}"/>
              </a:ext>
            </a:extLst>
          </p:cNvPr>
          <p:cNvGrpSpPr/>
          <p:nvPr/>
        </p:nvGrpSpPr>
        <p:grpSpPr>
          <a:xfrm>
            <a:off x="397933" y="1666250"/>
            <a:ext cx="11150879" cy="1657976"/>
            <a:chOff x="482320" y="2843686"/>
            <a:chExt cx="11150879" cy="13079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B24B68-F871-4623-8921-1BA6277D9B2B}"/>
                </a:ext>
              </a:extLst>
            </p:cNvPr>
            <p:cNvSpPr/>
            <p:nvPr/>
          </p:nvSpPr>
          <p:spPr>
            <a:xfrm>
              <a:off x="482320" y="2843686"/>
              <a:ext cx="11150879" cy="13079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2F83030-B3B6-487A-865C-873C38BB1CE7}"/>
                    </a:ext>
                  </a:extLst>
                </p:cNvPr>
                <p:cNvSpPr txBox="1"/>
                <p:nvPr/>
              </p:nvSpPr>
              <p:spPr>
                <a:xfrm>
                  <a:off x="559998" y="2927701"/>
                  <a:ext cx="10830564" cy="1151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hash function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a14:m>
                  <a:r>
                    <a:rPr lang="en-US" sz="2000" dirty="0">
                      <a:latin typeface="Avenir Next LT Pro" panose="020B0504020202020204" pitchFamily="34" charset="0"/>
                    </a:rPr>
                    <a:t> is a </a:t>
                  </a:r>
                  <a:r>
                    <a:rPr lang="en-US" sz="2000">
                      <a:latin typeface="Avenir Next LT Pro" panose="020B0504020202020204" pitchFamily="34" charset="0"/>
                    </a:rPr>
                    <a:t>polynomial-time computable function </a:t>
                  </a:r>
                  <a:r>
                    <a:rPr lang="en-US" sz="2000" dirty="0">
                      <a:latin typeface="Avenir Next LT Pro" panose="020B0504020202020204" pitchFamily="34" charset="0"/>
                    </a:rPr>
                    <a:t>family</a:t>
                  </a:r>
                </a:p>
                <a:p>
                  <a:endPara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  <a:p>
                  <a:endParaRPr lang="en-US" sz="1200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equipped with a PPT algorithm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which, on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a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2F83030-B3B6-487A-865C-873C38BB1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1"/>
                  <a:ext cx="10830564" cy="1151505"/>
                </a:xfrm>
                <a:prstGeom prst="rect">
                  <a:avLst/>
                </a:prstGeom>
                <a:blipFill>
                  <a:blip r:embed="rId3"/>
                  <a:stretch>
                    <a:fillRect l="-450" t="-2092" b="-4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AC9FC2-1904-48D4-8068-C364B9AD6B23}"/>
              </a:ext>
            </a:extLst>
          </p:cNvPr>
          <p:cNvGrpSpPr/>
          <p:nvPr/>
        </p:nvGrpSpPr>
        <p:grpSpPr>
          <a:xfrm>
            <a:off x="3867150" y="4372630"/>
            <a:ext cx="4669476" cy="1170920"/>
            <a:chOff x="3867150" y="4372630"/>
            <a:chExt cx="4669476" cy="117092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052AAD-1688-4014-88B4-0E6D99F174EF}"/>
                </a:ext>
              </a:extLst>
            </p:cNvPr>
            <p:cNvCxnSpPr/>
            <p:nvPr/>
          </p:nvCxnSpPr>
          <p:spPr>
            <a:xfrm flipH="1">
              <a:off x="3867150" y="4895850"/>
              <a:ext cx="2295525" cy="64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A97ED7-E9C7-423F-A71E-DD3889D6A8A6}"/>
                </a:ext>
              </a:extLst>
            </p:cNvPr>
            <p:cNvSpPr txBox="1"/>
            <p:nvPr/>
          </p:nvSpPr>
          <p:spPr>
            <a:xfrm>
              <a:off x="5270475" y="4372630"/>
              <a:ext cx="3266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venir Next LT Pro" panose="020B0504020202020204" pitchFamily="34" charset="0"/>
                </a:rPr>
                <a:t>Why? In practice, anyone can look up </a:t>
              </a:r>
            </a:p>
            <a:p>
              <a:pPr algn="ctr"/>
              <a:r>
                <a:rPr lang="en-US" sz="1400" dirty="0">
                  <a:latin typeface="Avenir Next LT Pro" panose="020B0504020202020204" pitchFamily="34" charset="0"/>
                </a:rPr>
                <a:t>hash function spec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8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COLLISION-RESISTANCE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security properties do we want?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There are many. An important one: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collision-resistance.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as we saw, every hash function is necessarily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many-to-one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in a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good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hash function, it should be hard to find inputs with the same digest.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If this sounds impossible: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Think about a random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it’s true that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has (roughly)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preimages;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the set of preimages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random subset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a set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 other words: 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lim>
                        </m:limLow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So, there are indeed functions for which it’s hard to find preimages and collisions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(Actually, in a certain sense,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most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functions have this property.)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 b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3B55965-FE58-4F8A-9A8D-9B0C074A19A4}"/>
              </a:ext>
            </a:extLst>
          </p:cNvPr>
          <p:cNvGrpSpPr/>
          <p:nvPr/>
        </p:nvGrpSpPr>
        <p:grpSpPr>
          <a:xfrm>
            <a:off x="9717037" y="1470702"/>
            <a:ext cx="1690150" cy="1561054"/>
            <a:chOff x="9010650" y="1253067"/>
            <a:chExt cx="1690150" cy="156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6B4B7B-3362-4167-9E37-15DBB3560D0D}"/>
                    </a:ext>
                  </a:extLst>
                </p:cNvPr>
                <p:cNvSpPr txBox="1"/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A2F8B7-30C2-4905-B6D1-8D91FEDA5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/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A8D48-97A1-4EF5-BC86-A53A3119D1B9}"/>
                </a:ext>
              </a:extLst>
            </p:cNvPr>
            <p:cNvCxnSpPr/>
            <p:nvPr/>
          </p:nvCxnSpPr>
          <p:spPr>
            <a:xfrm>
              <a:off x="9194643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AB1D3E-A93C-4D27-AD8E-0D0D835A9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479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/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/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/>
                <p:nvPr/>
              </p:nvSpPr>
              <p:spPr>
                <a:xfrm>
                  <a:off x="9089802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9802" y="1869546"/>
                  <a:ext cx="4614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14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COLLISION-RESISTANCE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define?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As usual: with a game! 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𝐊𝐞𝐲𝐆𝐞𝐧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a hash function,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 algorithm.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game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HashColl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proceeds as follows: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Generate key: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receives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outputs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3B55965-FE58-4F8A-9A8D-9B0C074A19A4}"/>
              </a:ext>
            </a:extLst>
          </p:cNvPr>
          <p:cNvGrpSpPr/>
          <p:nvPr/>
        </p:nvGrpSpPr>
        <p:grpSpPr>
          <a:xfrm>
            <a:off x="9234716" y="1701814"/>
            <a:ext cx="1690150" cy="1561054"/>
            <a:chOff x="9010650" y="1253067"/>
            <a:chExt cx="1690150" cy="156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6B4B7B-3362-4167-9E37-15DBB3560D0D}"/>
                    </a:ext>
                  </a:extLst>
                </p:cNvPr>
                <p:cNvSpPr txBox="1"/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A2F8B7-30C2-4905-B6D1-8D91FEDA5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253067"/>
                  <a:ext cx="36798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/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493" y="1253067"/>
                  <a:ext cx="42030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A8D48-97A1-4EF5-BC86-A53A3119D1B9}"/>
                </a:ext>
              </a:extLst>
            </p:cNvPr>
            <p:cNvCxnSpPr/>
            <p:nvPr/>
          </p:nvCxnSpPr>
          <p:spPr>
            <a:xfrm>
              <a:off x="9194643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AB1D3E-A93C-4D27-AD8E-0D0D835A9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479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/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/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/>
                <p:nvPr/>
              </p:nvSpPr>
              <p:spPr>
                <a:xfrm>
                  <a:off x="9022238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2238" y="1869546"/>
                  <a:ext cx="4614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BAB20F-A9DB-40B7-B765-9CA78C4EB1C5}"/>
              </a:ext>
            </a:extLst>
          </p:cNvPr>
          <p:cNvGrpSpPr/>
          <p:nvPr/>
        </p:nvGrpSpPr>
        <p:grpSpPr>
          <a:xfrm>
            <a:off x="397933" y="4977067"/>
            <a:ext cx="11150879" cy="1313203"/>
            <a:chOff x="482320" y="2843686"/>
            <a:chExt cx="11150879" cy="10359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E8C6DE-F2DD-446C-BABF-9E2AE55F8859}"/>
                </a:ext>
              </a:extLst>
            </p:cNvPr>
            <p:cNvSpPr/>
            <p:nvPr/>
          </p:nvSpPr>
          <p:spPr>
            <a:xfrm>
              <a:off x="482320" y="2843686"/>
              <a:ext cx="11150879" cy="103594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DA7DD80-9E43-4E84-AF75-7A3E09258C2D}"/>
                    </a:ext>
                  </a:extLst>
                </p:cNvPr>
                <p:cNvSpPr txBox="1"/>
                <p:nvPr/>
              </p:nvSpPr>
              <p:spPr>
                <a:xfrm>
                  <a:off x="559998" y="2927701"/>
                  <a:ext cx="10830564" cy="849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hash function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a14:m>
                  <a:r>
                    <a:rPr lang="en-US" sz="2000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sz="2000" b="1" dirty="0">
                      <a:latin typeface="Avenir Next LT Pro" panose="020B0504020202020204" pitchFamily="34" charset="0"/>
                    </a:rPr>
                    <a:t>collision-resistant</a:t>
                  </a:r>
                  <a:r>
                    <a:rPr lang="en-US" sz="2000" dirty="0">
                      <a:latin typeface="Avenir Next LT Pro" panose="020B0504020202020204" pitchFamily="34" charset="0"/>
                    </a:rPr>
                    <a:t> if, for every PPT adversary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2000" dirty="0">
                      <a:latin typeface="Avenir Next LT Pro" panose="020B0504020202020204" pitchFamily="34" charset="0"/>
                    </a:rPr>
                    <a:t>, </a:t>
                  </a:r>
                </a:p>
                <a:p>
                  <a:endParaRPr lang="en-US" sz="2000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HashColl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DA7DD80-9E43-4E84-AF75-7A3E09258C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1"/>
                  <a:ext cx="10830564" cy="849781"/>
                </a:xfrm>
                <a:prstGeom prst="rect">
                  <a:avLst/>
                </a:prstGeom>
                <a:blipFill>
                  <a:blip r:embed="rId8"/>
                  <a:stretch>
                    <a:fillRect l="-450" t="-2825" b="-7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556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WEAKER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We could ask for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weaker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properties.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“target-collision resistance”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adversary has a harder task: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given a fixed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must find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clearly implied by collision-resistance.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“preimage resistance”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slightly different, but still harder task: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given a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implied by collision-resistance: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you can find preimages: (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i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.) pick a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(ii.) run preimage-finding on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≔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check: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with good probability over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preimage-finding will yield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0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WEAKER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By the way:</a:t>
            </a: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Avenir Next LT Pro" panose="020B0504020202020204" pitchFamily="34" charset="0"/>
              </a:rPr>
              <a:t>“preimage resistance” </a:t>
            </a:r>
            <a:r>
              <a:rPr lang="en-US" sz="1800" dirty="0">
                <a:latin typeface="Avenir Next LT Pro" panose="020B0504020202020204" pitchFamily="34" charset="0"/>
              </a:rPr>
              <a:t>is something like a “one-way” property: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Easy to evaluate;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Hard to invert on random inputs.</a:t>
            </a: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such “</a:t>
            </a:r>
            <a:r>
              <a:rPr lang="en-US" sz="1800" i="1" dirty="0">
                <a:latin typeface="Avenir Next LT Pro" panose="020B0504020202020204" pitchFamily="34" charset="0"/>
              </a:rPr>
              <a:t>one-way functions”</a:t>
            </a:r>
            <a:r>
              <a:rPr lang="en-US" sz="1800" dirty="0">
                <a:latin typeface="Avenir Next LT Pro" panose="020B0504020202020204" pitchFamily="34" charset="0"/>
              </a:rPr>
              <a:t> are very important in the foundations of crypto;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we will (probably) define them formally later in the course;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you can build PRGs out of them, so by extension almost everything we’ve seen so far;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and some cool things we haven’t! (next lecture)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But back to collision-resistance…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HASH-and-MAC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is collision resistance good for?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Authentication!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 pictures: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B55965-FE58-4F8A-9A8D-9B0C074A19A4}"/>
              </a:ext>
            </a:extLst>
          </p:cNvPr>
          <p:cNvGrpSpPr/>
          <p:nvPr/>
        </p:nvGrpSpPr>
        <p:grpSpPr>
          <a:xfrm>
            <a:off x="9943050" y="5042946"/>
            <a:ext cx="1760683" cy="1561054"/>
            <a:chOff x="9010650" y="1253067"/>
            <a:chExt cx="1760683" cy="1561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6B4B7B-3362-4167-9E37-15DBB3560D0D}"/>
                    </a:ext>
                  </a:extLst>
                </p:cNvPr>
                <p:cNvSpPr txBox="1"/>
                <p:nvPr/>
              </p:nvSpPr>
              <p:spPr>
                <a:xfrm>
                  <a:off x="9010650" y="1253067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D6B4B7B-3362-4167-9E37-15DBB3560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253067"/>
                  <a:ext cx="43550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/>
                <p:nvPr/>
              </p:nvSpPr>
              <p:spPr>
                <a:xfrm>
                  <a:off x="10280493" y="1253067"/>
                  <a:ext cx="4908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623056-3D00-4653-9B52-F223DE437F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493" y="1253067"/>
                  <a:ext cx="49084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A8D48-97A1-4EF5-BC86-A53A3119D1B9}"/>
                </a:ext>
              </a:extLst>
            </p:cNvPr>
            <p:cNvCxnSpPr/>
            <p:nvPr/>
          </p:nvCxnSpPr>
          <p:spPr>
            <a:xfrm>
              <a:off x="9194643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AB1D3E-A93C-4D27-AD8E-0D0D835A9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479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/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8581224-A745-4414-B940-17AF8D8CF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72" y="2444789"/>
                  <a:ext cx="37138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/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BD0D30C-2977-4761-8826-AC37227F6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136" y="1869546"/>
                  <a:ext cx="46140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/>
                <p:nvPr/>
              </p:nvSpPr>
              <p:spPr>
                <a:xfrm>
                  <a:off x="9028192" y="186954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E3FD5D-FC51-476B-A3CC-8ACD7B3C7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192" y="1869546"/>
                  <a:ext cx="4614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B5D91F-E4D4-43C2-9EFF-E0CD7374291B}"/>
              </a:ext>
            </a:extLst>
          </p:cNvPr>
          <p:cNvGrpSpPr/>
          <p:nvPr/>
        </p:nvGrpSpPr>
        <p:grpSpPr>
          <a:xfrm>
            <a:off x="397933" y="1964459"/>
            <a:ext cx="11197865" cy="2736373"/>
            <a:chOff x="482320" y="2843686"/>
            <a:chExt cx="11150879" cy="158144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E4B56D-EEF3-43B6-BED5-2D9369A09BF8}"/>
                </a:ext>
              </a:extLst>
            </p:cNvPr>
            <p:cNvSpPr/>
            <p:nvPr/>
          </p:nvSpPr>
          <p:spPr>
            <a:xfrm>
              <a:off x="482320" y="2843686"/>
              <a:ext cx="11150879" cy="1581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04976B-D741-44EE-AC03-EDCC2F7B3220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1514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(Hash-and-MAC).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fixed-length message authentication code (MAC), and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hash function.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Define an arbitrary-length deterministic MAC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as follows: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(key generation)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(tag generation)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04976B-D741-44EE-AC03-EDCC2F7B3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1514755"/>
                </a:xfrm>
                <a:prstGeom prst="rect">
                  <a:avLst/>
                </a:prstGeom>
                <a:blipFill>
                  <a:blip r:embed="rId7"/>
                  <a:stretch>
                    <a:fillRect l="-498" t="-1166" b="-3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6BD01A-642A-4DD4-B084-58D73EBCBBB1}"/>
              </a:ext>
            </a:extLst>
          </p:cNvPr>
          <p:cNvGrpSpPr/>
          <p:nvPr/>
        </p:nvGrpSpPr>
        <p:grpSpPr>
          <a:xfrm>
            <a:off x="2413290" y="5567092"/>
            <a:ext cx="5210136" cy="707061"/>
            <a:chOff x="2413290" y="5567092"/>
            <a:chExt cx="5210136" cy="70706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5497B4-3E46-4955-B723-B9003838E82C}"/>
                </a:ext>
              </a:extLst>
            </p:cNvPr>
            <p:cNvGrpSpPr/>
            <p:nvPr/>
          </p:nvGrpSpPr>
          <p:grpSpPr>
            <a:xfrm>
              <a:off x="2570444" y="5567092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6EB7909-7252-4C74-89DC-7C47BB2B3B49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56EB7909-7252-4C74-89DC-7C47BB2B3B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420A0C1-B6DF-464B-839E-A00616508D7C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420A0C1-B6DF-464B-839E-A00616508D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FA70A4A-4C8C-48DD-A6D0-8A187A17A7D0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FA70A4A-4C8C-48DD-A6D0-8A187A17A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A9068AD-4278-4E2E-87C4-807E88769C91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0C5C0DC-0611-4F55-B860-780FE678D4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142142A-3AB4-4172-A7A0-78E01FF17AF2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69E870B-2933-4C5B-BA52-938E039DCDAD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69E870B-2933-4C5B-BA52-938E039DCD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B1F08D-5CF8-4282-8E24-FAF0098CD1C2}"/>
                    </a:ext>
                  </a:extLst>
                </p:cNvPr>
                <p:cNvSpPr txBox="1"/>
                <p:nvPr/>
              </p:nvSpPr>
              <p:spPr>
                <a:xfrm>
                  <a:off x="2413290" y="5890257"/>
                  <a:ext cx="8122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B1F08D-5CF8-4282-8E24-FAF0098CD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290" y="5890257"/>
                  <a:ext cx="81221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62ACD73-A180-473E-9FAD-211DC28C0FCD}"/>
                    </a:ext>
                  </a:extLst>
                </p:cNvPr>
                <p:cNvSpPr txBox="1"/>
                <p:nvPr/>
              </p:nvSpPr>
              <p:spPr>
                <a:xfrm>
                  <a:off x="4560121" y="5894947"/>
                  <a:ext cx="817019" cy="379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62ACD73-A180-473E-9FAD-211DC28C0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21" y="5894947"/>
                  <a:ext cx="817019" cy="37920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49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adversary forges on message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  <a:endParaRPr lang="en-US" sz="1800" b="1" dirty="0">
                  <a:solidFill>
                    <a:srgbClr val="00B05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BB5D91F-E4D4-43C2-9EFF-E0CD7374291B}"/>
              </a:ext>
            </a:extLst>
          </p:cNvPr>
          <p:cNvGrpSpPr/>
          <p:nvPr/>
        </p:nvGrpSpPr>
        <p:grpSpPr>
          <a:xfrm>
            <a:off x="397933" y="1170632"/>
            <a:ext cx="11197865" cy="2736373"/>
            <a:chOff x="482320" y="2843686"/>
            <a:chExt cx="11150879" cy="158144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E4B56D-EEF3-43B6-BED5-2D9369A09BF8}"/>
                </a:ext>
              </a:extLst>
            </p:cNvPr>
            <p:cNvSpPr/>
            <p:nvPr/>
          </p:nvSpPr>
          <p:spPr>
            <a:xfrm>
              <a:off x="482320" y="2843686"/>
              <a:ext cx="11150879" cy="15814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04976B-D741-44EE-AC03-EDCC2F7B3220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1514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(Hash-and-MAC).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fixed-length message authentication code (MAC), and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hash function.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Define an arbitrary-length deterministic MAC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as follows: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(key generation)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𝐊𝐞𝐲𝐆𝐞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(tag generation)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604976B-D741-44EE-AC03-EDCC2F7B3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1514755"/>
                </a:xfrm>
                <a:prstGeom prst="rect">
                  <a:avLst/>
                </a:prstGeom>
                <a:blipFill>
                  <a:blip r:embed="rId3"/>
                  <a:stretch>
                    <a:fillRect l="-498" t="-930" b="-30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A3C172-6E98-49D8-A5F9-116333BC73E3}"/>
              </a:ext>
            </a:extLst>
          </p:cNvPr>
          <p:cNvGrpSpPr/>
          <p:nvPr/>
        </p:nvGrpSpPr>
        <p:grpSpPr>
          <a:xfrm>
            <a:off x="397933" y="4058795"/>
            <a:ext cx="11197865" cy="742692"/>
            <a:chOff x="482319" y="2862556"/>
            <a:chExt cx="11150878" cy="22715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65E904C-7B99-4A6D-B88E-FB58F98C481E}"/>
                </a:ext>
              </a:extLst>
            </p:cNvPr>
            <p:cNvSpPr/>
            <p:nvPr/>
          </p:nvSpPr>
          <p:spPr>
            <a:xfrm>
              <a:off x="482319" y="2862556"/>
              <a:ext cx="11150878" cy="22715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2F3789F-BF5D-433B-957D-60C14B5B8DC2}"/>
                    </a:ext>
                  </a:extLst>
                </p:cNvPr>
                <p:cNvSpPr txBox="1"/>
                <p:nvPr/>
              </p:nvSpPr>
              <p:spPr>
                <a:xfrm>
                  <a:off x="559998" y="2927699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If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an EUF-CMA fixed-length MAC,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a collision-resistant hash function,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then the Hash-and-MAC construction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an EUF-CMA arbitrary-length MAC.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2F3789F-BF5D-433B-957D-60C14B5B8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699"/>
                  <a:ext cx="10432898" cy="1976804"/>
                </a:xfrm>
                <a:prstGeom prst="rect">
                  <a:avLst/>
                </a:prstGeom>
                <a:blipFill>
                  <a:blip r:embed="rId4"/>
                  <a:stretch>
                    <a:fillRect l="-465" t="-377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891564-69E5-472F-BC38-67A1A04592A9}"/>
              </a:ext>
            </a:extLst>
          </p:cNvPr>
          <p:cNvGrpSpPr/>
          <p:nvPr/>
        </p:nvGrpSpPr>
        <p:grpSpPr>
          <a:xfrm>
            <a:off x="7139018" y="5114754"/>
            <a:ext cx="5052982" cy="461665"/>
            <a:chOff x="1334496" y="5582789"/>
            <a:chExt cx="505298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F67C643-3299-44D6-8BE1-ABD1E768BC65}"/>
                    </a:ext>
                  </a:extLst>
                </p:cNvPr>
                <p:cNvSpPr txBox="1"/>
                <p:nvPr/>
              </p:nvSpPr>
              <p:spPr>
                <a:xfrm>
                  <a:off x="1334496" y="5628955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F67C643-3299-44D6-8BE1-ABD1E768B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496" y="5628955"/>
                  <a:ext cx="4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E75B519-EEDA-4B0A-8920-B57CBF4B7146}"/>
                    </a:ext>
                  </a:extLst>
                </p:cNvPr>
                <p:cNvSpPr txBox="1"/>
                <p:nvPr/>
              </p:nvSpPr>
              <p:spPr>
                <a:xfrm>
                  <a:off x="2517485" y="5582789"/>
                  <a:ext cx="687561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E75B519-EEDA-4B0A-8920-B57CBF4B7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485" y="5582789"/>
                  <a:ext cx="6875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626E67E-3EB9-4341-A785-DE7D987D8014}"/>
                    </a:ext>
                  </a:extLst>
                </p:cNvPr>
                <p:cNvSpPr txBox="1"/>
                <p:nvPr/>
              </p:nvSpPr>
              <p:spPr>
                <a:xfrm>
                  <a:off x="4319311" y="5582789"/>
                  <a:ext cx="986103" cy="4616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626E67E-3EB9-4341-A785-DE7D987D8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9311" y="5582789"/>
                  <a:ext cx="98610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443949F-5B36-4FB5-B3CB-F9C60F829609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1770000" y="5813621"/>
              <a:ext cx="74748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F398522-90F0-4DBF-A10D-C1ED3A674F58}"/>
                </a:ext>
              </a:extLst>
            </p:cNvPr>
            <p:cNvCxnSpPr>
              <a:cxnSpLocks/>
            </p:cNvCxnSpPr>
            <p:nvPr/>
          </p:nvCxnSpPr>
          <p:spPr>
            <a:xfrm>
              <a:off x="3205046" y="5813621"/>
              <a:ext cx="1110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57B8229-5319-4EE0-9DB9-9FB3D9C9F2AD}"/>
                </a:ext>
              </a:extLst>
            </p:cNvPr>
            <p:cNvCxnSpPr/>
            <p:nvPr/>
          </p:nvCxnSpPr>
          <p:spPr>
            <a:xfrm>
              <a:off x="5305414" y="5813621"/>
              <a:ext cx="74748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E07C689-E569-42E8-9AAB-6C08D113E637}"/>
                    </a:ext>
                  </a:extLst>
                </p:cNvPr>
                <p:cNvSpPr txBox="1"/>
                <p:nvPr/>
              </p:nvSpPr>
              <p:spPr>
                <a:xfrm>
                  <a:off x="6052899" y="5628955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E07C689-E569-42E8-9AAB-6C08D113E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899" y="5628955"/>
                  <a:ext cx="3345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4F34A6-CE76-4C34-BA9E-04D871DB320D}"/>
              </a:ext>
            </a:extLst>
          </p:cNvPr>
          <p:cNvGrpSpPr/>
          <p:nvPr/>
        </p:nvGrpSpPr>
        <p:grpSpPr>
          <a:xfrm>
            <a:off x="7139018" y="5497284"/>
            <a:ext cx="1182989" cy="369332"/>
            <a:chOff x="6741085" y="5854441"/>
            <a:chExt cx="118298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A802C2-91D4-4D7D-9A59-8F3BC90EB43E}"/>
                    </a:ext>
                  </a:extLst>
                </p:cNvPr>
                <p:cNvSpPr txBox="1"/>
                <p:nvPr/>
              </p:nvSpPr>
              <p:spPr>
                <a:xfrm>
                  <a:off x="6741085" y="5854441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A802C2-91D4-4D7D-9A59-8F3BC90EB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1085" y="5854441"/>
                  <a:ext cx="4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E624D3-D097-4D62-A783-668FEED94C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6589" y="5887409"/>
              <a:ext cx="747485" cy="15169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3C893F-1FAF-4773-80E5-05E87ED380F3}"/>
                  </a:ext>
                </a:extLst>
              </p:cNvPr>
              <p:cNvSpPr txBox="1"/>
              <p:nvPr/>
            </p:nvSpPr>
            <p:spPr>
              <a:xfrm>
                <a:off x="9405259" y="5023613"/>
                <a:ext cx="251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3C893F-1FAF-4773-80E5-05E87ED38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259" y="5023613"/>
                <a:ext cx="251678" cy="369332"/>
              </a:xfrm>
              <a:prstGeom prst="rect">
                <a:avLst/>
              </a:prstGeom>
              <a:blipFill>
                <a:blip r:embed="rId10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C9C4674-0452-4B84-8894-2D3DE0E779C2}"/>
              </a:ext>
            </a:extLst>
          </p:cNvPr>
          <p:cNvGrpSpPr/>
          <p:nvPr/>
        </p:nvGrpSpPr>
        <p:grpSpPr>
          <a:xfrm>
            <a:off x="7139018" y="6020070"/>
            <a:ext cx="5052982" cy="560835"/>
            <a:chOff x="7139018" y="6020070"/>
            <a:chExt cx="5052982" cy="56083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713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  <a:endParaRPr lang="en-US" sz="1800" b="1" dirty="0">
                  <a:solidFill>
                    <a:srgbClr val="00B05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Recall EUF-CMA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and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experiment.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the set of queries made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its output;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the green event: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Calculate: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wins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MacForge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= </a:t>
                </a:r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will show that both of these terms are negligible. How?</a:t>
                </a: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 b="-1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712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IS CRYPTO JUST SECRECY?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Secrecy: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protects against Eve learning our message.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else could go wrong?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Eve could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interfere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Is this possible? The message is encrypted!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Consider OTP: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 observes a ciphertext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She flips some bits: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Bob decrypts: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𝒆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Eve’s attack was directly applied to the message!</a:t>
                </a:r>
              </a:p>
              <a:p>
                <a:endParaRPr lang="en-US" sz="1800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was a bank deposit, Eve could flip the bits that add thousands (or millions) to the amount!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61BF7EB-BCAE-4A20-B4ED-8D3A41136292}"/>
              </a:ext>
            </a:extLst>
          </p:cNvPr>
          <p:cNvGrpSpPr/>
          <p:nvPr/>
        </p:nvGrpSpPr>
        <p:grpSpPr>
          <a:xfrm>
            <a:off x="6345766" y="1805092"/>
            <a:ext cx="5541434" cy="1623908"/>
            <a:chOff x="6345766" y="1805092"/>
            <a:chExt cx="5541434" cy="16239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A91194-F362-4773-9F7E-33278942E922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AA5D45-6E47-4128-98E0-2B72CFE64B87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99798-DC57-4639-8AE7-EEC8A1A0FFD0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BD580F-68D7-4CAC-B049-DD58631E194D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3C77182D-A904-4158-95EF-7BD9C80EBB58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8193C663-2CC5-4436-B6CE-CA548ADB676A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4ABAA6-D230-491C-836B-830C86854FA7}"/>
                </a:ext>
              </a:extLst>
            </p:cNvPr>
            <p:cNvSpPr/>
            <p:nvPr/>
          </p:nvSpPr>
          <p:spPr>
            <a:xfrm>
              <a:off x="9127067" y="2686049"/>
              <a:ext cx="1100666" cy="9694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465000-8AAB-46D2-BD20-9B8CC0DA7AB1}"/>
              </a:ext>
            </a:extLst>
          </p:cNvPr>
          <p:cNvGrpSpPr/>
          <p:nvPr/>
        </p:nvGrpSpPr>
        <p:grpSpPr>
          <a:xfrm>
            <a:off x="4953000" y="3862704"/>
            <a:ext cx="2162175" cy="1080771"/>
            <a:chOff x="4953000" y="3862704"/>
            <a:chExt cx="2162175" cy="108077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4E1569-31EC-4BDE-B524-CEAC3B141866}"/>
                </a:ext>
              </a:extLst>
            </p:cNvPr>
            <p:cNvSpPr/>
            <p:nvPr/>
          </p:nvSpPr>
          <p:spPr>
            <a:xfrm>
              <a:off x="4953000" y="3862704"/>
              <a:ext cx="352425" cy="34734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3733362-9899-4CC7-ACBC-3C1701DA880A}"/>
                </a:ext>
              </a:extLst>
            </p:cNvPr>
            <p:cNvSpPr/>
            <p:nvPr/>
          </p:nvSpPr>
          <p:spPr>
            <a:xfrm>
              <a:off x="6345766" y="4596129"/>
              <a:ext cx="769409" cy="34734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83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Controlling probability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the green event: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want to show: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how? Well, suppose it’s not, and consider this algorithm: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Receive hash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as input. Sample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𝐌𝐚𝐜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Run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with oracle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and a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Check: the probability that this algorithm finds a collision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53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What’s left: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Control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what is this quantity?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probability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wins the forgery game…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for all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Stated a bit differently: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probability that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wins the forgery game…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for all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inputs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oracle,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Point: in this case, we should be able to win a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game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62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What’s left: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Control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it’s large…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… then we should be able to win a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game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Here’s how: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Receive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oracle. Sample hash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When queried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Hash it: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≔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MAC it (using oracle):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400050" indent="-40005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Check: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probability this wins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versus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exactly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44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HASH-and-MAC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forgery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then either/or: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is mapped to same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 as some queried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solidFill>
                      <a:srgbClr val="00B050"/>
                    </a:solidFill>
                    <a:latin typeface="Avenir Next LT Pro" panose="020B0504020202020204" pitchFamily="34" charset="0"/>
                  </a:rPr>
                  <a:t>collision!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is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not</a:t>
                </a: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 mapped to same as any other: </a:t>
                </a:r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forgery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b="1" dirty="0">
                    <a:solidFill>
                      <a:schemeClr val="accent2">
                        <a:lumMod val="75000"/>
                      </a:schemeClr>
                    </a:solidFill>
                    <a:latin typeface="Avenir Next LT Pro" panose="020B0504020202020204" pitchFamily="34" charset="0"/>
                  </a:rPr>
                  <a:t>!</a:t>
                </a:r>
                <a:endParaRPr lang="en-US" sz="1800" b="1" dirty="0">
                  <a:solidFill>
                    <a:srgbClr val="00B05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Recall EUF-CMA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and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MacForge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experiment.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the set of queries made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its output;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the green event: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such that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Calculate: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wins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MacForge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= </a:t>
                </a:r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MacForge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 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80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egl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9933248-A1E0-4D47-A29C-0C78719777CA}"/>
              </a:ext>
            </a:extLst>
          </p:cNvPr>
          <p:cNvGrpSpPr/>
          <p:nvPr/>
        </p:nvGrpSpPr>
        <p:grpSpPr>
          <a:xfrm>
            <a:off x="6989103" y="1089972"/>
            <a:ext cx="5052982" cy="1557292"/>
            <a:chOff x="7139018" y="5023613"/>
            <a:chExt cx="5052982" cy="15572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F891564-69E5-472F-BC38-67A1A04592A9}"/>
                </a:ext>
              </a:extLst>
            </p:cNvPr>
            <p:cNvGrpSpPr/>
            <p:nvPr/>
          </p:nvGrpSpPr>
          <p:grpSpPr>
            <a:xfrm>
              <a:off x="7139018" y="5114754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F67C643-3299-44D6-8BE1-ABD1E768B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43550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75B519-EEDA-4B0A-8920-B57CBF4B7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626E67E-3EB9-4341-A785-DE7D987D80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43949F-5B36-4FB5-B3CB-F9C60F829609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F398522-90F0-4DBF-A10D-C1ED3A674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7B8229-5319-4EE0-9DB9-9FB3D9C9F2AD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7C689-E569-42E8-9AAB-6C08D113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F34A6-CE76-4C34-BA9E-04D871DB320D}"/>
                </a:ext>
              </a:extLst>
            </p:cNvPr>
            <p:cNvGrpSpPr/>
            <p:nvPr/>
          </p:nvGrpSpPr>
          <p:grpSpPr>
            <a:xfrm>
              <a:off x="7139018" y="5497284"/>
              <a:ext cx="1182989" cy="369332"/>
              <a:chOff x="6741085" y="5854441"/>
              <a:chExt cx="1182989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3A802C2-91D4-4D7D-9A59-8F3BC90EB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085" y="5854441"/>
                    <a:ext cx="43550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4E624D3-D097-4D62-A783-668FEED94C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6589" y="5887409"/>
                <a:ext cx="747485" cy="15169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E832D0-B3A9-487E-91EC-E94F6D8DE007}"/>
                </a:ext>
              </a:extLst>
            </p:cNvPr>
            <p:cNvGrpSpPr/>
            <p:nvPr/>
          </p:nvGrpSpPr>
          <p:grpSpPr>
            <a:xfrm>
              <a:off x="7139018" y="6119240"/>
              <a:ext cx="5052982" cy="461665"/>
              <a:chOff x="1334496" y="5582789"/>
              <a:chExt cx="505298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/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79A89A9-77F3-4C7B-A88E-54B3FBCB3D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4496" y="5628955"/>
                    <a:ext cx="5268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8EF95A8-51D3-4FE3-9C42-0CC9E4ADA5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485" y="5582789"/>
                    <a:ext cx="68756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/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083BA04-502E-4813-9A9A-CEDAD37EE6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9311" y="5582789"/>
                    <a:ext cx="98610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9"/>
                    </a:stretch>
                  </a:blip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8A1E3EF-618D-41C3-9B4C-CC6605E7E62E}"/>
                  </a:ext>
                </a:extLst>
              </p:cNvPr>
              <p:cNvCxnSpPr>
                <a:endCxn id="46" idx="1"/>
              </p:cNvCxnSpPr>
              <p:nvPr/>
            </p:nvCxnSpPr>
            <p:spPr>
              <a:xfrm>
                <a:off x="1770000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3604C7B-AD83-4D15-AA1A-0CBB26B4D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46" y="5813621"/>
                <a:ext cx="111032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BDDFC41-6E5C-42E8-B8C5-C7549C1BC9E4}"/>
                  </a:ext>
                </a:extLst>
              </p:cNvPr>
              <p:cNvCxnSpPr/>
              <p:nvPr/>
            </p:nvCxnSpPr>
            <p:spPr>
              <a:xfrm>
                <a:off x="5305414" y="5813621"/>
                <a:ext cx="747485" cy="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DE8C474-56FA-4DDE-B5CE-51E7A54C1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899" y="5628955"/>
                    <a:ext cx="33457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/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C893F-1FAF-4773-80E5-05E87ED3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259" y="5023613"/>
                  <a:ext cx="251678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/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ED1840-FDC2-4C2B-A92C-A74D24E3E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032" y="6020070"/>
                  <a:ext cx="25167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E664D8-7F16-4958-A754-2C35FF72D398}"/>
              </a:ext>
            </a:extLst>
          </p:cNvPr>
          <p:cNvGrpSpPr/>
          <p:nvPr/>
        </p:nvGrpSpPr>
        <p:grpSpPr>
          <a:xfrm>
            <a:off x="8028149" y="3236251"/>
            <a:ext cx="4034845" cy="1769190"/>
            <a:chOff x="7051124" y="2230484"/>
            <a:chExt cx="4034845" cy="17691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6E001C-67BD-4D43-8513-FAE83CC2E113}"/>
                </a:ext>
              </a:extLst>
            </p:cNvPr>
            <p:cNvGrpSpPr/>
            <p:nvPr/>
          </p:nvGrpSpPr>
          <p:grpSpPr>
            <a:xfrm>
              <a:off x="7051124" y="2230484"/>
              <a:ext cx="1484143" cy="1769190"/>
              <a:chOff x="6870149" y="941153"/>
              <a:chExt cx="1484143" cy="17691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934C920-6F6C-4086-A3B5-0CED90E297A0}"/>
                      </a:ext>
                    </a:extLst>
                  </p:cNvPr>
                  <p:cNvSpPr/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E48B584-1F62-427F-95CD-5AF249829B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5021" y="1795943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/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oMath>
                    </a14:m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D1BFEF-DEA0-4311-B0BE-3F5A6F0CF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149" y="941153"/>
                    <a:ext cx="1484143" cy="598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39E188-BBB4-4FB8-B2A1-E8060489FBC5}"/>
                  </a:ext>
                </a:extLst>
              </p:cNvPr>
              <p:cNvGrpSpPr/>
              <p:nvPr/>
            </p:nvGrpSpPr>
            <p:grpSpPr>
              <a:xfrm>
                <a:off x="7463808" y="1528387"/>
                <a:ext cx="285565" cy="256137"/>
                <a:chOff x="6329779" y="1253067"/>
                <a:chExt cx="285565" cy="25613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7469A0-4B51-431B-ADE4-0FA7B539D9A9}"/>
                    </a:ext>
                  </a:extLst>
                </p:cNvPr>
                <p:cNvCxnSpPr/>
                <p:nvPr/>
              </p:nvCxnSpPr>
              <p:spPr>
                <a:xfrm>
                  <a:off x="6329779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B78E623-1B04-4F56-9DC2-B8C63AD0D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15344" y="1253067"/>
                  <a:ext cx="0" cy="2561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861533B-E465-44B9-BCFF-CA14E93F2626}"/>
                </a:ext>
              </a:extLst>
            </p:cNvPr>
            <p:cNvGrpSpPr/>
            <p:nvPr/>
          </p:nvGrpSpPr>
          <p:grpSpPr>
            <a:xfrm>
              <a:off x="8250396" y="3189054"/>
              <a:ext cx="1484154" cy="369332"/>
              <a:chOff x="8281952" y="2223573"/>
              <a:chExt cx="148415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505DF40-C049-4419-AC47-00245D657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952" y="2590800"/>
                <a:ext cx="148415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/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F00DD2-5E31-43C5-A0E8-92A771319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4597" y="2223573"/>
                    <a:ext cx="100136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3036EB-0CC8-4A62-BD14-88FEC93B0CDE}"/>
                </a:ext>
              </a:extLst>
            </p:cNvPr>
            <p:cNvGrpSpPr/>
            <p:nvPr/>
          </p:nvGrpSpPr>
          <p:grpSpPr>
            <a:xfrm>
              <a:off x="9754339" y="3313874"/>
              <a:ext cx="1331630" cy="459943"/>
              <a:chOff x="9449539" y="2348393"/>
              <a:chExt cx="1331630" cy="459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/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D88B8B2-BF50-49BF-B3F6-99AE3C153E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49539" y="2348393"/>
                    <a:ext cx="833819" cy="45994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317" r="-4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1C66821-B29C-4C0F-AD55-4F71CF51778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 flipV="1">
                <a:off x="10283358" y="2576993"/>
                <a:ext cx="192149" cy="1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B4460E8-24EA-4B57-811A-E695E7F29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477779-E242-4D98-BB1D-8C608C9D25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3504" y="2392327"/>
                    <a:ext cx="36766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98ED03FC-EB04-4468-91CD-59A423628BC8}"/>
              </a:ext>
            </a:extLst>
          </p:cNvPr>
          <p:cNvSpPr/>
          <p:nvPr/>
        </p:nvSpPr>
        <p:spPr>
          <a:xfrm>
            <a:off x="7142043" y="6333179"/>
            <a:ext cx="251209" cy="231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WHAT ABOUT FANCIER ENCRYPTION?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about PRG and PRF encryption?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Both based on OTP!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same attacks work!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For example, interference against PRF scheme: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 observes a ciphertext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She flips some bits: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Bob decrypts: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Eve’s attack was directly applied to the message!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All the extra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secrecy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protection of the PRF scheme did not help at all!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61BF7EB-BCAE-4A20-B4ED-8D3A41136292}"/>
              </a:ext>
            </a:extLst>
          </p:cNvPr>
          <p:cNvGrpSpPr/>
          <p:nvPr/>
        </p:nvGrpSpPr>
        <p:grpSpPr>
          <a:xfrm>
            <a:off x="6345766" y="1805092"/>
            <a:ext cx="5541434" cy="1623908"/>
            <a:chOff x="6345766" y="1805092"/>
            <a:chExt cx="5541434" cy="16239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A91194-F362-4773-9F7E-33278942E922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AA5D45-6E47-4128-98E0-2B72CFE64B87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99798-DC57-4639-8AE7-EEC8A1A0FFD0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BD580F-68D7-4CAC-B049-DD58631E194D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3C77182D-A904-4158-95EF-7BD9C80EBB58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8193C663-2CC5-4436-B6CE-CA548ADB676A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4ABAA6-D230-491C-836B-830C86854FA7}"/>
                </a:ext>
              </a:extLst>
            </p:cNvPr>
            <p:cNvSpPr/>
            <p:nvPr/>
          </p:nvSpPr>
          <p:spPr>
            <a:xfrm>
              <a:off x="9127067" y="2686049"/>
              <a:ext cx="1100666" cy="9694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88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V. AUTHENTICATION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D73E0-CFBA-4B36-BA26-590428BF7974}"/>
              </a:ext>
            </a:extLst>
          </p:cNvPr>
          <p:cNvSpPr/>
          <p:nvPr/>
        </p:nvSpPr>
        <p:spPr>
          <a:xfrm>
            <a:off x="6551079" y="4955507"/>
            <a:ext cx="3464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Reading: </a:t>
            </a:r>
            <a:r>
              <a:rPr lang="en-US" dirty="0">
                <a:latin typeface="Avenir Next LT Pro" panose="020B0504020202020204" pitchFamily="34" charset="0"/>
              </a:rPr>
              <a:t>(p.107-126, 142-145)</a:t>
            </a:r>
          </a:p>
        </p:txBody>
      </p:sp>
    </p:spTree>
    <p:extLst>
      <p:ext uri="{BB962C8B-B14F-4D97-AF65-F5344CB8AC3E}">
        <p14:creationId xmlns:p14="http://schemas.microsoft.com/office/powerpoint/2010/main" val="335131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AUTHENTICATION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 now change tasks:</a:t>
            </a: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forget </a:t>
            </a:r>
            <a:r>
              <a:rPr lang="en-US" sz="1800" i="1" dirty="0">
                <a:latin typeface="Avenir Next LT Pro" panose="020B0504020202020204" pitchFamily="34" charset="0"/>
              </a:rPr>
              <a:t>secrecy </a:t>
            </a:r>
            <a:r>
              <a:rPr lang="en-US" sz="1800" dirty="0">
                <a:latin typeface="Avenir Next LT Pro" panose="020B0504020202020204" pitchFamily="34" charset="0"/>
              </a:rPr>
              <a:t>for the moment!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and instead consider </a:t>
            </a:r>
            <a:r>
              <a:rPr lang="en-US" sz="1800" i="1" dirty="0">
                <a:latin typeface="Avenir Next LT Pro" panose="020B0504020202020204" pitchFamily="34" charset="0"/>
              </a:rPr>
              <a:t>authenticity.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(we will talk about combining them later.)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The task: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wants to send a message to Bob;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Bob’s goal: make sure message is really from Alice…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   … and nobody else!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Assumptions: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and Bob can share a secret in advance (and have private spaces);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can send only one transmission (for now);</a:t>
            </a:r>
          </a:p>
          <a:p>
            <a:r>
              <a:rPr lang="en-US" sz="1800" i="1" dirty="0">
                <a:latin typeface="Avenir Next LT Pro" panose="020B0504020202020204" pitchFamily="34" charset="0"/>
              </a:rPr>
              <a:t>Eve can change (or replace) the transmission however she likes!</a:t>
            </a:r>
          </a:p>
          <a:p>
            <a:r>
              <a:rPr lang="en-US" sz="1800" i="1" dirty="0">
                <a:latin typeface="Avenir Next LT Pro" panose="020B0504020202020204" pitchFamily="34" charset="0"/>
              </a:rPr>
              <a:t>(… but we don’t care if she can learn the message.)</a:t>
            </a: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1BF7EB-BCAE-4A20-B4ED-8D3A41136292}"/>
              </a:ext>
            </a:extLst>
          </p:cNvPr>
          <p:cNvGrpSpPr/>
          <p:nvPr/>
        </p:nvGrpSpPr>
        <p:grpSpPr>
          <a:xfrm>
            <a:off x="6015566" y="1253067"/>
            <a:ext cx="5541434" cy="1623908"/>
            <a:chOff x="6345766" y="1805092"/>
            <a:chExt cx="5541434" cy="16239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A91194-F362-4773-9F7E-33278942E922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AA5D45-6E47-4128-98E0-2B72CFE64B87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99798-DC57-4639-8AE7-EEC8A1A0FFD0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BD580F-68D7-4CAC-B049-DD58631E194D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3C77182D-A904-4158-95EF-7BD9C80EBB58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8193C663-2CC5-4436-B6CE-CA548ADB676A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431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MESSAGE AUTHENTICATION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Message authentication code (MAC):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generate key:	  	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generate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tag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		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verify (message, tag) pair: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	[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(valid) 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(invalid) ]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AF3D7-AB01-4F1C-A729-17D9F44F3D91}"/>
                  </a:ext>
                </a:extLst>
              </p:cNvPr>
              <p:cNvSpPr txBox="1"/>
              <p:nvPr/>
            </p:nvSpPr>
            <p:spPr>
              <a:xfrm>
                <a:off x="8363677" y="1529403"/>
                <a:ext cx="352424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venir Next LT Pro" panose="020B0504020202020204" pitchFamily="34" charset="0"/>
                  </a:rPr>
                  <a:t>C</a:t>
                </a:r>
                <a:r>
                  <a:rPr lang="en-US" i="1" dirty="0">
                    <a:latin typeface="Avenir Next LT Pro" panose="020B0504020202020204" pitchFamily="34" charset="0"/>
                  </a:rPr>
                  <a:t>orrectness</a:t>
                </a:r>
                <a:r>
                  <a:rPr lang="en-US" dirty="0">
                    <a:latin typeface="Avenir Next LT Pro" panose="020B05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AF3D7-AB01-4F1C-A729-17D9F44F3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77" y="1529403"/>
                <a:ext cx="3524240" cy="681982"/>
              </a:xfrm>
              <a:prstGeom prst="rect">
                <a:avLst/>
              </a:prstGeom>
              <a:blipFill>
                <a:blip r:embed="rId3"/>
                <a:stretch>
                  <a:fillRect t="-4464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5A9A992-CA0A-4E24-A4E8-90BF033B4138}"/>
              </a:ext>
            </a:extLst>
          </p:cNvPr>
          <p:cNvGrpSpPr/>
          <p:nvPr/>
        </p:nvGrpSpPr>
        <p:grpSpPr>
          <a:xfrm>
            <a:off x="1213909" y="3968748"/>
            <a:ext cx="10656173" cy="2319869"/>
            <a:chOff x="959910" y="3285064"/>
            <a:chExt cx="10656173" cy="23198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FBF40D-BC1F-4FCF-AD64-74B7DAE0C9C4}"/>
                </a:ext>
              </a:extLst>
            </p:cNvPr>
            <p:cNvSpPr/>
            <p:nvPr/>
          </p:nvSpPr>
          <p:spPr>
            <a:xfrm>
              <a:off x="959910" y="3530599"/>
              <a:ext cx="2883957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176168-5563-4A98-ADD0-17504C2DCC7E}"/>
                </a:ext>
              </a:extLst>
            </p:cNvPr>
            <p:cNvSpPr/>
            <p:nvPr/>
          </p:nvSpPr>
          <p:spPr>
            <a:xfrm>
              <a:off x="7459132" y="3530598"/>
              <a:ext cx="4156951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6A0A7A-52C2-4D86-BC02-30E9ED09F974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55C59F8-1A70-4079-AAAC-FDCA4D14923B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8A0B6F-856F-402C-B52F-761EFF8D33D4}"/>
              </a:ext>
            </a:extLst>
          </p:cNvPr>
          <p:cNvGrpSpPr/>
          <p:nvPr/>
        </p:nvGrpSpPr>
        <p:grpSpPr>
          <a:xfrm>
            <a:off x="1933399" y="2914356"/>
            <a:ext cx="6222032" cy="2050257"/>
            <a:chOff x="2043466" y="3102739"/>
            <a:chExt cx="6222032" cy="2050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4E99313-7F77-40AA-94BF-153B5831B432}"/>
                    </a:ext>
                  </a:extLst>
                </p:cNvPr>
                <p:cNvSpPr txBox="1"/>
                <p:nvPr/>
              </p:nvSpPr>
              <p:spPr>
                <a:xfrm>
                  <a:off x="5739049" y="3102739"/>
                  <a:ext cx="158581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𝐊𝐞𝐲𝐆𝐞𝐧</m:t>
                        </m:r>
                      </m:oMath>
                    </m:oMathPara>
                  </a14:m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4E99313-7F77-40AA-94BF-153B5831B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049" y="3102739"/>
                  <a:ext cx="1585819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EC2B4B6-22E1-499E-AA1C-CF719FF1EC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3867" y="3472071"/>
              <a:ext cx="3293532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0025975-47C6-4226-8F05-69EB58857DBE}"/>
                </a:ext>
              </a:extLst>
            </p:cNvPr>
            <p:cNvCxnSpPr>
              <a:cxnSpLocks/>
            </p:cNvCxnSpPr>
            <p:nvPr/>
          </p:nvCxnSpPr>
          <p:spPr>
            <a:xfrm>
              <a:off x="6015566" y="3472071"/>
              <a:ext cx="1968501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86B57EE-C7E1-468E-934E-BD4D70613A14}"/>
                    </a:ext>
                  </a:extLst>
                </p:cNvPr>
                <p:cNvSpPr txBox="1"/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86B57EE-C7E1-468E-934E-BD4D70613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3564FE-2547-4A75-9EB1-EED1DDD3338E}"/>
                    </a:ext>
                  </a:extLst>
                </p:cNvPr>
                <p:cNvSpPr txBox="1"/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3564FE-2547-4A75-9EB1-EED1DDD33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2F0EC5-1324-4654-9B56-3D7392C19956}"/>
              </a:ext>
            </a:extLst>
          </p:cNvPr>
          <p:cNvGrpSpPr/>
          <p:nvPr/>
        </p:nvGrpSpPr>
        <p:grpSpPr>
          <a:xfrm>
            <a:off x="1943286" y="4993217"/>
            <a:ext cx="4579980" cy="820004"/>
            <a:chOff x="2053353" y="5181600"/>
            <a:chExt cx="4579980" cy="820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352A8C4-D55C-43A7-9008-C206DD86BBDD}"/>
                    </a:ext>
                  </a:extLst>
                </p:cNvPr>
                <p:cNvSpPr txBox="1"/>
                <p:nvPr/>
              </p:nvSpPr>
              <p:spPr>
                <a:xfrm>
                  <a:off x="2053353" y="5181600"/>
                  <a:ext cx="191757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Pick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.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Set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𝐌𝐚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352A8C4-D55C-43A7-9008-C206DD86B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3353" y="5181600"/>
                  <a:ext cx="1917576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2866" t="-3774" r="-1911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DDF7CF-68F4-4229-8EF3-E84447BD0FD9}"/>
                    </a:ext>
                  </a:extLst>
                </p:cNvPr>
                <p:cNvSpPr txBox="1"/>
                <p:nvPr/>
              </p:nvSpPr>
              <p:spPr>
                <a:xfrm>
                  <a:off x="5541431" y="5539939"/>
                  <a:ext cx="10919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DDF7CF-68F4-4229-8EF3-E84447BD0F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431" y="5539939"/>
                  <a:ext cx="109190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117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Arrow: Down 36">
            <a:extLst>
              <a:ext uri="{FF2B5EF4-FFF2-40B4-BE49-F238E27FC236}">
                <a16:creationId xmlns:a16="http://schemas.microsoft.com/office/drawing/2014/main" id="{4F0DA00F-6C0C-4832-B5A0-90E893DBC6A3}"/>
              </a:ext>
            </a:extLst>
          </p:cNvPr>
          <p:cNvSpPr/>
          <p:nvPr/>
        </p:nvSpPr>
        <p:spPr>
          <a:xfrm>
            <a:off x="5820831" y="4593219"/>
            <a:ext cx="228601" cy="68712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E4A96D-DF85-4294-BECA-E09FD8F1EA8D}"/>
                  </a:ext>
                </a:extLst>
              </p:cNvPr>
              <p:cNvSpPr txBox="1"/>
              <p:nvPr/>
            </p:nvSpPr>
            <p:spPr>
              <a:xfrm>
                <a:off x="7835323" y="5180310"/>
                <a:ext cx="40347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  <a:latin typeface="Avenir Next LT Pro" panose="020B05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: YES</a:t>
                </a: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 message was from Alice!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: NO</a:t>
                </a: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 it was tampered with!</a:t>
                </a:r>
                <a:endParaRPr lang="en-US" b="1" dirty="0">
                  <a:solidFill>
                    <a:schemeClr val="bg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E4A96D-DF85-4294-BECA-E09FD8F1E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323" y="5180310"/>
                <a:ext cx="4034759" cy="923330"/>
              </a:xfrm>
              <a:prstGeom prst="rect">
                <a:avLst/>
              </a:prstGeom>
              <a:blipFill>
                <a:blip r:embed="rId9"/>
                <a:stretch>
                  <a:fillRect l="-1208" t="-3311" r="-15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0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UNFORGEABILITY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define security for MACs? Unforgeability.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Let’s use a game: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MacForge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MAC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 security parameter.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A key is sampled: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given oracle access to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outputs a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wins the experiment if: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(valid),  </a:t>
                </a:r>
                <a:r>
                  <a:rPr lang="en-US" sz="1800" b="1" u="sng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not in the set of queries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made to the oracle.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31F4322-BE7D-4CA8-8186-D68C58463877}"/>
              </a:ext>
            </a:extLst>
          </p:cNvPr>
          <p:cNvGrpSpPr/>
          <p:nvPr/>
        </p:nvGrpSpPr>
        <p:grpSpPr>
          <a:xfrm>
            <a:off x="7335996" y="2357775"/>
            <a:ext cx="914400" cy="1641899"/>
            <a:chOff x="7155021" y="1068444"/>
            <a:chExt cx="914400" cy="1641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B30D3B6-5739-49D6-80F9-55F7F6E79910}"/>
                    </a:ext>
                  </a:extLst>
                </p:cNvPr>
                <p:cNvSpPr/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3500A6-8233-49CE-B4DC-3271FE0DFA65}"/>
                    </a:ext>
                  </a:extLst>
                </p:cNvPr>
                <p:cNvSpPr/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3500A6-8233-49CE-B4DC-3271FE0DFA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  <a:blipFill>
                  <a:blip r:embed="rId8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F6B4E38-C7AC-45CD-B1B7-774EF9695607}"/>
                </a:ext>
              </a:extLst>
            </p:cNvPr>
            <p:cNvGrpSpPr/>
            <p:nvPr/>
          </p:nvGrpSpPr>
          <p:grpSpPr>
            <a:xfrm>
              <a:off x="7463808" y="1528387"/>
              <a:ext cx="285565" cy="256137"/>
              <a:chOff x="6329779" y="1253067"/>
              <a:chExt cx="285565" cy="256137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6DBBCFC-17D4-4EF4-B8BA-DEBAE4D809F1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53D29C-94A2-4DC2-9B0E-2B95D686FA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AACFCC-CBA7-49D5-8AAB-C269038C159E}"/>
              </a:ext>
            </a:extLst>
          </p:cNvPr>
          <p:cNvGrpSpPr/>
          <p:nvPr/>
        </p:nvGrpSpPr>
        <p:grpSpPr>
          <a:xfrm>
            <a:off x="8250396" y="3189054"/>
            <a:ext cx="1484154" cy="369332"/>
            <a:chOff x="8281952" y="2223573"/>
            <a:chExt cx="1484154" cy="36933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5900771-F03F-4947-AB33-0C836B47FD49}"/>
                </a:ext>
              </a:extLst>
            </p:cNvPr>
            <p:cNvCxnSpPr>
              <a:cxnSpLocks/>
            </p:cNvCxnSpPr>
            <p:nvPr/>
          </p:nvCxnSpPr>
          <p:spPr>
            <a:xfrm>
              <a:off x="8281952" y="2590800"/>
              <a:ext cx="14841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73027D2-802C-4EE9-B54A-ABE0921132BC}"/>
                    </a:ext>
                  </a:extLst>
                </p:cNvPr>
                <p:cNvSpPr txBox="1"/>
                <p:nvPr/>
              </p:nvSpPr>
              <p:spPr>
                <a:xfrm>
                  <a:off x="8634597" y="2223573"/>
                  <a:ext cx="811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73027D2-802C-4EE9-B54A-ABE092113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4597" y="2223573"/>
                  <a:ext cx="81144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FB1176-DDC7-48C2-81BD-97D16C7BC899}"/>
              </a:ext>
            </a:extLst>
          </p:cNvPr>
          <p:cNvGrpSpPr/>
          <p:nvPr/>
        </p:nvGrpSpPr>
        <p:grpSpPr>
          <a:xfrm>
            <a:off x="9754340" y="3313874"/>
            <a:ext cx="1331629" cy="459943"/>
            <a:chOff x="9449540" y="2348393"/>
            <a:chExt cx="1331629" cy="459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F4C1A59-CEA5-4623-9869-4BF465534B65}"/>
                    </a:ext>
                  </a:extLst>
                </p:cNvPr>
                <p:cNvSpPr/>
                <p:nvPr/>
              </p:nvSpPr>
              <p:spPr>
                <a:xfrm>
                  <a:off x="9449540" y="234839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𝐕𝐞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F4C1A59-CEA5-4623-9869-4BF465534B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540" y="2348393"/>
                  <a:ext cx="679716" cy="4599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2BA1DE-3CD2-46B1-A7CC-276B2380F070}"/>
                </a:ext>
              </a:extLst>
            </p:cNvPr>
            <p:cNvCxnSpPr>
              <a:stCxn id="23" idx="3"/>
            </p:cNvCxnSpPr>
            <p:nvPr/>
          </p:nvCxnSpPr>
          <p:spPr>
            <a:xfrm flipV="1">
              <a:off x="10129256" y="2576993"/>
              <a:ext cx="346251" cy="13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C477779-E242-4D98-BB1D-8C608C9D25B2}"/>
                    </a:ext>
                  </a:extLst>
                </p:cNvPr>
                <p:cNvSpPr txBox="1"/>
                <p:nvPr/>
              </p:nvSpPr>
              <p:spPr>
                <a:xfrm>
                  <a:off x="10413504" y="2392327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C477779-E242-4D98-BB1D-8C608C9D2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3504" y="2392327"/>
                  <a:ext cx="36766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E2F1D4-4344-456A-99AA-1D3C605D300D}"/>
              </a:ext>
            </a:extLst>
          </p:cNvPr>
          <p:cNvGrpSpPr/>
          <p:nvPr/>
        </p:nvGrpSpPr>
        <p:grpSpPr>
          <a:xfrm>
            <a:off x="440126" y="5104382"/>
            <a:ext cx="11150879" cy="1614604"/>
            <a:chOff x="482320" y="2843686"/>
            <a:chExt cx="11150879" cy="12737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F020C0-07CC-4797-9330-444878C2163F}"/>
                </a:ext>
              </a:extLst>
            </p:cNvPr>
            <p:cNvSpPr/>
            <p:nvPr/>
          </p:nvSpPr>
          <p:spPr>
            <a:xfrm>
              <a:off x="482320" y="2843686"/>
              <a:ext cx="11150879" cy="11891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44469A-9DD0-4C53-B12B-55AE1D738CA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830564" cy="1189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message authentication code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existentially unforgeable under chosen message attack (EUF-CMA)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MacForge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b="1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44469A-9DD0-4C53-B12B-55AE1D738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830564" cy="1189694"/>
                </a:xfrm>
                <a:prstGeom prst="rect">
                  <a:avLst/>
                </a:prstGeom>
                <a:blipFill>
                  <a:blip r:embed="rId12"/>
                  <a:stretch>
                    <a:fillRect l="-506" t="-2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833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CONSTRUCTING SECURE MACs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 idea.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first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the adversary’s query;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second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the adversary’s claimed forgery;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now apply definition of pairwise independent.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CCE6CDF-4B37-4A84-A952-CD932E94E678}"/>
              </a:ext>
            </a:extLst>
          </p:cNvPr>
          <p:cNvGrpSpPr/>
          <p:nvPr/>
        </p:nvGrpSpPr>
        <p:grpSpPr>
          <a:xfrm>
            <a:off x="393141" y="2625364"/>
            <a:ext cx="11150878" cy="1314530"/>
            <a:chOff x="482321" y="2843687"/>
            <a:chExt cx="11104089" cy="7597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58A848-D769-4564-A57E-A1D43DF2E8CF}"/>
                </a:ext>
              </a:extLst>
            </p:cNvPr>
            <p:cNvSpPr/>
            <p:nvPr/>
          </p:nvSpPr>
          <p:spPr>
            <a:xfrm>
              <a:off x="482321" y="2843687"/>
              <a:ext cx="11104089" cy="7597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(Carter-Wegman).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pairwise-independent function family. Define a 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MAC (with canonical verification) as follows:</a:t>
                  </a:r>
                  <a:endParaRPr lang="en-US" b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output uniformly random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tag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blipFill>
                  <a:blip r:embed="rId3"/>
                  <a:stretch>
                    <a:fillRect l="-442" t="-2538" b="-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C3607C-C13D-4076-BA6E-66884F3560B6}"/>
              </a:ext>
            </a:extLst>
          </p:cNvPr>
          <p:cNvGrpSpPr/>
          <p:nvPr/>
        </p:nvGrpSpPr>
        <p:grpSpPr>
          <a:xfrm>
            <a:off x="393139" y="3977995"/>
            <a:ext cx="11150878" cy="673800"/>
            <a:chOff x="482320" y="2862556"/>
            <a:chExt cx="11104088" cy="20608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1A822A-2F95-4823-8A33-41D82A3AF482}"/>
                </a:ext>
              </a:extLst>
            </p:cNvPr>
            <p:cNvSpPr/>
            <p:nvPr/>
          </p:nvSpPr>
          <p:spPr>
            <a:xfrm>
              <a:off x="482320" y="2862556"/>
              <a:ext cx="11104088" cy="20608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72CD7B2-EEE3-4509-9F8F-8EC47EBD9419}"/>
                    </a:ext>
                  </a:extLst>
                </p:cNvPr>
                <p:cNvSpPr txBox="1"/>
                <p:nvPr/>
              </p:nvSpPr>
              <p:spPr>
                <a:xfrm>
                  <a:off x="559998" y="2927699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The Carter-Wegman MAC with a pairwise-independent function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-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EUF-CMA </a:t>
                  </a:r>
                </a:p>
                <a:p>
                  <a:r>
                    <a:rPr lang="en-US" i="1" dirty="0">
                      <a:latin typeface="Avenir Next LT Pro" panose="020B0504020202020204" pitchFamily="34" charset="0"/>
                    </a:rPr>
                    <a:t>against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i="1" dirty="0">
                      <a:latin typeface="Avenir Next LT Pro" panose="020B0504020202020204" pitchFamily="34" charset="0"/>
                    </a:rPr>
                    <a:t>arbitrary adversaries.</a:t>
                  </a:r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72CD7B2-EEE3-4509-9F8F-8EC47EBD9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699"/>
                  <a:ext cx="10432898" cy="1976804"/>
                </a:xfrm>
                <a:prstGeom prst="rect">
                  <a:avLst/>
                </a:prstGeom>
                <a:blipFill>
                  <a:blip r:embed="rId4"/>
                  <a:stretch>
                    <a:fillRect l="-524" t="-377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79C4B8-E05A-425A-93EF-3E3098B188FB}"/>
              </a:ext>
            </a:extLst>
          </p:cNvPr>
          <p:cNvGrpSpPr/>
          <p:nvPr/>
        </p:nvGrpSpPr>
        <p:grpSpPr>
          <a:xfrm>
            <a:off x="393139" y="1132849"/>
            <a:ext cx="11150879" cy="1442303"/>
            <a:chOff x="482320" y="2843686"/>
            <a:chExt cx="11150879" cy="113778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9256A7-F8A3-44C3-857C-90F47D21D8E8}"/>
                </a:ext>
              </a:extLst>
            </p:cNvPr>
            <p:cNvSpPr/>
            <p:nvPr/>
          </p:nvSpPr>
          <p:spPr>
            <a:xfrm>
              <a:off x="482320" y="2843686"/>
              <a:ext cx="11150879" cy="11377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AC70300-9E7E-4D27-A1A4-CEC3B1FC55A3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830564" cy="99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keyed function family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pairwise independent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if, 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we have</a:t>
                  </a:r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753D2B1-A84C-4CFE-8D1B-8641B3622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830564" cy="998545"/>
                </a:xfrm>
                <a:prstGeom prst="rect">
                  <a:avLst/>
                </a:prstGeom>
                <a:blipFill>
                  <a:blip r:embed="rId5"/>
                  <a:stretch>
                    <a:fillRect l="-450" t="-2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952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5466</TotalTime>
  <Words>4265</Words>
  <Application>Microsoft Office PowerPoint</Application>
  <PresentationFormat>Widescreen</PresentationFormat>
  <Paragraphs>776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Office Theme</vt:lpstr>
      <vt:lpstr>MATH/CMSC 456 :: UPDATED COURSE INFO</vt:lpstr>
      <vt:lpstr>HOMEWORK RULES AND GUIDELINES : </vt:lpstr>
      <vt:lpstr>RECAP: IS CRYPTO JUST SECRECY?</vt:lpstr>
      <vt:lpstr>RECAP: WHAT ABOUT FANCIER ENCRYPTION?</vt:lpstr>
      <vt:lpstr>V. AUTHENTICATION</vt:lpstr>
      <vt:lpstr>RECAP: AUTHENTICATION</vt:lpstr>
      <vt:lpstr>RECAP: MESSAGE AUTHENTICATION CODES</vt:lpstr>
      <vt:lpstr>RECAP: UNFORGEABILITY</vt:lpstr>
      <vt:lpstr>RECAP: CONSTRUCTING SECURE MACs</vt:lpstr>
      <vt:lpstr>RECAP: CONSTRUCTING SECURE MACs</vt:lpstr>
      <vt:lpstr>RECAP: PRF MAC</vt:lpstr>
      <vt:lpstr>PRF MAC SECURITY</vt:lpstr>
      <vt:lpstr>PRF MAC SECURITY</vt:lpstr>
      <vt:lpstr>PRACTICAL MACs</vt:lpstr>
      <vt:lpstr>CBC-MAC</vt:lpstr>
      <vt:lpstr>CBC-MAC</vt:lpstr>
      <vt:lpstr>CBC-MAC</vt:lpstr>
      <vt:lpstr>ENCRYPTED-CBC-MAC</vt:lpstr>
      <vt:lpstr>HASH FUNCTIONS</vt:lpstr>
      <vt:lpstr>HASH FUNCTIONS</vt:lpstr>
      <vt:lpstr>HASH FUNCTIONS</vt:lpstr>
      <vt:lpstr>HASH FUNCTIONS, FORMALLY</vt:lpstr>
      <vt:lpstr>COLLISION-RESISTANCE</vt:lpstr>
      <vt:lpstr>COLLISION-RESISTANCE</vt:lpstr>
      <vt:lpstr>WEAKER PROPERTIES</vt:lpstr>
      <vt:lpstr>WEAKER PROPERTIES</vt:lpstr>
      <vt:lpstr>HASH-and-MAC</vt:lpstr>
      <vt:lpstr>HASH-and-MAC</vt:lpstr>
      <vt:lpstr>HASH-and-MAC</vt:lpstr>
      <vt:lpstr>HASH-and-MAC</vt:lpstr>
      <vt:lpstr>HASH-and-MAC</vt:lpstr>
      <vt:lpstr>HASH-and-MAC</vt:lpstr>
      <vt:lpstr>HASH-and-MAC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</cp:lastModifiedBy>
  <cp:revision>967</cp:revision>
  <dcterms:created xsi:type="dcterms:W3CDTF">2020-01-13T02:49:23Z</dcterms:created>
  <dcterms:modified xsi:type="dcterms:W3CDTF">2020-02-14T01:29:51Z</dcterms:modified>
</cp:coreProperties>
</file>