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81" r:id="rId2"/>
    <p:sldId id="382" r:id="rId3"/>
    <p:sldId id="389" r:id="rId4"/>
    <p:sldId id="395" r:id="rId5"/>
    <p:sldId id="396" r:id="rId6"/>
    <p:sldId id="400" r:id="rId7"/>
    <p:sldId id="421" r:id="rId8"/>
    <p:sldId id="422" r:id="rId9"/>
    <p:sldId id="420" r:id="rId10"/>
    <p:sldId id="425" r:id="rId11"/>
    <p:sldId id="423" r:id="rId12"/>
    <p:sldId id="426" r:id="rId13"/>
    <p:sldId id="424" r:id="rId14"/>
    <p:sldId id="269" r:id="rId15"/>
    <p:sldId id="427" r:id="rId16"/>
    <p:sldId id="288" r:id="rId17"/>
    <p:sldId id="432" r:id="rId18"/>
    <p:sldId id="429" r:id="rId19"/>
    <p:sldId id="430" r:id="rId20"/>
    <p:sldId id="431" r:id="rId21"/>
    <p:sldId id="433" r:id="rId22"/>
    <p:sldId id="436" r:id="rId23"/>
    <p:sldId id="435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5" r:id="rId32"/>
    <p:sldId id="44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B5334-95AC-4B65-9790-C0A56CBBB56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7211-EEB9-4C1C-A05C-0E8DEE626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gic.org/cmsc-456-cryptography-spring-2020/" TargetMode="External"/><Relationship Id="rId2" Type="http://schemas.openxmlformats.org/officeDocument/2006/relationships/hyperlink" Target="mailto:galagic@umd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2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223.png"/><Relationship Id="rId12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2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223.png"/><Relationship Id="rId12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5.pn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3.png"/><Relationship Id="rId3" Type="http://schemas.openxmlformats.org/officeDocument/2006/relationships/image" Target="../media/image264.png"/><Relationship Id="rId7" Type="http://schemas.openxmlformats.org/officeDocument/2006/relationships/image" Target="../media/image267.png"/><Relationship Id="rId12" Type="http://schemas.openxmlformats.org/officeDocument/2006/relationships/image" Target="../media/image272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11" Type="http://schemas.openxmlformats.org/officeDocument/2006/relationships/image" Target="../media/image271.png"/><Relationship Id="rId5" Type="http://schemas.openxmlformats.org/officeDocument/2006/relationships/image" Target="../media/image265.png"/><Relationship Id="rId15" Type="http://schemas.openxmlformats.org/officeDocument/2006/relationships/image" Target="../media/image275.png"/><Relationship Id="rId10" Type="http://schemas.openxmlformats.org/officeDocument/2006/relationships/image" Target="../media/image270.png"/><Relationship Id="rId4" Type="http://schemas.openxmlformats.org/officeDocument/2006/relationships/image" Target="../media/image262.png"/><Relationship Id="rId9" Type="http://schemas.openxmlformats.org/officeDocument/2006/relationships/image" Target="../media/image269.png"/><Relationship Id="rId14" Type="http://schemas.openxmlformats.org/officeDocument/2006/relationships/image" Target="../media/image2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3" Type="http://schemas.openxmlformats.org/officeDocument/2006/relationships/image" Target="../media/image294.png"/><Relationship Id="rId7" Type="http://schemas.openxmlformats.org/officeDocument/2006/relationships/image" Target="../media/image303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5" Type="http://schemas.openxmlformats.org/officeDocument/2006/relationships/image" Target="../media/image302.png"/><Relationship Id="rId10" Type="http://schemas.openxmlformats.org/officeDocument/2006/relationships/image" Target="../media/image305.png"/><Relationship Id="rId4" Type="http://schemas.openxmlformats.org/officeDocument/2006/relationships/image" Target="../media/image29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0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1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47.png"/><Relationship Id="rId10" Type="http://schemas.openxmlformats.org/officeDocument/2006/relationships/image" Target="../media/image149.png"/><Relationship Id="rId4" Type="http://schemas.openxmlformats.org/officeDocument/2006/relationships/image" Target="../media/image3.png"/><Relationship Id="rId14" Type="http://schemas.openxmlformats.org/officeDocument/2006/relationships/image" Target="../media/image146.png"/><Relationship Id="rId9" Type="http://schemas.openxmlformats.org/officeDocument/2006/relationships/image" Target="../media/image1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MATH/CMSC 456 :: UPDATED COURSE INFO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418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Instructor: </a:t>
            </a:r>
            <a:r>
              <a:rPr lang="en-US" sz="1800" dirty="0">
                <a:latin typeface="Avenir Next LT Pro" panose="020B0504020202020204" pitchFamily="34" charset="0"/>
              </a:rPr>
              <a:t>Gorjan </a:t>
            </a:r>
            <a:r>
              <a:rPr lang="en-US" sz="1800" dirty="0" err="1">
                <a:latin typeface="Avenir Next LT Pro" panose="020B0504020202020204" pitchFamily="34" charset="0"/>
              </a:rPr>
              <a:t>Alagic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>
                <a:latin typeface="Avenir Next LT Pro" panose="020B0504020202020204" pitchFamily="34" charset="0"/>
                <a:hlinkClick r:id="rId2"/>
              </a:rPr>
              <a:t>galagic@umd.edu</a:t>
            </a:r>
            <a:r>
              <a:rPr lang="en-US" sz="1800" dirty="0">
                <a:latin typeface="Avenir Next LT Pro" panose="020B0504020202020204" pitchFamily="34" charset="0"/>
              </a:rPr>
              <a:t>); ATL 3102, office hours: by appointment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Textbook: </a:t>
            </a:r>
            <a:r>
              <a:rPr lang="en-US" sz="1800" i="1" dirty="0">
                <a:latin typeface="Avenir Next LT Pro" panose="020B0504020202020204" pitchFamily="34" charset="0"/>
              </a:rPr>
              <a:t>Introduction to Modern Cryptography</a:t>
            </a:r>
            <a:r>
              <a:rPr lang="en-US" sz="1800" dirty="0">
                <a:latin typeface="Avenir Next LT Pro" panose="020B0504020202020204" pitchFamily="34" charset="0"/>
              </a:rPr>
              <a:t>, Katz and Lindell;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Webpage: </a:t>
            </a:r>
            <a:r>
              <a:rPr lang="en-US" sz="1800" dirty="0">
                <a:latin typeface="Avenir Next LT Pro" panose="020B0504020202020204" pitchFamily="34" charset="0"/>
                <a:hlinkClick r:id="rId3"/>
              </a:rPr>
              <a:t>alagic.org/cmsc-456-cryptography-spring-2020/</a:t>
            </a:r>
            <a:r>
              <a:rPr lang="en-US" sz="1800" dirty="0">
                <a:latin typeface="Avenir Next LT Pro" panose="020B0504020202020204" pitchFamily="34" charset="0"/>
              </a:rPr>
              <a:t> (slides, reading);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Piazza: </a:t>
            </a:r>
            <a:r>
              <a:rPr lang="en-US" sz="1800" dirty="0">
                <a:latin typeface="Avenir Next LT Pro" panose="020B0504020202020204" pitchFamily="34" charset="0"/>
              </a:rPr>
              <a:t>piazza.com/</a:t>
            </a:r>
            <a:r>
              <a:rPr lang="en-US" sz="1800" dirty="0" err="1">
                <a:latin typeface="Avenir Next LT Pro" panose="020B0504020202020204" pitchFamily="34" charset="0"/>
              </a:rPr>
              <a:t>umd</a:t>
            </a:r>
            <a:r>
              <a:rPr lang="en-US" sz="1800" dirty="0">
                <a:latin typeface="Avenir Next LT Pro" panose="020B0504020202020204" pitchFamily="34" charset="0"/>
              </a:rPr>
              <a:t>/spring2020/cmsc456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ELMS: </a:t>
            </a:r>
            <a:r>
              <a:rPr lang="en-US" sz="1800" dirty="0">
                <a:latin typeface="Avenir Next LT Pro" panose="020B0504020202020204" pitchFamily="34" charset="0"/>
              </a:rPr>
              <a:t>active, slides and reading posted there,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first homework is up (due midnight Thursday.)</a:t>
            </a:r>
          </a:p>
          <a:p>
            <a:pPr marL="0" indent="0">
              <a:buNone/>
            </a:pPr>
            <a:r>
              <a:rPr lang="en-US" sz="1800" b="1" dirty="0" err="1">
                <a:latin typeface="Avenir Next LT Pro" panose="020B0504020202020204" pitchFamily="34" charset="0"/>
              </a:rPr>
              <a:t>Gradescope</a:t>
            </a:r>
            <a:r>
              <a:rPr lang="en-US" sz="1800" b="1" dirty="0">
                <a:latin typeface="Avenir Next LT Pro" panose="020B0504020202020204" pitchFamily="34" charset="0"/>
              </a:rPr>
              <a:t>: </a:t>
            </a:r>
            <a:r>
              <a:rPr lang="en-US" sz="1800" dirty="0">
                <a:latin typeface="Avenir Next LT Pro" panose="020B0504020202020204" pitchFamily="34" charset="0"/>
              </a:rPr>
              <a:t>active, access through ELMS.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TAs </a:t>
            </a:r>
            <a:r>
              <a:rPr lang="en-US" sz="1800" dirty="0">
                <a:latin typeface="Avenir Next LT Pro" panose="020B0504020202020204" pitchFamily="34" charset="0"/>
              </a:rPr>
              <a:t>(Our spot: shared open area across from IRB 5234)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Elijah Grubb (egrubb@cs.umd.edu) 11am-12pm </a:t>
            </a:r>
            <a:r>
              <a:rPr lang="en-US" sz="1800" dirty="0" err="1">
                <a:latin typeface="Avenir Next LT Pro" panose="020B0504020202020204" pitchFamily="34" charset="0"/>
              </a:rPr>
              <a:t>TuTh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 err="1">
                <a:latin typeface="Avenir Next LT Pro" panose="020B0504020202020204" pitchFamily="34" charset="0"/>
              </a:rPr>
              <a:t>Iribe</a:t>
            </a:r>
            <a:r>
              <a:rPr lang="en-US" sz="1800" dirty="0">
                <a:latin typeface="Avenir Next LT Pro" panose="020B0504020202020204" pitchFamily="34" charset="0"/>
              </a:rPr>
              <a:t>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Justin </a:t>
            </a:r>
            <a:r>
              <a:rPr lang="en-US" sz="1800" dirty="0" err="1">
                <a:latin typeface="Avenir Next LT Pro" panose="020B0504020202020204" pitchFamily="34" charset="0"/>
              </a:rPr>
              <a:t>Hontz</a:t>
            </a:r>
            <a:r>
              <a:rPr lang="en-US" sz="1800" dirty="0">
                <a:latin typeface="Avenir Next LT Pro" panose="020B0504020202020204" pitchFamily="34" charset="0"/>
              </a:rPr>
              <a:t>  (jhontz@terpmail.umd.edu) 1pm-2pm MW (</a:t>
            </a:r>
            <a:r>
              <a:rPr lang="en-US" sz="1800" dirty="0" err="1">
                <a:latin typeface="Avenir Next LT Pro" panose="020B0504020202020204" pitchFamily="34" charset="0"/>
              </a:rPr>
              <a:t>Iribe</a:t>
            </a:r>
            <a:r>
              <a:rPr lang="en-US" sz="1800" dirty="0">
                <a:latin typeface="Avenir Next LT Pro" panose="020B05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Additional help: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Chen Bai (cbai1@terpmail.umd.edu) 3:30-5:30pm Tu (2115 ATL, starting Feb 4)</a:t>
            </a:r>
          </a:p>
          <a:p>
            <a:r>
              <a:rPr lang="en-US" sz="1800" dirty="0" err="1">
                <a:latin typeface="Avenir Next LT Pro" panose="020B0504020202020204" pitchFamily="34" charset="0"/>
              </a:rPr>
              <a:t>Bibhusa</a:t>
            </a:r>
            <a:r>
              <a:rPr lang="en-US" sz="1800" dirty="0">
                <a:latin typeface="Avenir Next LT Pro" panose="020B0504020202020204" pitchFamily="34" charset="0"/>
              </a:rPr>
              <a:t> Rawal (bibhusa@terpmail.umd.edu) 3:30-5:30pm Th (2115 ATL, starting Feb 6)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31E54C-8358-428A-A164-EC280D4DAD9C}"/>
              </a:ext>
            </a:extLst>
          </p:cNvPr>
          <p:cNvCxnSpPr/>
          <p:nvPr/>
        </p:nvCxnSpPr>
        <p:spPr>
          <a:xfrm>
            <a:off x="397933" y="21505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38A1A1-800C-49B8-A1DC-D3B4C6E04FBE}"/>
              </a:ext>
            </a:extLst>
          </p:cNvPr>
          <p:cNvCxnSpPr/>
          <p:nvPr/>
        </p:nvCxnSpPr>
        <p:spPr>
          <a:xfrm>
            <a:off x="397933" y="39793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7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IS CRYPTO JUST SECRECY?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Secrecy: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protects against Eve learning our message.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else could go wrong?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Eve could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spoof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Is this possible? The message is encrypted!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Consider OTP: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Eve simply sends a string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Bob decrypts: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Bob has no way to tell if the message was authentic (besides looking at its structure.)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messages are supposed to be highly structured (e.g., English sentences), maybe this is ok.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it’s just data, then maybe not.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61BF7EB-BCAE-4A20-B4ED-8D3A41136292}"/>
              </a:ext>
            </a:extLst>
          </p:cNvPr>
          <p:cNvGrpSpPr/>
          <p:nvPr/>
        </p:nvGrpSpPr>
        <p:grpSpPr>
          <a:xfrm>
            <a:off x="6345766" y="1805092"/>
            <a:ext cx="5541434" cy="1623908"/>
            <a:chOff x="6345766" y="1805092"/>
            <a:chExt cx="5541434" cy="16239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A91194-F362-4773-9F7E-33278942E922}"/>
                </a:ext>
              </a:extLst>
            </p:cNvPr>
            <p:cNvGrpSpPr/>
            <p:nvPr/>
          </p:nvGrpSpPr>
          <p:grpSpPr>
            <a:xfrm>
              <a:off x="6345766" y="1805092"/>
              <a:ext cx="5541434" cy="1623908"/>
              <a:chOff x="1693333" y="3285064"/>
              <a:chExt cx="7916334" cy="231986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AA5D45-6E47-4128-98E0-2B72CFE64B87}"/>
                  </a:ext>
                </a:extLst>
              </p:cNvPr>
              <p:cNvSpPr/>
              <p:nvPr/>
            </p:nvSpPr>
            <p:spPr>
              <a:xfrm>
                <a:off x="1693333" y="3530599"/>
                <a:ext cx="2150534" cy="2074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Alice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899798-DC57-4639-8AE7-EEC8A1A0FFD0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2150534" cy="2074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BD580F-68D7-4CAC-B049-DD58631E194D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</p:grp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4ABAA6-D230-491C-836B-830C86854FA7}"/>
                </a:ext>
              </a:extLst>
            </p:cNvPr>
            <p:cNvSpPr/>
            <p:nvPr/>
          </p:nvSpPr>
          <p:spPr>
            <a:xfrm rot="1565200">
              <a:off x="9236676" y="2368977"/>
              <a:ext cx="1100666" cy="9694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706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IS CRYPTO JUST SECRECY?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Secrecy: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protects against Eve learning our message.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else could go wrong?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Eve could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interfere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Is this possible? The message is encrypted!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Consider OTP: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Eve observes a ciphertext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She flips some bits: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Bob decrypts: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𝒆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Eve’s attack was directly applied to the message!</a:t>
                </a:r>
              </a:p>
              <a:p>
                <a:endParaRPr lang="en-US" sz="1800" i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was a bank deposit, Eve could flip the bits that add thousands (or millions) to the amount!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61BF7EB-BCAE-4A20-B4ED-8D3A41136292}"/>
              </a:ext>
            </a:extLst>
          </p:cNvPr>
          <p:cNvGrpSpPr/>
          <p:nvPr/>
        </p:nvGrpSpPr>
        <p:grpSpPr>
          <a:xfrm>
            <a:off x="6345766" y="1805092"/>
            <a:ext cx="5541434" cy="1623908"/>
            <a:chOff x="6345766" y="1805092"/>
            <a:chExt cx="5541434" cy="16239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A91194-F362-4773-9F7E-33278942E922}"/>
                </a:ext>
              </a:extLst>
            </p:cNvPr>
            <p:cNvGrpSpPr/>
            <p:nvPr/>
          </p:nvGrpSpPr>
          <p:grpSpPr>
            <a:xfrm>
              <a:off x="6345766" y="1805092"/>
              <a:ext cx="5541434" cy="1623908"/>
              <a:chOff x="1693333" y="3285064"/>
              <a:chExt cx="7916334" cy="231986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AA5D45-6E47-4128-98E0-2B72CFE64B87}"/>
                  </a:ext>
                </a:extLst>
              </p:cNvPr>
              <p:cNvSpPr/>
              <p:nvPr/>
            </p:nvSpPr>
            <p:spPr>
              <a:xfrm>
                <a:off x="1693333" y="3530599"/>
                <a:ext cx="2150534" cy="2074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Alice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899798-DC57-4639-8AE7-EEC8A1A0FFD0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2150534" cy="2074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BD580F-68D7-4CAC-B049-DD58631E194D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3C77182D-A904-4158-95EF-7BD9C80EBB58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8193C663-2CC5-4436-B6CE-CA548ADB676A}"/>
                </a:ext>
              </a:extLst>
            </p:cNvPr>
            <p:cNvSpPr/>
            <p:nvPr/>
          </p:nvSpPr>
          <p:spPr>
            <a:xfrm>
              <a:off x="9016999" y="2243665"/>
              <a:ext cx="228601" cy="4385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4ABAA6-D230-491C-836B-830C86854FA7}"/>
                </a:ext>
              </a:extLst>
            </p:cNvPr>
            <p:cNvSpPr/>
            <p:nvPr/>
          </p:nvSpPr>
          <p:spPr>
            <a:xfrm>
              <a:off x="9127067" y="2686049"/>
              <a:ext cx="1100666" cy="9694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465000-8AAB-46D2-BD20-9B8CC0DA7AB1}"/>
              </a:ext>
            </a:extLst>
          </p:cNvPr>
          <p:cNvGrpSpPr/>
          <p:nvPr/>
        </p:nvGrpSpPr>
        <p:grpSpPr>
          <a:xfrm>
            <a:off x="4953000" y="3862704"/>
            <a:ext cx="2162175" cy="1080771"/>
            <a:chOff x="4953000" y="3862704"/>
            <a:chExt cx="2162175" cy="108077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D4E1569-31EC-4BDE-B524-CEAC3B141866}"/>
                </a:ext>
              </a:extLst>
            </p:cNvPr>
            <p:cNvSpPr/>
            <p:nvPr/>
          </p:nvSpPr>
          <p:spPr>
            <a:xfrm>
              <a:off x="4953000" y="3862704"/>
              <a:ext cx="352425" cy="34734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3733362-9899-4CC7-ACBC-3C1701DA880A}"/>
                </a:ext>
              </a:extLst>
            </p:cNvPr>
            <p:cNvSpPr/>
            <p:nvPr/>
          </p:nvSpPr>
          <p:spPr>
            <a:xfrm>
              <a:off x="6345766" y="4596129"/>
              <a:ext cx="769409" cy="34734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38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IS CRYPTO JUST SECRECY?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Secrecy: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protects against Eve learning our message.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else could go wrong?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Eve could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interfere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Is this possible? The message is encrypted!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Consider OTP: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Eve observes a ciphertext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1111=0000⊕1111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She flips some bits: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1111↦1110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Bob decrypts: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1110⊕1111=0001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Eve’s attack was (“flip last bit”) directly applied to the message!</a:t>
                </a:r>
              </a:p>
              <a:p>
                <a:endParaRPr lang="en-US" sz="1800" i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61BF7EB-BCAE-4A20-B4ED-8D3A41136292}"/>
              </a:ext>
            </a:extLst>
          </p:cNvPr>
          <p:cNvGrpSpPr/>
          <p:nvPr/>
        </p:nvGrpSpPr>
        <p:grpSpPr>
          <a:xfrm>
            <a:off x="6345766" y="1805092"/>
            <a:ext cx="5541434" cy="1623908"/>
            <a:chOff x="6345766" y="1805092"/>
            <a:chExt cx="5541434" cy="16239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A91194-F362-4773-9F7E-33278942E922}"/>
                </a:ext>
              </a:extLst>
            </p:cNvPr>
            <p:cNvGrpSpPr/>
            <p:nvPr/>
          </p:nvGrpSpPr>
          <p:grpSpPr>
            <a:xfrm>
              <a:off x="6345766" y="1805092"/>
              <a:ext cx="5541434" cy="1623908"/>
              <a:chOff x="1693333" y="3285064"/>
              <a:chExt cx="7916334" cy="231986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AA5D45-6E47-4128-98E0-2B72CFE64B87}"/>
                  </a:ext>
                </a:extLst>
              </p:cNvPr>
              <p:cNvSpPr/>
              <p:nvPr/>
            </p:nvSpPr>
            <p:spPr>
              <a:xfrm>
                <a:off x="1693333" y="3530599"/>
                <a:ext cx="2150534" cy="2074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Alice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899798-DC57-4639-8AE7-EEC8A1A0FFD0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2150534" cy="2074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BD580F-68D7-4CAC-B049-DD58631E194D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3C77182D-A904-4158-95EF-7BD9C80EBB58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8193C663-2CC5-4436-B6CE-CA548ADB676A}"/>
                </a:ext>
              </a:extLst>
            </p:cNvPr>
            <p:cNvSpPr/>
            <p:nvPr/>
          </p:nvSpPr>
          <p:spPr>
            <a:xfrm>
              <a:off x="9016999" y="2243665"/>
              <a:ext cx="228601" cy="4385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4ABAA6-D230-491C-836B-830C86854FA7}"/>
                </a:ext>
              </a:extLst>
            </p:cNvPr>
            <p:cNvSpPr/>
            <p:nvPr/>
          </p:nvSpPr>
          <p:spPr>
            <a:xfrm>
              <a:off x="9127067" y="2686049"/>
              <a:ext cx="1100666" cy="9694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719D2D3-60B7-44C1-9ACE-3754D3963291}"/>
              </a:ext>
            </a:extLst>
          </p:cNvPr>
          <p:cNvSpPr txBox="1"/>
          <p:nvPr/>
        </p:nvSpPr>
        <p:spPr>
          <a:xfrm>
            <a:off x="8183124" y="4333688"/>
            <a:ext cx="143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for example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DF4EFC1-59F3-4140-9DF9-6325D1894BFC}"/>
              </a:ext>
            </a:extLst>
          </p:cNvPr>
          <p:cNvSpPr/>
          <p:nvPr/>
        </p:nvSpPr>
        <p:spPr>
          <a:xfrm>
            <a:off x="7851139" y="3857624"/>
            <a:ext cx="274789" cy="135127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6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WHAT ABOUT FANCIER ENCRYPTION?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about PRG and PRF encryption?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Both based on OTP!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 same attacks work!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For example, interference against PRF scheme: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Eve observes a ciphertext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She flips some bits: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↦(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Bob decrypts: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Eve’s attack was directly applied to the message!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All the extra 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secrecy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protection of the PRF scheme did not help at all!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61BF7EB-BCAE-4A20-B4ED-8D3A41136292}"/>
              </a:ext>
            </a:extLst>
          </p:cNvPr>
          <p:cNvGrpSpPr/>
          <p:nvPr/>
        </p:nvGrpSpPr>
        <p:grpSpPr>
          <a:xfrm>
            <a:off x="6345766" y="1805092"/>
            <a:ext cx="5541434" cy="1623908"/>
            <a:chOff x="6345766" y="1805092"/>
            <a:chExt cx="5541434" cy="16239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A91194-F362-4773-9F7E-33278942E922}"/>
                </a:ext>
              </a:extLst>
            </p:cNvPr>
            <p:cNvGrpSpPr/>
            <p:nvPr/>
          </p:nvGrpSpPr>
          <p:grpSpPr>
            <a:xfrm>
              <a:off x="6345766" y="1805092"/>
              <a:ext cx="5541434" cy="1623908"/>
              <a:chOff x="1693333" y="3285064"/>
              <a:chExt cx="7916334" cy="231986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AA5D45-6E47-4128-98E0-2B72CFE64B87}"/>
                  </a:ext>
                </a:extLst>
              </p:cNvPr>
              <p:cNvSpPr/>
              <p:nvPr/>
            </p:nvSpPr>
            <p:spPr>
              <a:xfrm>
                <a:off x="1693333" y="3530599"/>
                <a:ext cx="2150534" cy="2074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Alice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899798-DC57-4639-8AE7-EEC8A1A0FFD0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2150534" cy="2074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BD580F-68D7-4CAC-B049-DD58631E194D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3C77182D-A904-4158-95EF-7BD9C80EBB58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8193C663-2CC5-4436-B6CE-CA548ADB676A}"/>
                </a:ext>
              </a:extLst>
            </p:cNvPr>
            <p:cNvSpPr/>
            <p:nvPr/>
          </p:nvSpPr>
          <p:spPr>
            <a:xfrm>
              <a:off x="9016999" y="2243665"/>
              <a:ext cx="228601" cy="4385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14ABAA6-D230-491C-836B-830C86854FA7}"/>
                </a:ext>
              </a:extLst>
            </p:cNvPr>
            <p:cNvSpPr/>
            <p:nvPr/>
          </p:nvSpPr>
          <p:spPr>
            <a:xfrm>
              <a:off x="9127067" y="2686049"/>
              <a:ext cx="1100666" cy="9694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8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175933" y="1531770"/>
            <a:ext cx="7840134" cy="3837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33" y="1675009"/>
            <a:ext cx="7535334" cy="350659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V. AUTHENTICATION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D73E0-CFBA-4B36-BA26-590428BF7974}"/>
              </a:ext>
            </a:extLst>
          </p:cNvPr>
          <p:cNvSpPr/>
          <p:nvPr/>
        </p:nvSpPr>
        <p:spPr>
          <a:xfrm>
            <a:off x="6551079" y="4955507"/>
            <a:ext cx="3464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Reading: </a:t>
            </a:r>
            <a:r>
              <a:rPr lang="en-US" dirty="0">
                <a:latin typeface="Avenir Next LT Pro" panose="020B0504020202020204" pitchFamily="34" charset="0"/>
              </a:rPr>
              <a:t>(p.107-123, 142-145)</a:t>
            </a:r>
          </a:p>
        </p:txBody>
      </p:sp>
    </p:spTree>
    <p:extLst>
      <p:ext uri="{BB962C8B-B14F-4D97-AF65-F5344CB8AC3E}">
        <p14:creationId xmlns:p14="http://schemas.microsoft.com/office/powerpoint/2010/main" val="3351317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AUTHENTICATION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 now change tasks:</a:t>
            </a:r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forget </a:t>
            </a:r>
            <a:r>
              <a:rPr lang="en-US" sz="1800" i="1" dirty="0">
                <a:latin typeface="Avenir Next LT Pro" panose="020B0504020202020204" pitchFamily="34" charset="0"/>
              </a:rPr>
              <a:t>secrecy </a:t>
            </a:r>
            <a:r>
              <a:rPr lang="en-US" sz="1800" dirty="0">
                <a:latin typeface="Avenir Next LT Pro" panose="020B0504020202020204" pitchFamily="34" charset="0"/>
              </a:rPr>
              <a:t>for the moment!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and instead consider </a:t>
            </a:r>
            <a:r>
              <a:rPr lang="en-US" sz="1800" i="1" dirty="0">
                <a:latin typeface="Avenir Next LT Pro" panose="020B0504020202020204" pitchFamily="34" charset="0"/>
              </a:rPr>
              <a:t>authenticity.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(we will talk about combining them later.)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The task: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Alice wants to send a message to Bob;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Bob’s goal: make sure message is really from Alice…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   … and nobody else!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Assumptions: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Alice and Bob can share a secret in advance (and have private spaces);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Alice can send only one transmission (for now);</a:t>
            </a:r>
          </a:p>
          <a:p>
            <a:r>
              <a:rPr lang="en-US" sz="1800" i="1" dirty="0">
                <a:latin typeface="Avenir Next LT Pro" panose="020B0504020202020204" pitchFamily="34" charset="0"/>
              </a:rPr>
              <a:t>Eve can change (or replace) the transmission however she likes!</a:t>
            </a:r>
          </a:p>
          <a:p>
            <a:r>
              <a:rPr lang="en-US" sz="1800" i="1" dirty="0">
                <a:latin typeface="Avenir Next LT Pro" panose="020B0504020202020204" pitchFamily="34" charset="0"/>
              </a:rPr>
              <a:t>(… but we don’t care if she can learn the message.)</a:t>
            </a: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1BF7EB-BCAE-4A20-B4ED-8D3A41136292}"/>
              </a:ext>
            </a:extLst>
          </p:cNvPr>
          <p:cNvGrpSpPr/>
          <p:nvPr/>
        </p:nvGrpSpPr>
        <p:grpSpPr>
          <a:xfrm>
            <a:off x="6015566" y="1253067"/>
            <a:ext cx="5541434" cy="1623908"/>
            <a:chOff x="6345766" y="1805092"/>
            <a:chExt cx="5541434" cy="16239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A91194-F362-4773-9F7E-33278942E922}"/>
                </a:ext>
              </a:extLst>
            </p:cNvPr>
            <p:cNvGrpSpPr/>
            <p:nvPr/>
          </p:nvGrpSpPr>
          <p:grpSpPr>
            <a:xfrm>
              <a:off x="6345766" y="1805092"/>
              <a:ext cx="5541434" cy="1623908"/>
              <a:chOff x="1693333" y="3285064"/>
              <a:chExt cx="7916334" cy="231986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2AA5D45-6E47-4128-98E0-2B72CFE64B87}"/>
                  </a:ext>
                </a:extLst>
              </p:cNvPr>
              <p:cNvSpPr/>
              <p:nvPr/>
            </p:nvSpPr>
            <p:spPr>
              <a:xfrm>
                <a:off x="1693333" y="3530599"/>
                <a:ext cx="2150534" cy="2074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Alice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0899798-DC57-4639-8AE7-EEC8A1A0FFD0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2150534" cy="2074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BD580F-68D7-4CAC-B049-DD58631E194D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3C77182D-A904-4158-95EF-7BD9C80EBB58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8193C663-2CC5-4436-B6CE-CA548ADB676A}"/>
                </a:ext>
              </a:extLst>
            </p:cNvPr>
            <p:cNvSpPr/>
            <p:nvPr/>
          </p:nvSpPr>
          <p:spPr>
            <a:xfrm>
              <a:off x="9016999" y="2243665"/>
              <a:ext cx="228601" cy="4385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431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AUTHENTICATION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 a bit more detail.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New: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Eve can always guess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! 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since at least one string must get accepted, this gives her success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−|</m:t>
                        </m:r>
                        <m:acc>
                          <m:accPr>
                            <m:chr m:val="̃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compare: in secrecy, we could get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perfect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security. Here we have to pay, at least a little.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008FBDF-5E62-464B-A8B8-988FB469CF21}"/>
              </a:ext>
            </a:extLst>
          </p:cNvPr>
          <p:cNvGrpSpPr/>
          <p:nvPr/>
        </p:nvGrpSpPr>
        <p:grpSpPr>
          <a:xfrm>
            <a:off x="1446743" y="2642656"/>
            <a:ext cx="9764181" cy="2319869"/>
            <a:chOff x="959910" y="3285064"/>
            <a:chExt cx="9764181" cy="23198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35DF33-4CEF-4503-8866-9473CDDF8714}"/>
                </a:ext>
              </a:extLst>
            </p:cNvPr>
            <p:cNvSpPr/>
            <p:nvPr/>
          </p:nvSpPr>
          <p:spPr>
            <a:xfrm>
              <a:off x="959910" y="3530599"/>
              <a:ext cx="2883957" cy="207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A89516-2079-4527-9EED-73B9118368AF}"/>
                </a:ext>
              </a:extLst>
            </p:cNvPr>
            <p:cNvSpPr/>
            <p:nvPr/>
          </p:nvSpPr>
          <p:spPr>
            <a:xfrm>
              <a:off x="7459132" y="3530598"/>
              <a:ext cx="3264959" cy="2074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75D7F6-341C-46EA-B54A-1BC15F9078FC}"/>
                </a:ext>
              </a:extLst>
            </p:cNvPr>
            <p:cNvSpPr/>
            <p:nvPr/>
          </p:nvSpPr>
          <p:spPr>
            <a:xfrm>
              <a:off x="5223933" y="3285064"/>
              <a:ext cx="914400" cy="626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F2A1E69-4979-4BF2-841E-1E29154082EB}"/>
                </a:ext>
              </a:extLst>
            </p:cNvPr>
            <p:cNvSpPr/>
            <p:nvPr/>
          </p:nvSpPr>
          <p:spPr>
            <a:xfrm>
              <a:off x="4064000" y="4538132"/>
              <a:ext cx="3175000" cy="143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2BB0BB-7697-4C10-8BC6-26519460AAA6}"/>
              </a:ext>
            </a:extLst>
          </p:cNvPr>
          <p:cNvGrpSpPr/>
          <p:nvPr/>
        </p:nvGrpSpPr>
        <p:grpSpPr>
          <a:xfrm>
            <a:off x="2166233" y="1588264"/>
            <a:ext cx="6222032" cy="2050257"/>
            <a:chOff x="2043466" y="3102739"/>
            <a:chExt cx="6222032" cy="2050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E0654A-6591-47DA-8917-F56F9AF59AE3}"/>
                    </a:ext>
                  </a:extLst>
                </p:cNvPr>
                <p:cNvSpPr txBox="1"/>
                <p:nvPr/>
              </p:nvSpPr>
              <p:spPr>
                <a:xfrm>
                  <a:off x="5739049" y="3102739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E0654A-6591-47DA-8917-F56F9AF59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049" y="3102739"/>
                  <a:ext cx="3709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61711A7-11C7-41DD-9001-B23AC64D1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3867" y="3472071"/>
              <a:ext cx="3293532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DE46D9-9E32-4E88-8637-070A39E33B2A}"/>
                </a:ext>
              </a:extLst>
            </p:cNvPr>
            <p:cNvCxnSpPr>
              <a:cxnSpLocks/>
            </p:cNvCxnSpPr>
            <p:nvPr/>
          </p:nvCxnSpPr>
          <p:spPr>
            <a:xfrm>
              <a:off x="6015566" y="3472071"/>
              <a:ext cx="1968501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78A0A9-7395-470D-8E0F-C46AEF466DEB}"/>
                    </a:ext>
                  </a:extLst>
                </p:cNvPr>
                <p:cNvSpPr txBox="1"/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78A0A9-7395-470D-8E0F-C46AEF466D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A632E5-D114-4DAD-A7E8-24C938FE704D}"/>
                    </a:ext>
                  </a:extLst>
                </p:cNvPr>
                <p:cNvSpPr txBox="1"/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A632E5-D114-4DAD-A7E8-24C938FE7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AAA8D5-7C3A-47FA-8E01-9AF732710B82}"/>
              </a:ext>
            </a:extLst>
          </p:cNvPr>
          <p:cNvGrpSpPr/>
          <p:nvPr/>
        </p:nvGrpSpPr>
        <p:grpSpPr>
          <a:xfrm>
            <a:off x="2203281" y="3667690"/>
            <a:ext cx="4260822" cy="821584"/>
            <a:chOff x="2080514" y="5182165"/>
            <a:chExt cx="4260822" cy="82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858F095-A581-40B0-B33A-959EDE30A25D}"/>
                    </a:ext>
                  </a:extLst>
                </p:cNvPr>
                <p:cNvSpPr txBox="1"/>
                <p:nvPr/>
              </p:nvSpPr>
              <p:spPr>
                <a:xfrm>
                  <a:off x="2080514" y="5182165"/>
                  <a:ext cx="19175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venir Next LT Pro" panose="020B0504020202020204" pitchFamily="34" charset="0"/>
                    </a:rPr>
                    <a:t>Pick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858F095-A581-40B0-B33A-959EDE30A2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514" y="5182165"/>
                  <a:ext cx="191757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540" t="-8333" r="-1905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BA7C48-3ABE-435B-8AC8-B9E3509621ED}"/>
                    </a:ext>
                  </a:extLst>
                </p:cNvPr>
                <p:cNvSpPr txBox="1"/>
                <p:nvPr/>
              </p:nvSpPr>
              <p:spPr>
                <a:xfrm>
                  <a:off x="5749059" y="5542084"/>
                  <a:ext cx="5922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BA7C48-3ABE-435B-8AC8-B9E3509621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059" y="5542084"/>
                  <a:ext cx="592277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64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9FF41BC-354B-4D85-8CF7-72723C954EA7}"/>
              </a:ext>
            </a:extLst>
          </p:cNvPr>
          <p:cNvSpPr/>
          <p:nvPr/>
        </p:nvSpPr>
        <p:spPr>
          <a:xfrm>
            <a:off x="6053665" y="3267127"/>
            <a:ext cx="228601" cy="68712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45538F-F141-47C8-86C9-6AECBE30FF72}"/>
              </a:ext>
            </a:extLst>
          </p:cNvPr>
          <p:cNvSpPr txBox="1"/>
          <p:nvPr/>
        </p:nvSpPr>
        <p:spPr>
          <a:xfrm>
            <a:off x="8054810" y="4058387"/>
            <a:ext cx="29338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decide:</a:t>
            </a:r>
          </a:p>
          <a:p>
            <a:r>
              <a:rPr lang="en-US" sz="1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YES</a:t>
            </a:r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 message was from Alice!</a:t>
            </a:r>
          </a:p>
          <a:p>
            <a:r>
              <a:rPr lang="en-US" sz="1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NO</a:t>
            </a:r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 it was tampered with!</a:t>
            </a:r>
            <a:endParaRPr lang="en-US" sz="16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AUTHENTICATION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 a bit more detail.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How should Alice and Bob proceed?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For secrecy, they used </a:t>
            </a:r>
            <a:r>
              <a:rPr lang="en-US" sz="1800" i="1" u="sng" dirty="0">
                <a:latin typeface="Avenir Next LT Pro" panose="020B0504020202020204" pitchFamily="34" charset="0"/>
              </a:rPr>
              <a:t>encryption schemes</a:t>
            </a:r>
            <a:r>
              <a:rPr lang="en-US" sz="1800" i="1" dirty="0">
                <a:latin typeface="Avenir Next LT Pro" panose="020B05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For authentication, it will be </a:t>
            </a:r>
            <a:r>
              <a:rPr lang="en-US" sz="1800" i="1" u="sng" dirty="0">
                <a:latin typeface="Avenir Next LT Pro" panose="020B0504020202020204" pitchFamily="34" charset="0"/>
              </a:rPr>
              <a:t>message authentication codes (MACs).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08FBDF-5E62-464B-A8B8-988FB469CF21}"/>
              </a:ext>
            </a:extLst>
          </p:cNvPr>
          <p:cNvGrpSpPr/>
          <p:nvPr/>
        </p:nvGrpSpPr>
        <p:grpSpPr>
          <a:xfrm>
            <a:off x="1446743" y="2642656"/>
            <a:ext cx="9764181" cy="2319869"/>
            <a:chOff x="959910" y="3285064"/>
            <a:chExt cx="9764181" cy="23198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35DF33-4CEF-4503-8866-9473CDDF8714}"/>
                </a:ext>
              </a:extLst>
            </p:cNvPr>
            <p:cNvSpPr/>
            <p:nvPr/>
          </p:nvSpPr>
          <p:spPr>
            <a:xfrm>
              <a:off x="959910" y="3530599"/>
              <a:ext cx="2883957" cy="207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A89516-2079-4527-9EED-73B9118368AF}"/>
                </a:ext>
              </a:extLst>
            </p:cNvPr>
            <p:cNvSpPr/>
            <p:nvPr/>
          </p:nvSpPr>
          <p:spPr>
            <a:xfrm>
              <a:off x="7459132" y="3530598"/>
              <a:ext cx="3264959" cy="2074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75D7F6-341C-46EA-B54A-1BC15F9078FC}"/>
                </a:ext>
              </a:extLst>
            </p:cNvPr>
            <p:cNvSpPr/>
            <p:nvPr/>
          </p:nvSpPr>
          <p:spPr>
            <a:xfrm>
              <a:off x="5223933" y="3285064"/>
              <a:ext cx="914400" cy="626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F2A1E69-4979-4BF2-841E-1E29154082EB}"/>
                </a:ext>
              </a:extLst>
            </p:cNvPr>
            <p:cNvSpPr/>
            <p:nvPr/>
          </p:nvSpPr>
          <p:spPr>
            <a:xfrm>
              <a:off x="4064000" y="4538132"/>
              <a:ext cx="3175000" cy="143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2BB0BB-7697-4C10-8BC6-26519460AAA6}"/>
              </a:ext>
            </a:extLst>
          </p:cNvPr>
          <p:cNvGrpSpPr/>
          <p:nvPr/>
        </p:nvGrpSpPr>
        <p:grpSpPr>
          <a:xfrm>
            <a:off x="2166233" y="1588264"/>
            <a:ext cx="6222032" cy="2050257"/>
            <a:chOff x="2043466" y="3102739"/>
            <a:chExt cx="6222032" cy="2050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E0654A-6591-47DA-8917-F56F9AF59AE3}"/>
                    </a:ext>
                  </a:extLst>
                </p:cNvPr>
                <p:cNvSpPr txBox="1"/>
                <p:nvPr/>
              </p:nvSpPr>
              <p:spPr>
                <a:xfrm>
                  <a:off x="5739049" y="3102739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E0654A-6591-47DA-8917-F56F9AF59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049" y="3102739"/>
                  <a:ext cx="37093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61711A7-11C7-41DD-9001-B23AC64D1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3867" y="3472071"/>
              <a:ext cx="3293532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DE46D9-9E32-4E88-8637-070A39E33B2A}"/>
                </a:ext>
              </a:extLst>
            </p:cNvPr>
            <p:cNvCxnSpPr>
              <a:cxnSpLocks/>
            </p:cNvCxnSpPr>
            <p:nvPr/>
          </p:nvCxnSpPr>
          <p:spPr>
            <a:xfrm>
              <a:off x="6015566" y="3472071"/>
              <a:ext cx="1968501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78A0A9-7395-470D-8E0F-C46AEF466DEB}"/>
                    </a:ext>
                  </a:extLst>
                </p:cNvPr>
                <p:cNvSpPr txBox="1"/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78A0A9-7395-470D-8E0F-C46AEF466D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A632E5-D114-4DAD-A7E8-24C938FE704D}"/>
                    </a:ext>
                  </a:extLst>
                </p:cNvPr>
                <p:cNvSpPr txBox="1"/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A632E5-D114-4DAD-A7E8-24C938FE7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AAA8D5-7C3A-47FA-8E01-9AF732710B82}"/>
              </a:ext>
            </a:extLst>
          </p:cNvPr>
          <p:cNvGrpSpPr/>
          <p:nvPr/>
        </p:nvGrpSpPr>
        <p:grpSpPr>
          <a:xfrm>
            <a:off x="2203281" y="3667690"/>
            <a:ext cx="4260822" cy="821584"/>
            <a:chOff x="2080514" y="5182165"/>
            <a:chExt cx="4260822" cy="821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858F095-A581-40B0-B33A-959EDE30A25D}"/>
                    </a:ext>
                  </a:extLst>
                </p:cNvPr>
                <p:cNvSpPr txBox="1"/>
                <p:nvPr/>
              </p:nvSpPr>
              <p:spPr>
                <a:xfrm>
                  <a:off x="2080514" y="5182165"/>
                  <a:ext cx="19175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venir Next LT Pro" panose="020B0504020202020204" pitchFamily="34" charset="0"/>
                    </a:rPr>
                    <a:t>Pick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858F095-A581-40B0-B33A-959EDE30A2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514" y="5182165"/>
                  <a:ext cx="191757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540" t="-8333" r="-1905" b="-2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BA7C48-3ABE-435B-8AC8-B9E3509621ED}"/>
                    </a:ext>
                  </a:extLst>
                </p:cNvPr>
                <p:cNvSpPr txBox="1"/>
                <p:nvPr/>
              </p:nvSpPr>
              <p:spPr>
                <a:xfrm>
                  <a:off x="5749059" y="5542084"/>
                  <a:ext cx="5922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BA7C48-3ABE-435B-8AC8-B9E3509621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9059" y="5542084"/>
                  <a:ext cx="592277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64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9FF41BC-354B-4D85-8CF7-72723C954EA7}"/>
              </a:ext>
            </a:extLst>
          </p:cNvPr>
          <p:cNvSpPr/>
          <p:nvPr/>
        </p:nvSpPr>
        <p:spPr>
          <a:xfrm>
            <a:off x="6053665" y="3267127"/>
            <a:ext cx="228601" cy="68712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45538F-F141-47C8-86C9-6AECBE30FF72}"/>
              </a:ext>
            </a:extLst>
          </p:cNvPr>
          <p:cNvSpPr txBox="1"/>
          <p:nvPr/>
        </p:nvSpPr>
        <p:spPr>
          <a:xfrm>
            <a:off x="8054810" y="4058387"/>
            <a:ext cx="29338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decide:</a:t>
            </a:r>
          </a:p>
          <a:p>
            <a:r>
              <a:rPr lang="en-US" sz="1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YES</a:t>
            </a:r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 message was from Alice!</a:t>
            </a:r>
          </a:p>
          <a:p>
            <a:r>
              <a:rPr lang="en-US" sz="1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NO</a:t>
            </a:r>
            <a:r>
              <a:rPr lang="en-US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 it was tampered with!</a:t>
            </a:r>
            <a:endParaRPr lang="en-US" sz="16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MESSAGE AUTHENTICATION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Message authentication code (MAC):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generate key:	  	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generate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tag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		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verify (message, tag) pair: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𝐕𝐞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	[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(valid) 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(invalid) ]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7AF3D7-AB01-4F1C-A729-17D9F44F3D91}"/>
                  </a:ext>
                </a:extLst>
              </p:cNvPr>
              <p:cNvSpPr txBox="1"/>
              <p:nvPr/>
            </p:nvSpPr>
            <p:spPr>
              <a:xfrm>
                <a:off x="8363677" y="1529403"/>
                <a:ext cx="3524240" cy="68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venir Next LT Pro" panose="020B0504020202020204" pitchFamily="34" charset="0"/>
                  </a:rPr>
                  <a:t>C</a:t>
                </a:r>
                <a:r>
                  <a:rPr lang="en-US" i="1" dirty="0">
                    <a:latin typeface="Avenir Next LT Pro" panose="020B0504020202020204" pitchFamily="34" charset="0"/>
                  </a:rPr>
                  <a:t>orrectness</a:t>
                </a:r>
                <a:r>
                  <a:rPr lang="en-US" dirty="0">
                    <a:latin typeface="Avenir Next LT Pro" panose="020B05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𝐕𝐞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7AF3D7-AB01-4F1C-A729-17D9F44F3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77" y="1529403"/>
                <a:ext cx="3524240" cy="681982"/>
              </a:xfrm>
              <a:prstGeom prst="rect">
                <a:avLst/>
              </a:prstGeom>
              <a:blipFill>
                <a:blip r:embed="rId3"/>
                <a:stretch>
                  <a:fillRect t="-4464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5A9A992-CA0A-4E24-A4E8-90BF033B4138}"/>
              </a:ext>
            </a:extLst>
          </p:cNvPr>
          <p:cNvGrpSpPr/>
          <p:nvPr/>
        </p:nvGrpSpPr>
        <p:grpSpPr>
          <a:xfrm>
            <a:off x="1213909" y="3968748"/>
            <a:ext cx="10656173" cy="2319869"/>
            <a:chOff x="959910" y="3285064"/>
            <a:chExt cx="10656173" cy="23198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FBF40D-BC1F-4FCF-AD64-74B7DAE0C9C4}"/>
                </a:ext>
              </a:extLst>
            </p:cNvPr>
            <p:cNvSpPr/>
            <p:nvPr/>
          </p:nvSpPr>
          <p:spPr>
            <a:xfrm>
              <a:off x="959910" y="3530599"/>
              <a:ext cx="2883957" cy="207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176168-5563-4A98-ADD0-17504C2DCC7E}"/>
                </a:ext>
              </a:extLst>
            </p:cNvPr>
            <p:cNvSpPr/>
            <p:nvPr/>
          </p:nvSpPr>
          <p:spPr>
            <a:xfrm>
              <a:off x="7459132" y="3530598"/>
              <a:ext cx="4156951" cy="2074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6A0A7A-52C2-4D86-BC02-30E9ED09F974}"/>
                </a:ext>
              </a:extLst>
            </p:cNvPr>
            <p:cNvSpPr/>
            <p:nvPr/>
          </p:nvSpPr>
          <p:spPr>
            <a:xfrm>
              <a:off x="5223933" y="3285064"/>
              <a:ext cx="914400" cy="626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55C59F8-1A70-4079-AAAC-FDCA4D14923B}"/>
                </a:ext>
              </a:extLst>
            </p:cNvPr>
            <p:cNvSpPr/>
            <p:nvPr/>
          </p:nvSpPr>
          <p:spPr>
            <a:xfrm>
              <a:off x="4064000" y="4538132"/>
              <a:ext cx="3175000" cy="143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8A0B6F-856F-402C-B52F-761EFF8D33D4}"/>
              </a:ext>
            </a:extLst>
          </p:cNvPr>
          <p:cNvGrpSpPr/>
          <p:nvPr/>
        </p:nvGrpSpPr>
        <p:grpSpPr>
          <a:xfrm>
            <a:off x="1933399" y="2914356"/>
            <a:ext cx="6222032" cy="2050257"/>
            <a:chOff x="2043466" y="3102739"/>
            <a:chExt cx="6222032" cy="2050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4E99313-7F77-40AA-94BF-153B5831B432}"/>
                    </a:ext>
                  </a:extLst>
                </p:cNvPr>
                <p:cNvSpPr txBox="1"/>
                <p:nvPr/>
              </p:nvSpPr>
              <p:spPr>
                <a:xfrm>
                  <a:off x="5739049" y="3102739"/>
                  <a:ext cx="158581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𝐊𝐞𝐲𝐆𝐞𝐧</m:t>
                        </m:r>
                      </m:oMath>
                    </m:oMathPara>
                  </a14:m>
                  <a:endParaRPr lang="en-US" b="1" dirty="0">
                    <a:latin typeface="Avenir Next LT Pro" panose="020B0504020202020204" pitchFamily="34" charset="0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4E99313-7F77-40AA-94BF-153B5831B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049" y="3102739"/>
                  <a:ext cx="1585819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EC2B4B6-22E1-499E-AA1C-CF719FF1EC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3867" y="3472071"/>
              <a:ext cx="3293532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0025975-47C6-4226-8F05-69EB58857DBE}"/>
                </a:ext>
              </a:extLst>
            </p:cNvPr>
            <p:cNvCxnSpPr>
              <a:cxnSpLocks/>
            </p:cNvCxnSpPr>
            <p:nvPr/>
          </p:nvCxnSpPr>
          <p:spPr>
            <a:xfrm>
              <a:off x="6015566" y="3472071"/>
              <a:ext cx="1968501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86B57EE-C7E1-468E-934E-BD4D70613A14}"/>
                    </a:ext>
                  </a:extLst>
                </p:cNvPr>
                <p:cNvSpPr txBox="1"/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86B57EE-C7E1-468E-934E-BD4D70613A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83564FE-2547-4A75-9EB1-EED1DDD3338E}"/>
                    </a:ext>
                  </a:extLst>
                </p:cNvPr>
                <p:cNvSpPr txBox="1"/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83564FE-2547-4A75-9EB1-EED1DDD33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D2F0EC5-1324-4654-9B56-3D7392C19956}"/>
              </a:ext>
            </a:extLst>
          </p:cNvPr>
          <p:cNvGrpSpPr/>
          <p:nvPr/>
        </p:nvGrpSpPr>
        <p:grpSpPr>
          <a:xfrm>
            <a:off x="1943286" y="4993217"/>
            <a:ext cx="4579980" cy="820004"/>
            <a:chOff x="2053353" y="5181600"/>
            <a:chExt cx="4579980" cy="820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352A8C4-D55C-43A7-9008-C206DD86BBDD}"/>
                    </a:ext>
                  </a:extLst>
                </p:cNvPr>
                <p:cNvSpPr txBox="1"/>
                <p:nvPr/>
              </p:nvSpPr>
              <p:spPr>
                <a:xfrm>
                  <a:off x="2053353" y="5181600"/>
                  <a:ext cx="191757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Avenir Next LT Pro" panose="020B0504020202020204" pitchFamily="34" charset="0"/>
                    </a:rPr>
                    <a:t>Pick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  <a:latin typeface="Avenir Next LT Pro" panose="020B0504020202020204" pitchFamily="34" charset="0"/>
                    </a:rPr>
                    <a:t>.</a:t>
                  </a:r>
                </a:p>
                <a:p>
                  <a:r>
                    <a:rPr lang="en-US" dirty="0">
                      <a:solidFill>
                        <a:schemeClr val="bg1"/>
                      </a:solidFill>
                      <a:latin typeface="Avenir Next LT Pro" panose="020B0504020202020204" pitchFamily="34" charset="0"/>
                    </a:rPr>
                    <a:t>Set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𝐌𝐚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a14:m>
                  <a:endPara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352A8C4-D55C-43A7-9008-C206DD86B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3353" y="5181600"/>
                  <a:ext cx="1917576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2866" t="-3774" r="-1911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BDDF7CF-68F4-4229-8EF3-E84447BD0FD9}"/>
                    </a:ext>
                  </a:extLst>
                </p:cNvPr>
                <p:cNvSpPr txBox="1"/>
                <p:nvPr/>
              </p:nvSpPr>
              <p:spPr>
                <a:xfrm>
                  <a:off x="5541431" y="5539939"/>
                  <a:ext cx="109190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BDDF7CF-68F4-4229-8EF3-E84447BD0F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431" y="5539939"/>
                  <a:ext cx="1091902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117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Arrow: Down 36">
            <a:extLst>
              <a:ext uri="{FF2B5EF4-FFF2-40B4-BE49-F238E27FC236}">
                <a16:creationId xmlns:a16="http://schemas.microsoft.com/office/drawing/2014/main" id="{4F0DA00F-6C0C-4832-B5A0-90E893DBC6A3}"/>
              </a:ext>
            </a:extLst>
          </p:cNvPr>
          <p:cNvSpPr/>
          <p:nvPr/>
        </p:nvSpPr>
        <p:spPr>
          <a:xfrm>
            <a:off x="5820831" y="4593219"/>
            <a:ext cx="228601" cy="68712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E4A96D-DF85-4294-BECA-E09FD8F1EA8D}"/>
                  </a:ext>
                </a:extLst>
              </p:cNvPr>
              <p:cNvSpPr txBox="1"/>
              <p:nvPr/>
            </p:nvSpPr>
            <p:spPr>
              <a:xfrm>
                <a:off x="7835323" y="5180310"/>
                <a:ext cx="403475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𝐕𝐞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  <a:latin typeface="Avenir Next LT Pro" panose="020B05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: YES</a:t>
                </a:r>
                <a:r>
                  <a: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 message was from Alice!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: NO</a:t>
                </a:r>
                <a:r>
                  <a:rPr lang="en-US" dirty="0">
                    <a:solidFill>
                      <a:schemeClr val="bg1"/>
                    </a:solidFill>
                    <a:latin typeface="Avenir Next LT Pro" panose="020B0504020202020204" pitchFamily="34" charset="0"/>
                  </a:rPr>
                  <a:t> it was tampered with!</a:t>
                </a:r>
                <a:endParaRPr lang="en-US" b="1" dirty="0">
                  <a:solidFill>
                    <a:schemeClr val="bg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4E4A96D-DF85-4294-BECA-E09FD8F1E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323" y="5180310"/>
                <a:ext cx="4034759" cy="923330"/>
              </a:xfrm>
              <a:prstGeom prst="rect">
                <a:avLst/>
              </a:prstGeom>
              <a:blipFill>
                <a:blip r:embed="rId9"/>
                <a:stretch>
                  <a:fillRect l="-1208" t="-3311" r="-151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MESSAGE AUTHENTICATION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to use a MAC.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First, generate a key and share it: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To send a message: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pick message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you want to send;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compute tag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send message together with tag: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To receive an authenticated message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verify the pair: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𝐕𝐞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accept the message; otherwise reject it.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2AFF475-559A-4B44-A926-E699EF3CECF8}"/>
              </a:ext>
            </a:extLst>
          </p:cNvPr>
          <p:cNvGrpSpPr/>
          <p:nvPr/>
        </p:nvGrpSpPr>
        <p:grpSpPr>
          <a:xfrm>
            <a:off x="6015567" y="1253067"/>
            <a:ext cx="5617633" cy="5350933"/>
            <a:chOff x="6015567" y="1253067"/>
            <a:chExt cx="5617633" cy="53509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A643DA-8316-4302-88E9-E13B84D8148B}"/>
                </a:ext>
              </a:extLst>
            </p:cNvPr>
            <p:cNvSpPr txBox="1"/>
            <p:nvPr/>
          </p:nvSpPr>
          <p:spPr>
            <a:xfrm>
              <a:off x="6319433" y="1253067"/>
              <a:ext cx="5313767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>
                  <a:latin typeface="Avenir Next LT Pro" panose="020B0504020202020204" pitchFamily="34" charset="0"/>
                </a:rPr>
                <a:t>Important observations</a:t>
              </a:r>
              <a:r>
                <a:rPr lang="en-US" b="1" dirty="0">
                  <a:latin typeface="Avenir Next LT Pro" panose="020B0504020202020204" pitchFamily="34" charset="0"/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Avenir Next LT Pro" panose="020B05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venir Next LT Pro" panose="020B0504020202020204" pitchFamily="34" charset="0"/>
                </a:rPr>
                <a:t>This process </a:t>
              </a:r>
              <a:r>
                <a:rPr lang="en-US" i="1" dirty="0">
                  <a:latin typeface="Avenir Next LT Pro" panose="020B0504020202020204" pitchFamily="34" charset="0"/>
                </a:rPr>
                <a:t>does not  </a:t>
              </a:r>
              <a:r>
                <a:rPr lang="en-US" dirty="0">
                  <a:latin typeface="Avenir Next LT Pro" panose="020B0504020202020204" pitchFamily="34" charset="0"/>
                </a:rPr>
                <a:t>“check that the message came from Alice!”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Avenir Next LT Pro" panose="020B05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i="1" u="sng" dirty="0">
                  <a:latin typeface="Avenir Next LT Pro" panose="020B0504020202020204" pitchFamily="34" charset="0"/>
                </a:rPr>
                <a:t>All it does</a:t>
              </a:r>
              <a:r>
                <a:rPr lang="en-US" dirty="0">
                  <a:latin typeface="Avenir Next LT Pro" panose="020B0504020202020204" pitchFamily="34" charset="0"/>
                </a:rPr>
                <a:t> is check that the tag is consistent with the MAC defined by the shared key!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i="1" dirty="0">
                <a:latin typeface="Avenir Next LT Pro" panose="020B05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venir Next LT Pro" panose="020B0504020202020204" pitchFamily="34" charset="0"/>
                </a:rPr>
                <a:t>In order for that to mean “the message came from Alice”, the MAC function needs to have some special properties.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latin typeface="Avenir Next LT Pro" panose="020B05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venir Next LT Pro" panose="020B0504020202020204" pitchFamily="34" charset="0"/>
                </a:rPr>
                <a:t>It needs to be </a:t>
              </a:r>
              <a:r>
                <a:rPr lang="en-US" b="1" dirty="0">
                  <a:latin typeface="Avenir Next LT Pro" panose="020B0504020202020204" pitchFamily="34" charset="0"/>
                </a:rPr>
                <a:t>unpredictable: </a:t>
              </a:r>
              <a:r>
                <a:rPr lang="en-US" dirty="0">
                  <a:latin typeface="Avenir Next LT Pro" panose="020B0504020202020204" pitchFamily="34" charset="0"/>
                </a:rPr>
                <a:t>the only way to “predict” tags is to have Alice’s key!</a:t>
              </a:r>
              <a:endParaRPr lang="en-US" b="1" dirty="0">
                <a:latin typeface="Avenir Next LT Pro" panose="020B05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81E9877-85C7-4740-9E46-D89059EB8980}"/>
                </a:ext>
              </a:extLst>
            </p:cNvPr>
            <p:cNvCxnSpPr>
              <a:stCxn id="6" idx="0"/>
              <a:endCxn id="6" idx="2"/>
            </p:cNvCxnSpPr>
            <p:nvPr/>
          </p:nvCxnSpPr>
          <p:spPr>
            <a:xfrm>
              <a:off x="6015567" y="1253067"/>
              <a:ext cx="0" cy="5350933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63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HOMEWORK RULES AND GUIDELINES : 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First homework is up (due midnight Thursday.)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Rules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collaboration ok, solutions must be written up by yourself, in your own words;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late </a:t>
            </a:r>
            <a:r>
              <a:rPr lang="en-US" sz="1800" dirty="0" err="1">
                <a:latin typeface="Avenir Next LT Pro" panose="020B0504020202020204" pitchFamily="34" charset="0"/>
              </a:rPr>
              <a:t>homeworks</a:t>
            </a:r>
            <a:r>
              <a:rPr lang="en-US" sz="1800" dirty="0">
                <a:latin typeface="Avenir Next LT Pro" panose="020B0504020202020204" pitchFamily="34" charset="0"/>
              </a:rPr>
              <a:t> will not be accepted (</a:t>
            </a:r>
            <a:r>
              <a:rPr lang="en-US" sz="1800" i="1" dirty="0">
                <a:latin typeface="Avenir Next LT Pro" panose="020B0504020202020204" pitchFamily="34" charset="0"/>
              </a:rPr>
              <a:t>no exceptions</a:t>
            </a:r>
            <a:r>
              <a:rPr lang="en-US" sz="1800" dirty="0">
                <a:latin typeface="Avenir Next LT Pro" panose="020B0504020202020204" pitchFamily="34" charset="0"/>
              </a:rPr>
              <a:t>, but lowest grade will be dropped.)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Explanations and proofs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correct answers with no explanation will get a zero score;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explain your ideas clearly and completely;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write in complete sentences, use correct and complete mathematical notation (as in lectures and book);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proofs need to be rigorous, clear, and complete (consider all cases, prove counterexamples, etc.)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Suggestions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work on your own at least some of the time for each assignment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work in 25+ minute chunks of uninterrupted, distraction-free, device-free time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develop intuition: try lots of examples, ask yourself questions, “play” with the concepts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3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MESSAGE AUTHENTICATION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Formal definition.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Canonical verification.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 deterministic algorithm…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Then there’s an optimal way to verify: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On input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re-compute the tag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accept (output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); otherwise reject (output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 then we can just think about a MAC as a pair (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𝐌𝐚𝐜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).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F6050BA-8E4A-414F-A23D-B79286319D7B}"/>
              </a:ext>
            </a:extLst>
          </p:cNvPr>
          <p:cNvGrpSpPr/>
          <p:nvPr/>
        </p:nvGrpSpPr>
        <p:grpSpPr>
          <a:xfrm>
            <a:off x="397933" y="1649104"/>
            <a:ext cx="11150879" cy="2436116"/>
            <a:chOff x="482320" y="2843686"/>
            <a:chExt cx="11150879" cy="19217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BAD47B-2333-4464-8AA4-C3A09E62CB73}"/>
                </a:ext>
              </a:extLst>
            </p:cNvPr>
            <p:cNvSpPr/>
            <p:nvPr/>
          </p:nvSpPr>
          <p:spPr>
            <a:xfrm>
              <a:off x="482320" y="2843686"/>
              <a:ext cx="11150879" cy="19217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05B5CF7-9E01-4DD3-A756-5EAEAC9C5683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830564" cy="16305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 message authentication code (MAC) is a triple of PPT algorithms: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(key generation)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a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(tag generation)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𝐌𝐚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a tag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𝐌𝐚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latin typeface="Avenir Next LT Pro" panose="020B0504020202020204" pitchFamily="34" charset="0"/>
                    </a:rPr>
                    <a:t>(verification)	   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𝐕𝐞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𝐫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a message-tag pair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(valid) 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(invalid);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latin typeface="Avenir Next LT Pro" panose="020B0504020202020204" pitchFamily="34" charset="0"/>
                  </a:endParaRP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satisfying </a:t>
                  </a:r>
                  <a:r>
                    <a:rPr lang="en-US" i="1" dirty="0">
                      <a:latin typeface="Avenir Next LT Pro" panose="020B0504020202020204" pitchFamily="34" charset="0"/>
                    </a:rPr>
                    <a:t>correctness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: for all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all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𝐕𝐞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𝐫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𝐌𝐚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05B5CF7-9E01-4DD3-A756-5EAEAC9C56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830564" cy="1630569"/>
                </a:xfrm>
                <a:prstGeom prst="rect">
                  <a:avLst/>
                </a:prstGeom>
                <a:blipFill>
                  <a:blip r:embed="rId3"/>
                  <a:stretch>
                    <a:fillRect l="-450" t="-1475" b="-32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010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SECURE AUTHENTICATION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How to define security for MACs?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Unforgeability.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it should be impossible to predict tags, for any message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this should remain true even if adversary sees some </a:t>
            </a:r>
            <a:r>
              <a:rPr lang="en-US" sz="1800" i="1" dirty="0">
                <a:latin typeface="Avenir Next LT Pro" panose="020B0504020202020204" pitchFamily="34" charset="0"/>
              </a:rPr>
              <a:t>valid (message, tag) pairs!</a:t>
            </a:r>
          </a:p>
          <a:p>
            <a:pPr marL="0" indent="0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Why the latter?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second point above sounds a bit like CPA from secrecy;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but we had schemes where we didn’t care about CPA. Why have it right away?</a:t>
            </a:r>
          </a:p>
          <a:p>
            <a:r>
              <a:rPr lang="en-US" sz="1800" b="1" dirty="0">
                <a:latin typeface="Avenir Next LT Pro" panose="020B0504020202020204" pitchFamily="34" charset="0"/>
              </a:rPr>
              <a:t>new: </a:t>
            </a:r>
            <a:r>
              <a:rPr lang="en-US" sz="1800" dirty="0">
                <a:latin typeface="Avenir Next LT Pro" panose="020B0504020202020204" pitchFamily="34" charset="0"/>
              </a:rPr>
              <a:t>even if we send only a single transmission, adversary can read it, and then replace it!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so we have to account for that.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As it turns out, we can for free get a little more: </a:t>
            </a:r>
            <a:r>
              <a:rPr lang="en-US" sz="1800" i="1" dirty="0">
                <a:latin typeface="Avenir Next LT Pro" panose="020B0504020202020204" pitchFamily="34" charset="0"/>
              </a:rPr>
              <a:t>we can let adversary pick the message.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E4519B-635A-4CCB-AF72-ABA2A091BB73}"/>
              </a:ext>
            </a:extLst>
          </p:cNvPr>
          <p:cNvGrpSpPr/>
          <p:nvPr/>
        </p:nvGrpSpPr>
        <p:grpSpPr>
          <a:xfrm>
            <a:off x="6074833" y="366817"/>
            <a:ext cx="5541434" cy="1623908"/>
            <a:chOff x="6345766" y="1805092"/>
            <a:chExt cx="5541434" cy="16239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D96785-2FC0-48C3-98D1-98D83D14AEDE}"/>
                </a:ext>
              </a:extLst>
            </p:cNvPr>
            <p:cNvGrpSpPr/>
            <p:nvPr/>
          </p:nvGrpSpPr>
          <p:grpSpPr>
            <a:xfrm>
              <a:off x="6345766" y="1805092"/>
              <a:ext cx="5541434" cy="1623908"/>
              <a:chOff x="1693333" y="3285064"/>
              <a:chExt cx="7916334" cy="231986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E26BE6C-F0D9-4192-BED4-C11506E4B502}"/>
                  </a:ext>
                </a:extLst>
              </p:cNvPr>
              <p:cNvSpPr/>
              <p:nvPr/>
            </p:nvSpPr>
            <p:spPr>
              <a:xfrm>
                <a:off x="1693333" y="3530599"/>
                <a:ext cx="2150534" cy="20743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Alice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1283250-1A31-41D8-A972-79290A5F1E55}"/>
                  </a:ext>
                </a:extLst>
              </p:cNvPr>
              <p:cNvSpPr/>
              <p:nvPr/>
            </p:nvSpPr>
            <p:spPr>
              <a:xfrm>
                <a:off x="7459133" y="3530598"/>
                <a:ext cx="2150534" cy="20743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dirty="0"/>
                  <a:t>Bob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2A5752-F44F-4AF6-8398-E9FAB8863E65}"/>
                  </a:ext>
                </a:extLst>
              </p:cNvPr>
              <p:cNvSpPr/>
              <p:nvPr/>
            </p:nvSpPr>
            <p:spPr>
              <a:xfrm>
                <a:off x="5223933" y="3285064"/>
                <a:ext cx="914400" cy="62653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Eve</a:t>
                </a:r>
              </a:p>
            </p:txBody>
          </p:sp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F21EEF76-9AA2-4111-9151-24DBB7375CCE}"/>
                  </a:ext>
                </a:extLst>
              </p:cNvPr>
              <p:cNvSpPr/>
              <p:nvPr/>
            </p:nvSpPr>
            <p:spPr>
              <a:xfrm>
                <a:off x="4064000" y="4538132"/>
                <a:ext cx="3175000" cy="1439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699D6D92-44EC-4A6A-8EED-B0E6333F2F7D}"/>
                </a:ext>
              </a:extLst>
            </p:cNvPr>
            <p:cNvSpPr/>
            <p:nvPr/>
          </p:nvSpPr>
          <p:spPr>
            <a:xfrm>
              <a:off x="9016999" y="2243665"/>
              <a:ext cx="228601" cy="438573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7ACF4B56-74B8-4CF2-9662-DBC9440F949B}"/>
                </a:ext>
              </a:extLst>
            </p:cNvPr>
            <p:cNvSpPr/>
            <p:nvPr/>
          </p:nvSpPr>
          <p:spPr>
            <a:xfrm>
              <a:off x="9127067" y="2686049"/>
              <a:ext cx="1100666" cy="9694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1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UNFORGEABILITY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to define security for MACs? Unforgeability.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Let’s use a game: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MacForge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 MAC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 security parameter.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A key is sampled: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Adversary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given oracle access to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outputs a pair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 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𝐕𝐞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wins the experiment if: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(valid),  </a:t>
                </a:r>
                <a:r>
                  <a:rPr lang="en-US" sz="1800" b="1" u="sng" dirty="0">
                    <a:latin typeface="Avenir Next LT Pro" panose="020B0504020202020204" pitchFamily="34" charset="0"/>
                  </a:rPr>
                  <a:t>and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 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not in the set of queries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made to the oracle.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latter condition is to prevent trivial “replay” attacks.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(In the real world, replay attacks are an actual problem, and one also needs to deal with them.)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31F4322-BE7D-4CA8-8186-D68C58463877}"/>
              </a:ext>
            </a:extLst>
          </p:cNvPr>
          <p:cNvGrpSpPr/>
          <p:nvPr/>
        </p:nvGrpSpPr>
        <p:grpSpPr>
          <a:xfrm>
            <a:off x="7335996" y="2357775"/>
            <a:ext cx="914400" cy="1641899"/>
            <a:chOff x="7155021" y="1068444"/>
            <a:chExt cx="914400" cy="1641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B30D3B6-5739-49D6-80F9-55F7F6E79910}"/>
                    </a:ext>
                  </a:extLst>
                </p:cNvPr>
                <p:cNvSpPr/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E48B584-1F62-427F-95CD-5AF249829B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73500A6-8233-49CE-B4DC-3271FE0DFA65}"/>
                    </a:ext>
                  </a:extLst>
                </p:cNvPr>
                <p:cNvSpPr/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73500A6-8233-49CE-B4DC-3271FE0DFA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  <a:blipFill>
                  <a:blip r:embed="rId8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F6B4E38-C7AC-45CD-B1B7-774EF9695607}"/>
                </a:ext>
              </a:extLst>
            </p:cNvPr>
            <p:cNvGrpSpPr/>
            <p:nvPr/>
          </p:nvGrpSpPr>
          <p:grpSpPr>
            <a:xfrm>
              <a:off x="7463808" y="1528387"/>
              <a:ext cx="285565" cy="256137"/>
              <a:chOff x="6329779" y="1253067"/>
              <a:chExt cx="285565" cy="256137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6DBBCFC-17D4-4EF4-B8BA-DEBAE4D809F1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53D29C-94A2-4DC2-9B0E-2B95D686FA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AACFCC-CBA7-49D5-8AAB-C269038C159E}"/>
              </a:ext>
            </a:extLst>
          </p:cNvPr>
          <p:cNvGrpSpPr/>
          <p:nvPr/>
        </p:nvGrpSpPr>
        <p:grpSpPr>
          <a:xfrm>
            <a:off x="8250396" y="3189054"/>
            <a:ext cx="1484154" cy="369332"/>
            <a:chOff x="8281952" y="2223573"/>
            <a:chExt cx="1484154" cy="36933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5900771-F03F-4947-AB33-0C836B47FD49}"/>
                </a:ext>
              </a:extLst>
            </p:cNvPr>
            <p:cNvCxnSpPr>
              <a:cxnSpLocks/>
            </p:cNvCxnSpPr>
            <p:nvPr/>
          </p:nvCxnSpPr>
          <p:spPr>
            <a:xfrm>
              <a:off x="8281952" y="2590800"/>
              <a:ext cx="14841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73027D2-802C-4EE9-B54A-ABE0921132BC}"/>
                    </a:ext>
                  </a:extLst>
                </p:cNvPr>
                <p:cNvSpPr txBox="1"/>
                <p:nvPr/>
              </p:nvSpPr>
              <p:spPr>
                <a:xfrm>
                  <a:off x="8634597" y="2223573"/>
                  <a:ext cx="8114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73027D2-802C-4EE9-B54A-ABE0921132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4597" y="2223573"/>
                  <a:ext cx="81144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FB1176-DDC7-48C2-81BD-97D16C7BC899}"/>
              </a:ext>
            </a:extLst>
          </p:cNvPr>
          <p:cNvGrpSpPr/>
          <p:nvPr/>
        </p:nvGrpSpPr>
        <p:grpSpPr>
          <a:xfrm>
            <a:off x="9754340" y="3313874"/>
            <a:ext cx="1331629" cy="459943"/>
            <a:chOff x="9449540" y="2348393"/>
            <a:chExt cx="1331629" cy="459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F4C1A59-CEA5-4623-9869-4BF465534B65}"/>
                    </a:ext>
                  </a:extLst>
                </p:cNvPr>
                <p:cNvSpPr/>
                <p:nvPr/>
              </p:nvSpPr>
              <p:spPr>
                <a:xfrm>
                  <a:off x="9449540" y="2348393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𝐕𝐞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F4C1A59-CEA5-4623-9869-4BF465534B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9540" y="2348393"/>
                  <a:ext cx="679716" cy="4599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A2BA1DE-3CD2-46B1-A7CC-276B2380F070}"/>
                </a:ext>
              </a:extLst>
            </p:cNvPr>
            <p:cNvCxnSpPr>
              <a:stCxn id="23" idx="3"/>
            </p:cNvCxnSpPr>
            <p:nvPr/>
          </p:nvCxnSpPr>
          <p:spPr>
            <a:xfrm flipV="1">
              <a:off x="10129256" y="2576993"/>
              <a:ext cx="346251" cy="13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C477779-E242-4D98-BB1D-8C608C9D25B2}"/>
                    </a:ext>
                  </a:extLst>
                </p:cNvPr>
                <p:cNvSpPr txBox="1"/>
                <p:nvPr/>
              </p:nvSpPr>
              <p:spPr>
                <a:xfrm>
                  <a:off x="10413504" y="2392327"/>
                  <a:ext cx="3676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C477779-E242-4D98-BB1D-8C608C9D25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3504" y="2392327"/>
                  <a:ext cx="36766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4135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UNFORGEABILITY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to define security for MACs? Unforgeability.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Let’s use a game: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MacForge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 MAC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the security parameter.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A key is sampled: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Adversary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given oracle access to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outputs a pair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 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𝐕𝐞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wins the experiment if: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(valid),  </a:t>
                </a:r>
                <a:r>
                  <a:rPr lang="en-US" sz="1800" b="1" u="sng" dirty="0">
                    <a:latin typeface="Avenir Next LT Pro" panose="020B0504020202020204" pitchFamily="34" charset="0"/>
                  </a:rPr>
                  <a:t>and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 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not in the set of queries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made to the oracle.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31F4322-BE7D-4CA8-8186-D68C58463877}"/>
              </a:ext>
            </a:extLst>
          </p:cNvPr>
          <p:cNvGrpSpPr/>
          <p:nvPr/>
        </p:nvGrpSpPr>
        <p:grpSpPr>
          <a:xfrm>
            <a:off x="7335996" y="2357775"/>
            <a:ext cx="914400" cy="1641899"/>
            <a:chOff x="7155021" y="1068444"/>
            <a:chExt cx="914400" cy="1641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B30D3B6-5739-49D6-80F9-55F7F6E79910}"/>
                    </a:ext>
                  </a:extLst>
                </p:cNvPr>
                <p:cNvSpPr/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3E48B584-1F62-427F-95CD-5AF249829B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5021" y="1795943"/>
                  <a:ext cx="914400" cy="9144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73500A6-8233-49CE-B4DC-3271FE0DFA65}"/>
                    </a:ext>
                  </a:extLst>
                </p:cNvPr>
                <p:cNvSpPr/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𝐌𝐚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73500A6-8233-49CE-B4DC-3271FE0DFA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1068444"/>
                  <a:ext cx="679716" cy="459943"/>
                </a:xfrm>
                <a:prstGeom prst="rect">
                  <a:avLst/>
                </a:prstGeom>
                <a:blipFill>
                  <a:blip r:embed="rId8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F6B4E38-C7AC-45CD-B1B7-774EF9695607}"/>
                </a:ext>
              </a:extLst>
            </p:cNvPr>
            <p:cNvGrpSpPr/>
            <p:nvPr/>
          </p:nvGrpSpPr>
          <p:grpSpPr>
            <a:xfrm>
              <a:off x="7463808" y="1528387"/>
              <a:ext cx="285565" cy="256137"/>
              <a:chOff x="6329779" y="1253067"/>
              <a:chExt cx="285565" cy="256137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A6DBBCFC-17D4-4EF4-B8BA-DEBAE4D809F1}"/>
                  </a:ext>
                </a:extLst>
              </p:cNvPr>
              <p:cNvCxnSpPr/>
              <p:nvPr/>
            </p:nvCxnSpPr>
            <p:spPr>
              <a:xfrm>
                <a:off x="6329779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053D29C-94A2-4DC2-9B0E-2B95D686FA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5344" y="1253067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AACFCC-CBA7-49D5-8AAB-C269038C159E}"/>
              </a:ext>
            </a:extLst>
          </p:cNvPr>
          <p:cNvGrpSpPr/>
          <p:nvPr/>
        </p:nvGrpSpPr>
        <p:grpSpPr>
          <a:xfrm>
            <a:off x="8250396" y="3189054"/>
            <a:ext cx="1484154" cy="369332"/>
            <a:chOff x="8281952" y="2223573"/>
            <a:chExt cx="1484154" cy="36933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5900771-F03F-4947-AB33-0C836B47FD49}"/>
                </a:ext>
              </a:extLst>
            </p:cNvPr>
            <p:cNvCxnSpPr>
              <a:cxnSpLocks/>
            </p:cNvCxnSpPr>
            <p:nvPr/>
          </p:nvCxnSpPr>
          <p:spPr>
            <a:xfrm>
              <a:off x="8281952" y="2590800"/>
              <a:ext cx="14841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73027D2-802C-4EE9-B54A-ABE0921132BC}"/>
                    </a:ext>
                  </a:extLst>
                </p:cNvPr>
                <p:cNvSpPr txBox="1"/>
                <p:nvPr/>
              </p:nvSpPr>
              <p:spPr>
                <a:xfrm>
                  <a:off x="8634597" y="2223573"/>
                  <a:ext cx="8114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73027D2-802C-4EE9-B54A-ABE0921132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4597" y="2223573"/>
                  <a:ext cx="81144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FB1176-DDC7-48C2-81BD-97D16C7BC899}"/>
              </a:ext>
            </a:extLst>
          </p:cNvPr>
          <p:cNvGrpSpPr/>
          <p:nvPr/>
        </p:nvGrpSpPr>
        <p:grpSpPr>
          <a:xfrm>
            <a:off x="9754340" y="3313874"/>
            <a:ext cx="1331629" cy="459943"/>
            <a:chOff x="9449540" y="2348393"/>
            <a:chExt cx="1331629" cy="4599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F4C1A59-CEA5-4623-9869-4BF465534B65}"/>
                    </a:ext>
                  </a:extLst>
                </p:cNvPr>
                <p:cNvSpPr/>
                <p:nvPr/>
              </p:nvSpPr>
              <p:spPr>
                <a:xfrm>
                  <a:off x="9449540" y="2348393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𝐕𝐞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F4C1A59-CEA5-4623-9869-4BF465534B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9540" y="2348393"/>
                  <a:ext cx="679716" cy="4599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A2BA1DE-3CD2-46B1-A7CC-276B2380F070}"/>
                </a:ext>
              </a:extLst>
            </p:cNvPr>
            <p:cNvCxnSpPr>
              <a:stCxn id="23" idx="3"/>
            </p:cNvCxnSpPr>
            <p:nvPr/>
          </p:nvCxnSpPr>
          <p:spPr>
            <a:xfrm flipV="1">
              <a:off x="10129256" y="2576993"/>
              <a:ext cx="346251" cy="13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C477779-E242-4D98-BB1D-8C608C9D25B2}"/>
                    </a:ext>
                  </a:extLst>
                </p:cNvPr>
                <p:cNvSpPr txBox="1"/>
                <p:nvPr/>
              </p:nvSpPr>
              <p:spPr>
                <a:xfrm>
                  <a:off x="10413504" y="2392327"/>
                  <a:ext cx="3676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C477779-E242-4D98-BB1D-8C608C9D25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3504" y="2392327"/>
                  <a:ext cx="36766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E2F1D4-4344-456A-99AA-1D3C605D300D}"/>
              </a:ext>
            </a:extLst>
          </p:cNvPr>
          <p:cNvGrpSpPr/>
          <p:nvPr/>
        </p:nvGrpSpPr>
        <p:grpSpPr>
          <a:xfrm>
            <a:off x="440126" y="5104382"/>
            <a:ext cx="11150879" cy="1614604"/>
            <a:chOff x="482320" y="2843686"/>
            <a:chExt cx="11150879" cy="12737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F020C0-07CC-4797-9330-444878C2163F}"/>
                </a:ext>
              </a:extLst>
            </p:cNvPr>
            <p:cNvSpPr/>
            <p:nvPr/>
          </p:nvSpPr>
          <p:spPr>
            <a:xfrm>
              <a:off x="482320" y="2843686"/>
              <a:ext cx="11150879" cy="118910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E44469A-9DD0-4C53-B12B-55AE1D738CA1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830564" cy="1189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 message authentication code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existentially unforgeable under chosen message attack (EUF-CMA)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MacForge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 b="1" dirty="0">
                    <a:latin typeface="Avenir Next LT Pro" panose="020B0504020202020204" pitchFamily="34" charset="0"/>
                  </a:endParaRP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E44469A-9DD0-4C53-B12B-55AE1D738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830564" cy="1189694"/>
                </a:xfrm>
                <a:prstGeom prst="rect">
                  <a:avLst/>
                </a:prstGeom>
                <a:blipFill>
                  <a:blip r:embed="rId12"/>
                  <a:stretch>
                    <a:fillRect l="-506" t="-2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58335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UNFORGEABILITY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EUF: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existential unforgeability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“existential” means that forging on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any fresh message…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…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is considered a break.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could define weaker notion: (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i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.)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declares message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(ii.)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receives oracle, (iii.)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forges a tag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but we want stronger security, and (as we will see) we can achieve it.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CMA: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chosen message attack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indicates that adversary has oracle access to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b="1" i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and can query it on messages of their choice;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can limit number of queries to some number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: we call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EUF-CMA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clearly,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EUF-CMA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implies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EUF-CMA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for all polynomials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C5E2F1D4-4344-456A-99AA-1D3C605D300D}"/>
              </a:ext>
            </a:extLst>
          </p:cNvPr>
          <p:cNvGrpSpPr/>
          <p:nvPr/>
        </p:nvGrpSpPr>
        <p:grpSpPr>
          <a:xfrm>
            <a:off x="350732" y="1094842"/>
            <a:ext cx="11150879" cy="1614602"/>
            <a:chOff x="482320" y="2843687"/>
            <a:chExt cx="11150879" cy="127370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F020C0-07CC-4797-9330-444878C2163F}"/>
                </a:ext>
              </a:extLst>
            </p:cNvPr>
            <p:cNvSpPr/>
            <p:nvPr/>
          </p:nvSpPr>
          <p:spPr>
            <a:xfrm>
              <a:off x="482320" y="2843687"/>
              <a:ext cx="11150879" cy="118910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E44469A-9DD0-4C53-B12B-55AE1D738CA1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830564" cy="1189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 message authentication code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existentially unforgeable under chosen message attack (EUF-CMA)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MacForge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 b="1" dirty="0">
                    <a:latin typeface="Avenir Next LT Pro" panose="020B0504020202020204" pitchFamily="34" charset="0"/>
                  </a:endParaRP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E44469A-9DD0-4C53-B12B-55AE1D738C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830564" cy="1189694"/>
                </a:xfrm>
                <a:prstGeom prst="rect">
                  <a:avLst/>
                </a:prstGeom>
                <a:blipFill>
                  <a:blip r:embed="rId3"/>
                  <a:stretch>
                    <a:fillRect l="-450" t="-16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3E3130-F786-44FF-A12D-F3695C8FA361}"/>
              </a:ext>
            </a:extLst>
          </p:cNvPr>
          <p:cNvGrpSpPr/>
          <p:nvPr/>
        </p:nvGrpSpPr>
        <p:grpSpPr>
          <a:xfrm>
            <a:off x="8124825" y="1657350"/>
            <a:ext cx="3981450" cy="2162175"/>
            <a:chOff x="8124825" y="1657350"/>
            <a:chExt cx="3981450" cy="21621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659B3D-833C-4995-8E35-C53A50A357EF}"/>
                </a:ext>
              </a:extLst>
            </p:cNvPr>
            <p:cNvSpPr/>
            <p:nvPr/>
          </p:nvSpPr>
          <p:spPr>
            <a:xfrm>
              <a:off x="8124825" y="1657350"/>
              <a:ext cx="3981450" cy="21621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08E4CB-CAB0-4CDA-92BF-BB599512F997}"/>
                </a:ext>
              </a:extLst>
            </p:cNvPr>
            <p:cNvGrpSpPr/>
            <p:nvPr/>
          </p:nvGrpSpPr>
          <p:grpSpPr>
            <a:xfrm>
              <a:off x="8345718" y="1834875"/>
              <a:ext cx="3749973" cy="1641899"/>
              <a:chOff x="7335996" y="2357775"/>
              <a:chExt cx="3749973" cy="164189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1F4322-BE7D-4CA8-8186-D68C58463877}"/>
                  </a:ext>
                </a:extLst>
              </p:cNvPr>
              <p:cNvGrpSpPr/>
              <p:nvPr/>
            </p:nvGrpSpPr>
            <p:grpSpPr>
              <a:xfrm>
                <a:off x="7335996" y="2357775"/>
                <a:ext cx="914400" cy="1641899"/>
                <a:chOff x="7155021" y="1068444"/>
                <a:chExt cx="914400" cy="16418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8B30D3B6-5739-49D6-80F9-55F7F6E79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5021" y="1795943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3E48B584-1F62-427F-95CD-5AF249829BC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5021" y="1795943"/>
                      <a:ext cx="914400" cy="9144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773500A6-8233-49CE-B4DC-3271FE0DFA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2363" y="1068444"/>
                      <a:ext cx="679716" cy="45994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𝐌𝐚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i="1" dirty="0"/>
                    </a:p>
                  </p:txBody>
                </p:sp>
              </mc:Choice>
              <mc:Fallback xmlns="">
                <p:sp>
                  <p:nvSpPr>
                    <p:cNvPr id="19" name="Rectangle 18">
                      <a:extLst>
                        <a:ext uri="{FF2B5EF4-FFF2-40B4-BE49-F238E27FC236}">
                          <a16:creationId xmlns:a16="http://schemas.microsoft.com/office/drawing/2014/main" id="{773500A6-8233-49CE-B4DC-3271FE0DFA6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72363" y="1068444"/>
                      <a:ext cx="679716" cy="459943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75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F6B4E38-C7AC-45CD-B1B7-774EF9695607}"/>
                    </a:ext>
                  </a:extLst>
                </p:cNvPr>
                <p:cNvGrpSpPr/>
                <p:nvPr/>
              </p:nvGrpSpPr>
              <p:grpSpPr>
                <a:xfrm>
                  <a:off x="7463808" y="1528387"/>
                  <a:ext cx="285565" cy="256137"/>
                  <a:chOff x="6329779" y="1253067"/>
                  <a:chExt cx="285565" cy="256137"/>
                </a:xfrm>
              </p:grpSpPr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A6DBBCFC-17D4-4EF4-B8BA-DEBAE4D809F1}"/>
                      </a:ext>
                    </a:extLst>
                  </p:cNvPr>
                  <p:cNvCxnSpPr/>
                  <p:nvPr/>
                </p:nvCxnSpPr>
                <p:spPr>
                  <a:xfrm>
                    <a:off x="6329779" y="1253067"/>
                    <a:ext cx="0" cy="25613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1">
                    <a:extLst>
                      <a:ext uri="{FF2B5EF4-FFF2-40B4-BE49-F238E27FC236}">
                        <a16:creationId xmlns:a16="http://schemas.microsoft.com/office/drawing/2014/main" id="{9053D29C-94A2-4DC2-9B0E-2B95D686FA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15344" y="1253067"/>
                    <a:ext cx="0" cy="25613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0AACFCC-CBA7-49D5-8AAB-C269038C159E}"/>
                  </a:ext>
                </a:extLst>
              </p:cNvPr>
              <p:cNvGrpSpPr/>
              <p:nvPr/>
            </p:nvGrpSpPr>
            <p:grpSpPr>
              <a:xfrm>
                <a:off x="8250396" y="3189054"/>
                <a:ext cx="1484154" cy="369332"/>
                <a:chOff x="8281952" y="2223573"/>
                <a:chExt cx="1484154" cy="369332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25900771-F03F-4947-AB33-0C836B47FD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81952" y="2590800"/>
                  <a:ext cx="148415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D73027D2-802C-4EE9-B54A-ABE0921132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4597" y="2223573"/>
                      <a:ext cx="81144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D73027D2-802C-4EE9-B54A-ABE0921132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4597" y="2223573"/>
                      <a:ext cx="811441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2FB1176-DDC7-48C2-81BD-97D16C7BC899}"/>
                  </a:ext>
                </a:extLst>
              </p:cNvPr>
              <p:cNvGrpSpPr/>
              <p:nvPr/>
            </p:nvGrpSpPr>
            <p:grpSpPr>
              <a:xfrm>
                <a:off x="9754340" y="3313874"/>
                <a:ext cx="1331629" cy="459943"/>
                <a:chOff x="9449540" y="2348393"/>
                <a:chExt cx="1331629" cy="45994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BF4C1A59-CEA5-4623-9869-4BF465534B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49540" y="2348393"/>
                      <a:ext cx="679716" cy="45994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𝐕𝐞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i="1" dirty="0"/>
                    </a:p>
                  </p:txBody>
                </p:sp>
              </mc:Choice>
              <mc:Fallback xmlns=""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BF4C1A59-CEA5-4623-9869-4BF465534B6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49540" y="2348393"/>
                      <a:ext cx="679716" cy="459943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BA2BA1DE-3CD2-46B1-A7CC-276B2380F070}"/>
                    </a:ext>
                  </a:extLst>
                </p:cNvPr>
                <p:cNvCxnSpPr>
                  <a:stCxn id="23" idx="3"/>
                </p:cNvCxnSpPr>
                <p:nvPr/>
              </p:nvCxnSpPr>
              <p:spPr>
                <a:xfrm flipV="1">
                  <a:off x="10129256" y="2576993"/>
                  <a:ext cx="346251" cy="137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5C477779-E242-4D98-BB1D-8C608C9D25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13504" y="2392327"/>
                      <a:ext cx="36766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5C477779-E242-4D98-BB1D-8C608C9D25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13504" y="2392327"/>
                      <a:ext cx="367665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0515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CONSTRUCTING SECURE MACs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do we construct secure MACs?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Let’s consider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EUF-CMA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: adversary gets only one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pair.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First, let’s see why OTP is a bad MAC, even for this.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Good: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and 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=1/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… in other words,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for a single message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, the tag distribution is uniform!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Bad: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if you know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it’s trivial to determine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… and then you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… i.e., the tag distribution becomes deterministic!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Trivial attack: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use your one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𝐌𝐚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query to learn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then forge wherever you want.</a:t>
                </a:r>
              </a:p>
              <a:p>
                <a:pPr marL="0" indent="0">
                  <a:buNone/>
                </a:pPr>
                <a:endParaRPr lang="en-US" sz="1800" i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57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CONSTRUCTING SECURE MACs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do we construct secure MACs?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Let’s consider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EUF-CMA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: adversary gets only one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pair.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what we want: for any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pair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of messages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the tag distribution is uniform.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that way, adversary can query however they want (i.e., on any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)…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and that should tell them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nothing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about the tag for any other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Formally: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Suppose we had one of these.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Can we construct a secure (one-time) MAC?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9299DED-5710-44D5-A6E1-248DA3AA77D8}"/>
              </a:ext>
            </a:extLst>
          </p:cNvPr>
          <p:cNvGrpSpPr/>
          <p:nvPr/>
        </p:nvGrpSpPr>
        <p:grpSpPr>
          <a:xfrm>
            <a:off x="397933" y="3928533"/>
            <a:ext cx="11150879" cy="1442303"/>
            <a:chOff x="482320" y="2843686"/>
            <a:chExt cx="11150879" cy="11377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7A07DC-F3CA-430A-AA05-D7BDEA55A890}"/>
                </a:ext>
              </a:extLst>
            </p:cNvPr>
            <p:cNvSpPr/>
            <p:nvPr/>
          </p:nvSpPr>
          <p:spPr>
            <a:xfrm>
              <a:off x="482320" y="2843686"/>
              <a:ext cx="11150879" cy="113778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753D2B1-A84C-4CFE-8D1B-8641B3622EC2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830564" cy="99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 keyed function family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pairwise independent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if, 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all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we have</a:t>
                  </a:r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</m:oMath>
                    </m:oMathPara>
                  </a14:m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753D2B1-A84C-4CFE-8D1B-8641B3622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830564" cy="998545"/>
                </a:xfrm>
                <a:prstGeom prst="rect">
                  <a:avLst/>
                </a:prstGeom>
                <a:blipFill>
                  <a:blip r:embed="rId3"/>
                  <a:stretch>
                    <a:fillRect l="-450" t="-2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27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CONSTRUCTING SECURE MACs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info-theoretic setting: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is all-powerful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can assume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deterministic (if not, there exists a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stronger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which runs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with best possible coins.)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 initial query message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thus fixed;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and the claimed forgery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 fixed function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of the query response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wins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</m:e>
                    </m:nary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wins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used pairwise independence in line 2 </a:t>
                </a:r>
                <a:r>
                  <a:rPr lang="en-US" sz="1800" dirty="0"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 line 3.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b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CCE6CDF-4B37-4A84-A952-CD932E94E678}"/>
              </a:ext>
            </a:extLst>
          </p:cNvPr>
          <p:cNvGrpSpPr/>
          <p:nvPr/>
        </p:nvGrpSpPr>
        <p:grpSpPr>
          <a:xfrm>
            <a:off x="475900" y="1064600"/>
            <a:ext cx="11197865" cy="1314530"/>
            <a:chOff x="482320" y="2843687"/>
            <a:chExt cx="11150879" cy="7597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58A848-D769-4564-A57E-A1D43DF2E8CF}"/>
                </a:ext>
              </a:extLst>
            </p:cNvPr>
            <p:cNvSpPr/>
            <p:nvPr/>
          </p:nvSpPr>
          <p:spPr>
            <a:xfrm>
              <a:off x="482320" y="2843687"/>
              <a:ext cx="11150879" cy="75971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C62B258-3722-401D-8770-36D888B1E0BA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693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(Carter-Wegman).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be a pairwise-independent function family. Define a 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MAC (with canonical verification) as follows:</a:t>
                  </a:r>
                  <a:endParaRPr lang="en-US" b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output uniformly random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key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tag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C62B258-3722-401D-8770-36D888B1E0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693713"/>
                </a:xfrm>
                <a:prstGeom prst="rect">
                  <a:avLst/>
                </a:prstGeom>
                <a:blipFill>
                  <a:blip r:embed="rId3"/>
                  <a:stretch>
                    <a:fillRect l="-442" t="-2538" b="-7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C3607C-C13D-4076-BA6E-66884F3560B6}"/>
              </a:ext>
            </a:extLst>
          </p:cNvPr>
          <p:cNvGrpSpPr/>
          <p:nvPr/>
        </p:nvGrpSpPr>
        <p:grpSpPr>
          <a:xfrm>
            <a:off x="475899" y="2411061"/>
            <a:ext cx="11197866" cy="673800"/>
            <a:chOff x="482320" y="2843685"/>
            <a:chExt cx="11150879" cy="20608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1A822A-2F95-4823-8A33-41D82A3AF482}"/>
                </a:ext>
              </a:extLst>
            </p:cNvPr>
            <p:cNvSpPr/>
            <p:nvPr/>
          </p:nvSpPr>
          <p:spPr>
            <a:xfrm>
              <a:off x="482320" y="2843685"/>
              <a:ext cx="11150879" cy="206081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72CD7B2-EEE3-4509-9F8F-8EC47EBD9419}"/>
                    </a:ext>
                  </a:extLst>
                </p:cNvPr>
                <p:cNvSpPr txBox="1"/>
                <p:nvPr/>
              </p:nvSpPr>
              <p:spPr>
                <a:xfrm>
                  <a:off x="559998" y="2927699"/>
                  <a:ext cx="10432898" cy="197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Theorem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The Carter-Wegman MAC with a pairwise-independent function is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-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EUF-CMA </a:t>
                  </a:r>
                </a:p>
                <a:p>
                  <a:r>
                    <a:rPr lang="en-US" i="1" dirty="0">
                      <a:latin typeface="Avenir Next LT Pro" panose="020B0504020202020204" pitchFamily="34" charset="0"/>
                    </a:rPr>
                    <a:t>against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i="1" dirty="0">
                      <a:latin typeface="Avenir Next LT Pro" panose="020B0504020202020204" pitchFamily="34" charset="0"/>
                    </a:rPr>
                    <a:t>arbitrary adversaries.</a:t>
                  </a:r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72CD7B2-EEE3-4509-9F8F-8EC47EBD9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699"/>
                  <a:ext cx="10432898" cy="1976804"/>
                </a:xfrm>
                <a:prstGeom prst="rect">
                  <a:avLst/>
                </a:prstGeom>
                <a:blipFill>
                  <a:blip r:embed="rId4"/>
                  <a:stretch>
                    <a:fillRect l="-524" t="-3774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C7585D-5B4B-4651-9C27-8C32541FD0E5}"/>
              </a:ext>
            </a:extLst>
          </p:cNvPr>
          <p:cNvGrpSpPr/>
          <p:nvPr/>
        </p:nvGrpSpPr>
        <p:grpSpPr>
          <a:xfrm>
            <a:off x="8388218" y="5043000"/>
            <a:ext cx="3244982" cy="1500800"/>
            <a:chOff x="8947018" y="5291667"/>
            <a:chExt cx="3244982" cy="1500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7DAB465-2FFB-40ED-BE8F-1E078D7C2CD1}"/>
                </a:ext>
              </a:extLst>
            </p:cNvPr>
            <p:cNvGrpSpPr/>
            <p:nvPr/>
          </p:nvGrpSpPr>
          <p:grpSpPr>
            <a:xfrm>
              <a:off x="8957733" y="5291667"/>
              <a:ext cx="3234267" cy="1500800"/>
              <a:chOff x="7335996" y="2357775"/>
              <a:chExt cx="3749973" cy="164189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E0B5CD-CF5E-4227-949F-206E342781D2}"/>
                  </a:ext>
                </a:extLst>
              </p:cNvPr>
              <p:cNvGrpSpPr/>
              <p:nvPr/>
            </p:nvGrpSpPr>
            <p:grpSpPr>
              <a:xfrm>
                <a:off x="7335996" y="2357775"/>
                <a:ext cx="914400" cy="1641899"/>
                <a:chOff x="7155021" y="1068444"/>
                <a:chExt cx="914400" cy="164189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66ED0CEC-20C3-4FC2-9191-0AB4235BD0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5021" y="1795943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3E48B584-1F62-427F-95CD-5AF249829BC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55021" y="1795943"/>
                      <a:ext cx="914400" cy="9144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8AC053BD-626B-4E3E-9E24-15446A587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72363" y="1068444"/>
                      <a:ext cx="679716" cy="45994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𝐌𝐚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i="1" dirty="0"/>
                    </a:p>
                  </p:txBody>
                </p:sp>
              </mc:Choice>
              <mc:Fallback xmlns=""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8AC053BD-626B-4E3E-9E24-15446A58769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72363" y="1068444"/>
                      <a:ext cx="679716" cy="459943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0101" r="-404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957B7AB1-28A8-408C-8611-5B2123B6DC87}"/>
                    </a:ext>
                  </a:extLst>
                </p:cNvPr>
                <p:cNvGrpSpPr/>
                <p:nvPr/>
              </p:nvGrpSpPr>
              <p:grpSpPr>
                <a:xfrm>
                  <a:off x="7463808" y="1528387"/>
                  <a:ext cx="285565" cy="256137"/>
                  <a:chOff x="6329779" y="1253067"/>
                  <a:chExt cx="285565" cy="256137"/>
                </a:xfrm>
              </p:grpSpPr>
              <p:cxnSp>
                <p:nvCxnSpPr>
                  <p:cNvPr id="29" name="Straight Arrow Connector 28">
                    <a:extLst>
                      <a:ext uri="{FF2B5EF4-FFF2-40B4-BE49-F238E27FC236}">
                        <a16:creationId xmlns:a16="http://schemas.microsoft.com/office/drawing/2014/main" id="{35FB1DCA-2650-46E5-8B65-6159164082AF}"/>
                      </a:ext>
                    </a:extLst>
                  </p:cNvPr>
                  <p:cNvCxnSpPr/>
                  <p:nvPr/>
                </p:nvCxnSpPr>
                <p:spPr>
                  <a:xfrm>
                    <a:off x="6329779" y="1253067"/>
                    <a:ext cx="0" cy="25613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>
                    <a:extLst>
                      <a:ext uri="{FF2B5EF4-FFF2-40B4-BE49-F238E27FC236}">
                        <a16:creationId xmlns:a16="http://schemas.microsoft.com/office/drawing/2014/main" id="{FC789FAC-8F92-4361-9928-4DE32D3CE6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615344" y="1253067"/>
                    <a:ext cx="0" cy="25613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F3C3D38-F940-4A13-8423-B17946334E52}"/>
                  </a:ext>
                </a:extLst>
              </p:cNvPr>
              <p:cNvGrpSpPr/>
              <p:nvPr/>
            </p:nvGrpSpPr>
            <p:grpSpPr>
              <a:xfrm>
                <a:off x="8250396" y="3189054"/>
                <a:ext cx="1484154" cy="404055"/>
                <a:chOff x="8281952" y="2223573"/>
                <a:chExt cx="1484154" cy="404055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29016C2D-33C3-4558-8DF5-08071D3D85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81952" y="2590800"/>
                  <a:ext cx="148415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30303F3F-C3D5-4C97-ACC3-0057E2250E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4597" y="2223573"/>
                      <a:ext cx="1067211" cy="4040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30303F3F-C3D5-4C97-ACC3-0057E2250E7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4597" y="2223573"/>
                      <a:ext cx="1067211" cy="40405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847905D-A1B4-4FA8-84B8-F5B7F74609E4}"/>
                  </a:ext>
                </a:extLst>
              </p:cNvPr>
              <p:cNvGrpSpPr/>
              <p:nvPr/>
            </p:nvGrpSpPr>
            <p:grpSpPr>
              <a:xfrm>
                <a:off x="9754340" y="3313874"/>
                <a:ext cx="1331629" cy="459943"/>
                <a:chOff x="9449540" y="2348393"/>
                <a:chExt cx="1331629" cy="45994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C8A3C968-AECE-42C1-8694-6D9A043A2B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49540" y="2348393"/>
                      <a:ext cx="679716" cy="459943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𝐕𝐞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b="1" i="1" dirty="0"/>
                    </a:p>
                  </p:txBody>
                </p:sp>
              </mc:Choice>
              <mc:Fallback xmlns=""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C8A3C968-AECE-42C1-8694-6D9A043A2B0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49540" y="2348393"/>
                      <a:ext cx="679716" cy="459943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40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78B39B1F-CC62-443B-BC36-2317D0B892AC}"/>
                    </a:ext>
                  </a:extLst>
                </p:cNvPr>
                <p:cNvCxnSpPr>
                  <a:stCxn id="21" idx="3"/>
                </p:cNvCxnSpPr>
                <p:nvPr/>
              </p:nvCxnSpPr>
              <p:spPr>
                <a:xfrm flipV="1">
                  <a:off x="10129256" y="2576993"/>
                  <a:ext cx="346251" cy="137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1D423DD6-65ED-4ADC-AEFE-606CC4D5EB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13504" y="2392327"/>
                      <a:ext cx="36766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1D423DD6-65ED-4ADC-AEFE-606CC4D5EB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13504" y="2392327"/>
                      <a:ext cx="367665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17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15DA06F-7E75-4206-B54A-12F334B0A412}"/>
                    </a:ext>
                  </a:extLst>
                </p:cNvPr>
                <p:cNvSpPr txBox="1"/>
                <p:nvPr/>
              </p:nvSpPr>
              <p:spPr>
                <a:xfrm>
                  <a:off x="9427425" y="5646581"/>
                  <a:ext cx="4355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15DA06F-7E75-4206-B54A-12F334B0A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425" y="5646581"/>
                  <a:ext cx="43550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FE8BF97-A0F3-4F09-AD0F-B19D65E28510}"/>
                    </a:ext>
                  </a:extLst>
                </p:cNvPr>
                <p:cNvSpPr txBox="1"/>
                <p:nvPr/>
              </p:nvSpPr>
              <p:spPr>
                <a:xfrm>
                  <a:off x="8947018" y="5646581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FE8BF97-A0F3-4F09-AD0F-B19D65E285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018" y="5646581"/>
                  <a:ext cx="33457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A760F99-E505-4E8D-8AC0-6D9C0D614046}"/>
              </a:ext>
            </a:extLst>
          </p:cNvPr>
          <p:cNvSpPr/>
          <p:nvPr/>
        </p:nvSpPr>
        <p:spPr>
          <a:xfrm>
            <a:off x="6630058" y="6372887"/>
            <a:ext cx="251209" cy="231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2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CONSTRUCTING SECURE MACs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This is great and all…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but do pairwise-independent functions even exist?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 do they need, intuitively?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even if you know an input-output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you don’t know anything about any other pair;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moreover, the values are random.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Think about random lines!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9F672E1-1DA4-41AC-B08F-BBA9044F5045}"/>
              </a:ext>
            </a:extLst>
          </p:cNvPr>
          <p:cNvGrpSpPr/>
          <p:nvPr/>
        </p:nvGrpSpPr>
        <p:grpSpPr>
          <a:xfrm>
            <a:off x="2778205" y="5527254"/>
            <a:ext cx="1010405" cy="576093"/>
            <a:chOff x="2778205" y="5527254"/>
            <a:chExt cx="1010405" cy="57609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2D31A5-E3AC-4059-B515-954E46D0247F}"/>
                </a:ext>
              </a:extLst>
            </p:cNvPr>
            <p:cNvSpPr/>
            <p:nvPr/>
          </p:nvSpPr>
          <p:spPr>
            <a:xfrm>
              <a:off x="3283408" y="5527254"/>
              <a:ext cx="90107" cy="7767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B992578-ED51-4219-8969-457ADF18A4C6}"/>
                    </a:ext>
                  </a:extLst>
                </p:cNvPr>
                <p:cNvSpPr txBox="1"/>
                <p:nvPr/>
              </p:nvSpPr>
              <p:spPr>
                <a:xfrm>
                  <a:off x="2778205" y="5733053"/>
                  <a:ext cx="1010405" cy="370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B992578-ED51-4219-8969-457ADF18A4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8205" y="5733053"/>
                  <a:ext cx="1010405" cy="370294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2E946C-EA7A-4A7B-ABAA-C8BACAA025CC}"/>
              </a:ext>
            </a:extLst>
          </p:cNvPr>
          <p:cNvGrpSpPr/>
          <p:nvPr/>
        </p:nvGrpSpPr>
        <p:grpSpPr>
          <a:xfrm>
            <a:off x="1340528" y="3946289"/>
            <a:ext cx="5060272" cy="2675467"/>
            <a:chOff x="1340528" y="3946289"/>
            <a:chExt cx="5060272" cy="267546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5ACC89-208C-46CE-A6B7-E3A881C74886}"/>
                </a:ext>
              </a:extLst>
            </p:cNvPr>
            <p:cNvSpPr/>
            <p:nvPr/>
          </p:nvSpPr>
          <p:spPr>
            <a:xfrm>
              <a:off x="4909500" y="4673354"/>
              <a:ext cx="90107" cy="7767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44673DA-8A05-4C87-9910-6305BB275B60}"/>
                </a:ext>
              </a:extLst>
            </p:cNvPr>
            <p:cNvCxnSpPr/>
            <p:nvPr/>
          </p:nvCxnSpPr>
          <p:spPr>
            <a:xfrm flipV="1">
              <a:off x="1340528" y="3946289"/>
              <a:ext cx="5060272" cy="26754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51D378-4478-4B07-A15D-F29E74134597}"/>
                  </a:ext>
                </a:extLst>
              </p:cNvPr>
              <p:cNvSpPr txBox="1"/>
              <p:nvPr/>
            </p:nvSpPr>
            <p:spPr>
              <a:xfrm>
                <a:off x="4943520" y="4783338"/>
                <a:ext cx="1103764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51D378-4478-4B07-A15D-F29E74134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520" y="4783338"/>
                <a:ext cx="1103764" cy="370294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7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CONSTRUCTING SECURE MACs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Pairwise-independent functions: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random lines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Input and output spaces: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={0,1,2, …,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a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prime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Key space: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All arithmetic will be modulo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Recall: since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a prime, we have multiplicative inverses (and can easily compute them.)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For any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0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Prove pairwise independence: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given: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arbitrary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easy: 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it follows that there is a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unique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through the given points;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if we pick a uniformly random key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the probability of sampling that unique line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AA62629-0F50-4717-A4A7-A55A5D94937F}"/>
              </a:ext>
            </a:extLst>
          </p:cNvPr>
          <p:cNvGrpSpPr/>
          <p:nvPr/>
        </p:nvGrpSpPr>
        <p:grpSpPr>
          <a:xfrm>
            <a:off x="7590407" y="4798546"/>
            <a:ext cx="5060272" cy="2675467"/>
            <a:chOff x="1340528" y="3946289"/>
            <a:chExt cx="5060272" cy="26754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F672E1-1DA4-41AC-B08F-BBA9044F5045}"/>
                </a:ext>
              </a:extLst>
            </p:cNvPr>
            <p:cNvGrpSpPr/>
            <p:nvPr/>
          </p:nvGrpSpPr>
          <p:grpSpPr>
            <a:xfrm>
              <a:off x="3080046" y="5527254"/>
              <a:ext cx="1010405" cy="447973"/>
              <a:chOff x="3080046" y="5527254"/>
              <a:chExt cx="1010405" cy="44797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C2D31A5-E3AC-4059-B515-954E46D0247F}"/>
                  </a:ext>
                </a:extLst>
              </p:cNvPr>
              <p:cNvSpPr/>
              <p:nvPr/>
            </p:nvSpPr>
            <p:spPr>
              <a:xfrm>
                <a:off x="3283408" y="5527254"/>
                <a:ext cx="90107" cy="7767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B992578-ED51-4219-8969-457ADF18A4C6}"/>
                      </a:ext>
                    </a:extLst>
                  </p:cNvPr>
                  <p:cNvSpPr txBox="1"/>
                  <p:nvPr/>
                </p:nvSpPr>
                <p:spPr>
                  <a:xfrm>
                    <a:off x="3080046" y="5604933"/>
                    <a:ext cx="1010405" cy="370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B992578-ED51-4219-8969-457ADF18A4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0046" y="5604933"/>
                    <a:ext cx="1010405" cy="37029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F2E946C-EA7A-4A7B-ABAA-C8BACAA025CC}"/>
                </a:ext>
              </a:extLst>
            </p:cNvPr>
            <p:cNvGrpSpPr/>
            <p:nvPr/>
          </p:nvGrpSpPr>
          <p:grpSpPr>
            <a:xfrm>
              <a:off x="1340528" y="3946289"/>
              <a:ext cx="5060272" cy="2675467"/>
              <a:chOff x="1340528" y="3946289"/>
              <a:chExt cx="5060272" cy="267546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E5ACC89-208C-46CE-A6B7-E3A881C74886}"/>
                  </a:ext>
                </a:extLst>
              </p:cNvPr>
              <p:cNvSpPr/>
              <p:nvPr/>
            </p:nvSpPr>
            <p:spPr>
              <a:xfrm>
                <a:off x="4909500" y="4673354"/>
                <a:ext cx="90107" cy="7767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4673DA-8A05-4C87-9910-6305BB275B60}"/>
                  </a:ext>
                </a:extLst>
              </p:cNvPr>
              <p:cNvCxnSpPr/>
              <p:nvPr/>
            </p:nvCxnSpPr>
            <p:spPr>
              <a:xfrm flipV="1">
                <a:off x="1340528" y="3946289"/>
                <a:ext cx="5060272" cy="267546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751D378-4478-4B07-A15D-F29E74134597}"/>
                    </a:ext>
                  </a:extLst>
                </p:cNvPr>
                <p:cNvSpPr txBox="1"/>
                <p:nvPr/>
              </p:nvSpPr>
              <p:spPr>
                <a:xfrm>
                  <a:off x="4803010" y="4751033"/>
                  <a:ext cx="1103764" cy="370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751D378-4478-4B07-A15D-F29E741345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3010" y="4751033"/>
                  <a:ext cx="1103764" cy="370294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0DFFB4A-56AB-46E6-A904-3FE7C09C4202}"/>
              </a:ext>
            </a:extLst>
          </p:cNvPr>
          <p:cNvSpPr/>
          <p:nvPr/>
        </p:nvSpPr>
        <p:spPr>
          <a:xfrm>
            <a:off x="6747866" y="6351660"/>
            <a:ext cx="251209" cy="231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1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SEMANTIC SECURITY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1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Recall: </a:t>
            </a:r>
            <a:r>
              <a:rPr lang="en-US" sz="1800" dirty="0">
                <a:latin typeface="Avenir Next LT Pro" panose="020B0504020202020204" pitchFamily="34" charset="0"/>
              </a:rPr>
              <a:t>“semantic security” is a meaningful, intuitive notion;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It says something like this: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“observing the ciphertext doesn’t help the adversary learn anything </a:t>
            </a:r>
            <a:r>
              <a:rPr lang="en-US" sz="1800" b="1" i="1" dirty="0">
                <a:latin typeface="Avenir Next LT Pro" panose="020B0504020202020204" pitchFamily="34" charset="0"/>
              </a:rPr>
              <a:t>new</a:t>
            </a:r>
            <a:r>
              <a:rPr lang="en-US" sz="1800" dirty="0">
                <a:latin typeface="Avenir Next LT Pro" panose="020B0504020202020204" pitchFamily="34" charset="0"/>
              </a:rPr>
              <a:t> about the plaintext.”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A bit more carefully: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“no matter what the adversary already knows about the plaintext…</a:t>
            </a:r>
          </a:p>
          <a:p>
            <a:pPr marL="0" indent="0" algn="ctr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… observing the ciphertext doesn’t help him learn anything more.”</a:t>
            </a:r>
          </a:p>
          <a:p>
            <a:pPr marL="0" indent="0" algn="ctr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Things to capture formally: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existing knowledge;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new knowledge;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“doesn’t help”.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324FFD-D680-44CE-9953-1561D3C800D2}"/>
              </a:ext>
            </a:extLst>
          </p:cNvPr>
          <p:cNvCxnSpPr>
            <a:cxnSpLocks/>
          </p:cNvCxnSpPr>
          <p:nvPr/>
        </p:nvCxnSpPr>
        <p:spPr>
          <a:xfrm>
            <a:off x="5734050" y="4191000"/>
            <a:ext cx="15049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C11A67-3D51-4B02-A37A-D36310770191}"/>
              </a:ext>
            </a:extLst>
          </p:cNvPr>
          <p:cNvCxnSpPr>
            <a:cxnSpLocks/>
          </p:cNvCxnSpPr>
          <p:nvPr/>
        </p:nvCxnSpPr>
        <p:spPr>
          <a:xfrm>
            <a:off x="7239000" y="4581525"/>
            <a:ext cx="15049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D04FF-F2D3-4915-B931-1A93A494C02D}"/>
              </a:ext>
            </a:extLst>
          </p:cNvPr>
          <p:cNvCxnSpPr>
            <a:cxnSpLocks/>
          </p:cNvCxnSpPr>
          <p:nvPr/>
        </p:nvCxnSpPr>
        <p:spPr>
          <a:xfrm>
            <a:off x="5424487" y="4581525"/>
            <a:ext cx="136207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68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CONSTRUCTING SECURE MACs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Great!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we constructed a one-time secure MAC;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we can use it to securely authenticate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one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message!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if we used it more than once, forging becomes possible (think about the line.)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Can we get more?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Sure! let’s take random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polynomials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Keys get a bit bigger, but now you need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degree-many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points to learn the function;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There’s plenty to check…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but this does give us information-theoretically secure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-time MACs for any fixed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C3F12B0-B959-406A-B802-CF848A0F2AA2}"/>
              </a:ext>
            </a:extLst>
          </p:cNvPr>
          <p:cNvGrpSpPr/>
          <p:nvPr/>
        </p:nvGrpSpPr>
        <p:grpSpPr>
          <a:xfrm>
            <a:off x="8522882" y="5155317"/>
            <a:ext cx="4056776" cy="1667697"/>
            <a:chOff x="8522882" y="5155317"/>
            <a:chExt cx="4056776" cy="16676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F672E1-1DA4-41AC-B08F-BBA9044F5045}"/>
                </a:ext>
              </a:extLst>
            </p:cNvPr>
            <p:cNvGrpSpPr/>
            <p:nvPr/>
          </p:nvGrpSpPr>
          <p:grpSpPr>
            <a:xfrm>
              <a:off x="8522882" y="6379511"/>
              <a:ext cx="1100512" cy="443503"/>
              <a:chOff x="2273003" y="5527254"/>
              <a:chExt cx="1100512" cy="443503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C2D31A5-E3AC-4059-B515-954E46D0247F}"/>
                  </a:ext>
                </a:extLst>
              </p:cNvPr>
              <p:cNvSpPr/>
              <p:nvPr/>
            </p:nvSpPr>
            <p:spPr>
              <a:xfrm>
                <a:off x="3283408" y="5527254"/>
                <a:ext cx="90107" cy="7767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B992578-ED51-4219-8969-457ADF18A4C6}"/>
                      </a:ext>
                    </a:extLst>
                  </p:cNvPr>
                  <p:cNvSpPr txBox="1"/>
                  <p:nvPr/>
                </p:nvSpPr>
                <p:spPr>
                  <a:xfrm>
                    <a:off x="2273003" y="5600463"/>
                    <a:ext cx="1010405" cy="3702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FB992578-ED51-4219-8969-457ADF18A4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3003" y="5600463"/>
                    <a:ext cx="1010405" cy="37029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5ACC89-208C-46CE-A6B7-E3A881C74886}"/>
                </a:ext>
              </a:extLst>
            </p:cNvPr>
            <p:cNvSpPr/>
            <p:nvPr/>
          </p:nvSpPr>
          <p:spPr>
            <a:xfrm>
              <a:off x="11159379" y="5552245"/>
              <a:ext cx="90107" cy="7767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751D378-4478-4B07-A15D-F29E74134597}"/>
                    </a:ext>
                  </a:extLst>
                </p:cNvPr>
                <p:cNvSpPr txBox="1"/>
                <p:nvPr/>
              </p:nvSpPr>
              <p:spPr>
                <a:xfrm>
                  <a:off x="11088236" y="5155317"/>
                  <a:ext cx="1103764" cy="3702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751D378-4478-4B07-A15D-F29E741345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8236" y="5155317"/>
                  <a:ext cx="1103764" cy="370294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E734119-0915-4EEF-99AE-AA46087DD3ED}"/>
                </a:ext>
              </a:extLst>
            </p:cNvPr>
            <p:cNvSpPr/>
            <p:nvPr/>
          </p:nvSpPr>
          <p:spPr>
            <a:xfrm>
              <a:off x="8833281" y="5252069"/>
              <a:ext cx="3746377" cy="1419664"/>
            </a:xfrm>
            <a:custGeom>
              <a:avLst/>
              <a:gdLst>
                <a:gd name="connsiteX0" fmla="*/ 0 w 3746377"/>
                <a:gd name="connsiteY0" fmla="*/ 462061 h 1419664"/>
                <a:gd name="connsiteX1" fmla="*/ 1367162 w 3746377"/>
                <a:gd name="connsiteY1" fmla="*/ 1411972 h 1419664"/>
                <a:gd name="connsiteX2" fmla="*/ 2068497 w 3746377"/>
                <a:gd name="connsiteY2" fmla="*/ 423 h 1419664"/>
                <a:gd name="connsiteX3" fmla="*/ 2885243 w 3746377"/>
                <a:gd name="connsiteY3" fmla="*/ 1261052 h 1419664"/>
                <a:gd name="connsiteX4" fmla="*/ 3746377 w 3746377"/>
                <a:gd name="connsiteY4" fmla="*/ 1101254 h 141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6377" h="1419664">
                  <a:moveTo>
                    <a:pt x="0" y="462061"/>
                  </a:moveTo>
                  <a:cubicBezTo>
                    <a:pt x="511206" y="975486"/>
                    <a:pt x="1022413" y="1488912"/>
                    <a:pt x="1367162" y="1411972"/>
                  </a:cubicBezTo>
                  <a:cubicBezTo>
                    <a:pt x="1711911" y="1335032"/>
                    <a:pt x="1815484" y="25576"/>
                    <a:pt x="2068497" y="423"/>
                  </a:cubicBezTo>
                  <a:cubicBezTo>
                    <a:pt x="2321511" y="-24730"/>
                    <a:pt x="2605597" y="1077580"/>
                    <a:pt x="2885243" y="1261052"/>
                  </a:cubicBezTo>
                  <a:cubicBezTo>
                    <a:pt x="3164889" y="1444524"/>
                    <a:pt x="3455633" y="1272889"/>
                    <a:pt x="3746377" y="1101254"/>
                  </a:cubicBez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8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CONSTRUCTING SECURE MACs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Problem: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What if I don’t know </a:t>
            </a:r>
            <a:r>
              <a:rPr lang="en-US" sz="1800" i="1" dirty="0">
                <a:latin typeface="Avenir Next LT Pro" panose="020B0504020202020204" pitchFamily="34" charset="0"/>
              </a:rPr>
              <a:t>in advance</a:t>
            </a:r>
            <a:r>
              <a:rPr lang="en-US" sz="1800" dirty="0">
                <a:latin typeface="Avenir Next LT Pro" panose="020B0504020202020204" pitchFamily="34" charset="0"/>
              </a:rPr>
              <a:t> how many messages I want to authenticate?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random polynomials don’t work;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degree is fixed at key generation time;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so if adversary (or honest party) authenticates more than degree-many messages…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the polynomial is now completely known!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do we need?</a:t>
            </a:r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a function for computing tags, which is unpredictable…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which remains unpredictable </a:t>
            </a:r>
            <a:r>
              <a:rPr lang="en-US" sz="1800" i="1" dirty="0">
                <a:latin typeface="Avenir Next LT Pro" panose="020B0504020202020204" pitchFamily="34" charset="0"/>
              </a:rPr>
              <a:t>on any input</a:t>
            </a:r>
            <a:r>
              <a:rPr lang="en-US" sz="1800" dirty="0">
                <a:latin typeface="Avenir Next LT Pro" panose="020B0504020202020204" pitchFamily="34" charset="0"/>
              </a:rPr>
              <a:t>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regardless of how many times it has been used previously!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Where have we seen this before?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1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SIMPLE PRF 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Notes.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messages are of fixed length;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tags are of length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we can pick this however we want (by selecting the right PRF)…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but careful: recall trivial tag-guessing attack, which succeeds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Proof.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similar to IND-CPA proof: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show that a scheme with a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perfectly random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function is statistically unforgeable;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then show that a forger for the PRF MAC would imply a distinguisher for the PRF.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CCE6CDF-4B37-4A84-A952-CD932E94E678}"/>
              </a:ext>
            </a:extLst>
          </p:cNvPr>
          <p:cNvGrpSpPr/>
          <p:nvPr/>
        </p:nvGrpSpPr>
        <p:grpSpPr>
          <a:xfrm>
            <a:off x="475900" y="1108988"/>
            <a:ext cx="11197865" cy="1314530"/>
            <a:chOff x="482320" y="2843687"/>
            <a:chExt cx="11150879" cy="7597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58A848-D769-4564-A57E-A1D43DF2E8CF}"/>
                </a:ext>
              </a:extLst>
            </p:cNvPr>
            <p:cNvSpPr/>
            <p:nvPr/>
          </p:nvSpPr>
          <p:spPr>
            <a:xfrm>
              <a:off x="482320" y="2843687"/>
              <a:ext cx="11150879" cy="75971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C62B258-3722-401D-8770-36D888B1E0BA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6937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(PRF MAC).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be a PRF. Define a MAC 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(with canonical verification) as follows:</a:t>
                  </a:r>
                  <a:endParaRPr lang="en-US" b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output uniformly random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𝐌𝐚𝐜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key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message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tag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C62B258-3722-401D-8770-36D888B1E0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693713"/>
                </a:xfrm>
                <a:prstGeom prst="rect">
                  <a:avLst/>
                </a:prstGeom>
                <a:blipFill>
                  <a:blip r:embed="rId3"/>
                  <a:stretch>
                    <a:fillRect l="-442" t="-1015" b="-8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08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SEMANTIC SECURITY under CHOSEN PLAINTEXT ATTACK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1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Formally: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5AB6C1-267D-485D-851F-172194659821}"/>
              </a:ext>
            </a:extLst>
          </p:cNvPr>
          <p:cNvGrpSpPr/>
          <p:nvPr/>
        </p:nvGrpSpPr>
        <p:grpSpPr>
          <a:xfrm>
            <a:off x="407981" y="1744354"/>
            <a:ext cx="11150879" cy="2436116"/>
            <a:chOff x="482320" y="2843686"/>
            <a:chExt cx="11150879" cy="192177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C7B842-69B5-48BA-BA73-C9D51149516A}"/>
                </a:ext>
              </a:extLst>
            </p:cNvPr>
            <p:cNvSpPr/>
            <p:nvPr/>
          </p:nvSpPr>
          <p:spPr>
            <a:xfrm>
              <a:off x="482320" y="2843686"/>
              <a:ext cx="11150879" cy="19217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95A175-60B3-481F-9568-0D8432C5FBD2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1518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SEM-CPA secure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algorithm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(“adversary”) there exists a PPT algorithm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(“simulator”) such that the following holds.</a:t>
                  </a:r>
                </a:p>
                <a:p>
                  <a:endParaRPr lang="en-US" b="1" dirty="0">
                    <a:latin typeface="Avenir Next LT Pro" panose="020B0504020202020204" pitchFamily="34" charset="0"/>
                  </a:endParaRP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For every PPT algorithm 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every pair of poly-time computable functions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endParaRPr lang="en-US" sz="20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dirty="0">
                                                <a:latin typeface="Cambria Math" panose="02040503050406030204" pitchFamily="18" charset="0"/>
                                              </a:rPr>
                                              <m:t>𝐄𝐧𝐜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>
                                            <a:latin typeface="Cambria Math" panose="02040503050406030204" pitchFamily="18" charset="0"/>
                                          </a:rPr>
                                          <m:t>𝐄𝐧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>
                                                <a:latin typeface="Cambria Math" panose="02040503050406030204" pitchFamily="18" charset="0"/>
                                              </a:rPr>
                                              <m:t>𝐜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US" sz="2400" i="1" dirty="0"/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𝑺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2400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dirty="0">
                                                <a:latin typeface="Cambria Math" panose="02040503050406030204" pitchFamily="18" charset="0"/>
                                              </a:rPr>
                                              <m:t>𝐄𝐧𝐜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695A175-60B3-481F-9568-0D8432C5FB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1518530"/>
                </a:xfrm>
                <a:prstGeom prst="rect">
                  <a:avLst/>
                </a:prstGeom>
                <a:blipFill>
                  <a:blip r:embed="rId2"/>
                  <a:stretch>
                    <a:fillRect l="-530" t="-1587" r="-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33557-9004-4D7C-A0DD-3479F0C212BE}"/>
                  </a:ext>
                </a:extLst>
              </p:cNvPr>
              <p:cNvSpPr txBox="1"/>
              <p:nvPr/>
            </p:nvSpPr>
            <p:spPr>
              <a:xfrm>
                <a:off x="407981" y="3601891"/>
                <a:ext cx="12239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33557-9004-4D7C-A0DD-3479F0C21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1" y="3601891"/>
                <a:ext cx="1223925" cy="338554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E0E18A-E0B1-4883-A585-93D7C112EBF9}"/>
                  </a:ext>
                </a:extLst>
              </p:cNvPr>
              <p:cNvSpPr txBox="1"/>
              <p:nvPr/>
            </p:nvSpPr>
            <p:spPr>
              <a:xfrm>
                <a:off x="5462870" y="3631092"/>
                <a:ext cx="12239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600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E0E18A-E0B1-4883-A585-93D7C112E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870" y="3631092"/>
                <a:ext cx="1223925" cy="33855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59BAF29C-382A-4804-B95F-ED710BFDF2C4}"/>
              </a:ext>
            </a:extLst>
          </p:cNvPr>
          <p:cNvSpPr txBox="1"/>
          <p:nvPr/>
        </p:nvSpPr>
        <p:spPr>
          <a:xfrm>
            <a:off x="5825219" y="5181618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enir Next LT Pro" panose="020B0504020202020204" pitchFamily="34" charset="0"/>
              </a:rPr>
              <a:t>vs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5936C9-7B37-48A3-991A-B1E99D635551}"/>
              </a:ext>
            </a:extLst>
          </p:cNvPr>
          <p:cNvGrpSpPr/>
          <p:nvPr/>
        </p:nvGrpSpPr>
        <p:grpSpPr>
          <a:xfrm>
            <a:off x="270933" y="4516901"/>
            <a:ext cx="4730414" cy="1395101"/>
            <a:chOff x="6764341" y="2084319"/>
            <a:chExt cx="4730414" cy="13951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874577C3-A0BD-4B94-AFCB-97FDBF39CCEF}"/>
                    </a:ext>
                  </a:extLst>
                </p:cNvPr>
                <p:cNvSpPr/>
                <p:nvPr/>
              </p:nvSpPr>
              <p:spPr>
                <a:xfrm>
                  <a:off x="8848725" y="2565020"/>
                  <a:ext cx="914400" cy="914400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874577C3-A0BD-4B94-AFCB-97FDBF39CC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8725" y="2565020"/>
                  <a:ext cx="914400" cy="914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F0F7630-84F4-44ED-9938-CD61093BB1A4}"/>
                </a:ext>
              </a:extLst>
            </p:cNvPr>
            <p:cNvGrpSpPr/>
            <p:nvPr/>
          </p:nvGrpSpPr>
          <p:grpSpPr>
            <a:xfrm>
              <a:off x="7126620" y="2565020"/>
              <a:ext cx="1722105" cy="369332"/>
              <a:chOff x="2897520" y="4396859"/>
              <a:chExt cx="1722105" cy="369332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AE614060-06F7-45F4-B424-9B179D8DE872}"/>
                  </a:ext>
                </a:extLst>
              </p:cNvPr>
              <p:cNvCxnSpPr/>
              <p:nvPr/>
            </p:nvCxnSpPr>
            <p:spPr>
              <a:xfrm>
                <a:off x="3657600" y="4581525"/>
                <a:ext cx="9620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5A49329-8FBF-4314-BA67-736C0B32393E}"/>
                      </a:ext>
                    </a:extLst>
                  </p:cNvPr>
                  <p:cNvSpPr txBox="1"/>
                  <p:nvPr/>
                </p:nvSpPr>
                <p:spPr>
                  <a:xfrm>
                    <a:off x="2897520" y="4396859"/>
                    <a:ext cx="7600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5A49329-8FBF-4314-BA67-736C0B3239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7520" y="4396859"/>
                    <a:ext cx="76008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B242EEB-1A85-420B-905B-E2974DA6D7B8}"/>
                </a:ext>
              </a:extLst>
            </p:cNvPr>
            <p:cNvGrpSpPr/>
            <p:nvPr/>
          </p:nvGrpSpPr>
          <p:grpSpPr>
            <a:xfrm>
              <a:off x="6764341" y="3022220"/>
              <a:ext cx="2084384" cy="369332"/>
              <a:chOff x="6859591" y="3311579"/>
              <a:chExt cx="2084384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DFCE046-B36D-4745-A74E-D0C1014C9648}"/>
                      </a:ext>
                    </a:extLst>
                  </p:cNvPr>
                  <p:cNvSpPr txBox="1"/>
                  <p:nvPr/>
                </p:nvSpPr>
                <p:spPr>
                  <a:xfrm>
                    <a:off x="6859591" y="3311579"/>
                    <a:ext cx="11360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smtClean="0">
                              <a:latin typeface="Cambria Math" panose="02040503050406030204" pitchFamily="18" charset="0"/>
                            </a:rPr>
                            <m:t>𝐄𝐧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BDFCE046-B36D-4745-A74E-D0C1014C96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9591" y="3311579"/>
                    <a:ext cx="113608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6D17A94E-6A69-4D7C-92F5-B952C37A0A17}"/>
                  </a:ext>
                </a:extLst>
              </p:cNvPr>
              <p:cNvCxnSpPr/>
              <p:nvPr/>
            </p:nvCxnSpPr>
            <p:spPr>
              <a:xfrm>
                <a:off x="7981950" y="3524820"/>
                <a:ext cx="9620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D7CE9F9-93FA-4502-917A-AEDFB23DEEB2}"/>
                </a:ext>
              </a:extLst>
            </p:cNvPr>
            <p:cNvGrpSpPr/>
            <p:nvPr/>
          </p:nvGrpSpPr>
          <p:grpSpPr>
            <a:xfrm>
              <a:off x="9772650" y="2799482"/>
              <a:ext cx="1722105" cy="369332"/>
              <a:chOff x="9382125" y="3486720"/>
              <a:chExt cx="1722105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8CD1A2E-668E-43C0-9A77-DF4BFD79A57F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4150" y="3486720"/>
                    <a:ext cx="7600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18CD1A2E-668E-43C0-9A77-DF4BFD79A57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4150" y="3486720"/>
                    <a:ext cx="76008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88D8E81-DCA8-45B9-BAE4-9D4078054343}"/>
                  </a:ext>
                </a:extLst>
              </p:cNvPr>
              <p:cNvCxnSpPr/>
              <p:nvPr/>
            </p:nvCxnSpPr>
            <p:spPr>
              <a:xfrm>
                <a:off x="9382125" y="3709458"/>
                <a:ext cx="9620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49B0E3E-D0FA-461F-A46B-AF6A6D26F9AA}"/>
                    </a:ext>
                  </a:extLst>
                </p:cNvPr>
                <p:cNvSpPr txBox="1"/>
                <p:nvPr/>
              </p:nvSpPr>
              <p:spPr>
                <a:xfrm>
                  <a:off x="8611280" y="2084319"/>
                  <a:ext cx="13892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𝐒𝐚𝐦𝐩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49B0E3E-D0FA-461F-A46B-AF6A6D26F9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1280" y="2084319"/>
                  <a:ext cx="138929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B17FAA-9175-42F7-8179-F72FAE6AEA9F}"/>
              </a:ext>
            </a:extLst>
          </p:cNvPr>
          <p:cNvGrpSpPr/>
          <p:nvPr/>
        </p:nvGrpSpPr>
        <p:grpSpPr>
          <a:xfrm>
            <a:off x="2472659" y="5932085"/>
            <a:ext cx="679716" cy="709717"/>
            <a:chOff x="7272363" y="3947599"/>
            <a:chExt cx="679716" cy="7097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6737F0F-C63E-4A35-B2E0-838E9BFAF903}"/>
                    </a:ext>
                  </a:extLst>
                </p:cNvPr>
                <p:cNvSpPr/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6737F0F-C63E-4A35-B2E0-838E9BFAF9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  <a:blipFill>
                  <a:blip r:embed="rId10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4225303-4105-4004-9F4F-6BB4BE11C83E}"/>
                </a:ext>
              </a:extLst>
            </p:cNvPr>
            <p:cNvCxnSpPr/>
            <p:nvPr/>
          </p:nvCxnSpPr>
          <p:spPr>
            <a:xfrm>
              <a:off x="7469438" y="3947599"/>
              <a:ext cx="0" cy="256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AB7D935-41B0-4005-BE26-ABFB08E1DE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5003" y="3947599"/>
              <a:ext cx="0" cy="256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4B4CC1-CEBA-447A-A61C-681D2233C436}"/>
              </a:ext>
            </a:extLst>
          </p:cNvPr>
          <p:cNvGrpSpPr/>
          <p:nvPr/>
        </p:nvGrpSpPr>
        <p:grpSpPr>
          <a:xfrm>
            <a:off x="7279875" y="4517621"/>
            <a:ext cx="4368135" cy="2108306"/>
            <a:chOff x="7412161" y="4825471"/>
            <a:chExt cx="4368135" cy="210830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9882A23-EC1D-4E45-836B-77F8D9E4F4A7}"/>
                </a:ext>
              </a:extLst>
            </p:cNvPr>
            <p:cNvGrpSpPr/>
            <p:nvPr/>
          </p:nvGrpSpPr>
          <p:grpSpPr>
            <a:xfrm>
              <a:off x="7412161" y="4825471"/>
              <a:ext cx="4368135" cy="1394381"/>
              <a:chOff x="7126620" y="4661621"/>
              <a:chExt cx="4368135" cy="13943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82FDC62-FF24-4382-AD69-281B6A7AB175}"/>
                      </a:ext>
                    </a:extLst>
                  </p:cNvPr>
                  <p:cNvSpPr/>
                  <p:nvPr/>
                </p:nvSpPr>
                <p:spPr>
                  <a:xfrm>
                    <a:off x="8848725" y="5141602"/>
                    <a:ext cx="914400" cy="914400"/>
                  </a:xfrm>
                  <a:prstGeom prst="rect">
                    <a:avLst/>
                  </a:prstGeom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382FDC62-FF24-4382-AD69-281B6A7AB1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8725" y="5141602"/>
                    <a:ext cx="914400" cy="91440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A362CFE-C494-47B5-B0AF-716CA827A53B}"/>
                  </a:ext>
                </a:extLst>
              </p:cNvPr>
              <p:cNvGrpSpPr/>
              <p:nvPr/>
            </p:nvGrpSpPr>
            <p:grpSpPr>
              <a:xfrm>
                <a:off x="7126620" y="5141602"/>
                <a:ext cx="1722105" cy="369332"/>
                <a:chOff x="2897520" y="4396859"/>
                <a:chExt cx="1722105" cy="369332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4316CDFB-2FA1-4D6F-A654-3559B2514B0B}"/>
                    </a:ext>
                  </a:extLst>
                </p:cNvPr>
                <p:cNvCxnSpPr/>
                <p:nvPr/>
              </p:nvCxnSpPr>
              <p:spPr>
                <a:xfrm>
                  <a:off x="3657600" y="4581525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D2ED9CC9-7C21-4296-8182-819CAE5335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97520" y="4396859"/>
                      <a:ext cx="76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D2ED9CC9-7C21-4296-8182-819CAE5335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97520" y="4396859"/>
                      <a:ext cx="760080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AE2C902-87DB-4414-8B9B-4E88E3B4B161}"/>
                  </a:ext>
                </a:extLst>
              </p:cNvPr>
              <p:cNvGrpSpPr/>
              <p:nvPr/>
            </p:nvGrpSpPr>
            <p:grpSpPr>
              <a:xfrm>
                <a:off x="9772650" y="5376064"/>
                <a:ext cx="1722105" cy="369332"/>
                <a:chOff x="9382125" y="3486720"/>
                <a:chExt cx="1722105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414AEA0-8D01-4661-96C1-A34B3F2D5F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44150" y="3486720"/>
                      <a:ext cx="7600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E414AEA0-8D01-4661-96C1-A34B3F2D5FD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44150" y="3486720"/>
                      <a:ext cx="760080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3069A5E7-ED2B-4CD4-B4CA-D60EE4965817}"/>
                    </a:ext>
                  </a:extLst>
                </p:cNvPr>
                <p:cNvCxnSpPr/>
                <p:nvPr/>
              </p:nvCxnSpPr>
              <p:spPr>
                <a:xfrm>
                  <a:off x="9382125" y="3709458"/>
                  <a:ext cx="96202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AC0D952-3CD3-4D99-A8D0-CB26089067D1}"/>
                      </a:ext>
                    </a:extLst>
                  </p:cNvPr>
                  <p:cNvSpPr txBox="1"/>
                  <p:nvPr/>
                </p:nvSpPr>
                <p:spPr>
                  <a:xfrm>
                    <a:off x="8611280" y="4661621"/>
                    <a:ext cx="138929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𝐒𝐚𝐦𝐩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AC0D952-3CD3-4D99-A8D0-CB26089067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11280" y="4661621"/>
                    <a:ext cx="138929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65224E1-9D95-46F6-9D34-2532B6219D68}"/>
                </a:ext>
              </a:extLst>
            </p:cNvPr>
            <p:cNvGrpSpPr/>
            <p:nvPr/>
          </p:nvGrpSpPr>
          <p:grpSpPr>
            <a:xfrm>
              <a:off x="9251608" y="6224060"/>
              <a:ext cx="679716" cy="709717"/>
              <a:chOff x="7272363" y="3947599"/>
              <a:chExt cx="679716" cy="7097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E5393EB-9E2B-4A86-9ED8-65F7FBD27E01}"/>
                      </a:ext>
                    </a:extLst>
                  </p:cNvPr>
                  <p:cNvSpPr/>
                  <p:nvPr/>
                </p:nvSpPr>
                <p:spPr>
                  <a:xfrm>
                    <a:off x="7272363" y="4197373"/>
                    <a:ext cx="679716" cy="459943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dirty="0" smtClean="0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b="1" i="1" dirty="0"/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3E5393EB-9E2B-4A86-9ED8-65F7FBD27E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2363" y="4197373"/>
                    <a:ext cx="679716" cy="45994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7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2532652-8679-44A3-8333-2242C91D6C3A}"/>
                  </a:ext>
                </a:extLst>
              </p:cNvPr>
              <p:cNvCxnSpPr/>
              <p:nvPr/>
            </p:nvCxnSpPr>
            <p:spPr>
              <a:xfrm>
                <a:off x="7469438" y="3947599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61A872E5-F020-486F-8C12-103C708CA9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5003" y="3947599"/>
                <a:ext cx="0" cy="2561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5515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SEM-CPA vs IND-CPA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1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This is really messy. IND-CPA is way simpler to work with.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Totally awesome: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we get the real, meaningful security strength promised by semantic security…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… but we can use the much simpler and cleaner indistinguishability definition.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(for example, when doing proofs!)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895DF7-69D6-4BD8-B9E6-25BAC2BF459E}"/>
              </a:ext>
            </a:extLst>
          </p:cNvPr>
          <p:cNvGrpSpPr/>
          <p:nvPr/>
        </p:nvGrpSpPr>
        <p:grpSpPr>
          <a:xfrm>
            <a:off x="407981" y="1087129"/>
            <a:ext cx="11150879" cy="2436116"/>
            <a:chOff x="407981" y="1744354"/>
            <a:chExt cx="11150879" cy="243611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95AB6C1-267D-485D-851F-172194659821}"/>
                </a:ext>
              </a:extLst>
            </p:cNvPr>
            <p:cNvGrpSpPr/>
            <p:nvPr/>
          </p:nvGrpSpPr>
          <p:grpSpPr>
            <a:xfrm>
              <a:off x="407981" y="1744354"/>
              <a:ext cx="11150879" cy="2436116"/>
              <a:chOff x="482320" y="2843686"/>
              <a:chExt cx="11150879" cy="192177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CC7B842-69B5-48BA-BA73-C9D51149516A}"/>
                  </a:ext>
                </a:extLst>
              </p:cNvPr>
              <p:cNvSpPr/>
              <p:nvPr/>
            </p:nvSpPr>
            <p:spPr>
              <a:xfrm>
                <a:off x="482320" y="2843686"/>
                <a:ext cx="11150879" cy="192177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695A175-60B3-481F-9568-0D8432C5FBD2}"/>
                      </a:ext>
                    </a:extLst>
                  </p:cNvPr>
                  <p:cNvSpPr txBox="1"/>
                  <p:nvPr/>
                </p:nvSpPr>
                <p:spPr>
                  <a:xfrm>
                    <a:off x="559998" y="2927700"/>
                    <a:ext cx="10357006" cy="15185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Avenir Next LT Pro" panose="020B0504020202020204" pitchFamily="34" charset="0"/>
                      </a:rPr>
                      <a:t>Definition.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 An encryption scheme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𝐊𝐞𝐲𝐆𝐞𝐧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𝐃𝐞𝐜</m:t>
                            </m:r>
                          </m:e>
                        </m:d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 is </a:t>
                    </a:r>
                    <a:r>
                      <a:rPr lang="en-US" b="1" dirty="0">
                        <a:latin typeface="Avenir Next LT Pro" panose="020B0504020202020204" pitchFamily="34" charset="0"/>
                      </a:rPr>
                      <a:t>SEM-CPA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if, for every PPT algorithm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(“adversary”) there exists a PPT algorithm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 (“simulator”) such that the following holds.</a:t>
                    </a:r>
                  </a:p>
                  <a:p>
                    <a:endParaRPr lang="en-US" b="1" dirty="0">
                      <a:latin typeface="Avenir Next LT Pro" panose="020B0504020202020204" pitchFamily="34" charset="0"/>
                    </a:endParaRPr>
                  </a:p>
                  <a:p>
                    <a:r>
                      <a:rPr lang="en-US" dirty="0">
                        <a:latin typeface="Avenir Next LT Pro" panose="020B0504020202020204" pitchFamily="34" charset="0"/>
                      </a:rPr>
                      <a:t>For every PPT algorithm </a:t>
                    </a:r>
                    <a14:m>
                      <m:oMath xmlns:m="http://schemas.openxmlformats.org/officeDocument/2006/math"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𝐒𝐚𝐦𝐩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 and every pair of poly-time computable functions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and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a14:m>
                    <a:r>
                      <a:rPr lang="en-US" dirty="0">
                        <a:latin typeface="Avenir Next LT Pro" panose="020B0504020202020204" pitchFamily="34" charset="0"/>
                      </a:rPr>
                      <a:t>,</a:t>
                    </a:r>
                  </a:p>
                  <a:p>
                    <a:endParaRPr lang="en-US" sz="2000" b="1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2400" b="1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dirty="0">
                                                  <a:latin typeface="Cambria Math" panose="02040503050406030204" pitchFamily="18" charset="0"/>
                                                </a:rPr>
                                                <m:t>𝐄𝐧𝐜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1">
                                              <a:latin typeface="Cambria Math" panose="02040503050406030204" pitchFamily="18" charset="0"/>
                                            </a:rPr>
                                            <m:t>𝐄𝐧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latin typeface="Cambria Math" panose="02040503050406030204" pitchFamily="18" charset="0"/>
                                                </a:rPr>
                                                <m:t>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  <m:r>
                                            <m:rPr>
                                              <m:nor/>
                                            </m:rPr>
                                            <a:rPr lang="en-US" sz="2400" i="1" dirty="0"/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2400" b="1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dirty="0">
                                                  <a:latin typeface="Cambria Math" panose="02040503050406030204" pitchFamily="18" charset="0"/>
                                                </a:rPr>
                                                <m:t>𝐄𝐧𝐜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negl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400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695A175-60B3-481F-9568-0D8432C5FB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998" y="2927700"/>
                    <a:ext cx="10357006" cy="151853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530" t="-15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6C33557-9004-4D7C-A0DD-3479F0C212BE}"/>
                    </a:ext>
                  </a:extLst>
                </p:cNvPr>
                <p:cNvSpPr txBox="1"/>
                <p:nvPr/>
              </p:nvSpPr>
              <p:spPr>
                <a:xfrm>
                  <a:off x="407981" y="3601891"/>
                  <a:ext cx="12239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𝐒𝐚𝐦𝐩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6C33557-9004-4D7C-A0DD-3479F0C212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81" y="3601891"/>
                  <a:ext cx="1223925" cy="338554"/>
                </a:xfrm>
                <a:prstGeom prst="rect">
                  <a:avLst/>
                </a:prstGeom>
                <a:blipFill>
                  <a:blip r:embed="rId3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4E0E18A-E0B1-4883-A585-93D7C112EBF9}"/>
                    </a:ext>
                  </a:extLst>
                </p:cNvPr>
                <p:cNvSpPr txBox="1"/>
                <p:nvPr/>
              </p:nvSpPr>
              <p:spPr>
                <a:xfrm>
                  <a:off x="5462870" y="3631092"/>
                  <a:ext cx="12239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𝐒𝐚𝐦𝐩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4E0E18A-E0B1-4883-A585-93D7C112EB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2870" y="3631092"/>
                  <a:ext cx="1223925" cy="338554"/>
                </a:xfrm>
                <a:prstGeom prst="rect">
                  <a:avLst/>
                </a:prstGeom>
                <a:blipFill>
                  <a:blip r:embed="rId4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077578-2C7D-4150-93DB-8F9496CCEC25}"/>
              </a:ext>
            </a:extLst>
          </p:cNvPr>
          <p:cNvGrpSpPr/>
          <p:nvPr/>
        </p:nvGrpSpPr>
        <p:grpSpPr>
          <a:xfrm>
            <a:off x="474133" y="4342070"/>
            <a:ext cx="11489267" cy="506650"/>
            <a:chOff x="482320" y="2843685"/>
            <a:chExt cx="11150879" cy="142686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4E5ED-D254-43A7-AC20-87FDD75B6D6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585175B-9B75-41ED-AA36-BD9F731B35B4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0401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Theorem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IND-CPA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SEM-CPA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585175B-9B75-41ED-AA36-BD9F731B35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040139"/>
                </a:xfrm>
                <a:prstGeom prst="rect">
                  <a:avLst/>
                </a:prstGeom>
                <a:blipFill>
                  <a:blip r:embed="rId5"/>
                  <a:stretch>
                    <a:fillRect l="-510" t="-655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4767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EFD0E2-1BE4-4DFD-83E2-978669CAAA12}"/>
                  </a:ext>
                </a:extLst>
              </p:cNvPr>
              <p:cNvSpPr/>
              <p:nvPr/>
            </p:nvSpPr>
            <p:spPr>
              <a:xfrm>
                <a:off x="3241234" y="3407239"/>
                <a:ext cx="5467350" cy="27336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2EFD0E2-1BE4-4DFD-83E2-978669CAA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234" y="3407239"/>
                <a:ext cx="5467350" cy="2733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SEM-CPA = IND-CPA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Claim: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SEM-CPA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suppose a scheme is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let’s prove that it must also be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SEM-CPA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direct approach: show how to, given any adversary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construct a simulator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 pictures: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We’re given this: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3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AB9CAED-FDFC-4B6E-A6F3-FE0B17AB61AF}"/>
                  </a:ext>
                </a:extLst>
              </p:cNvPr>
              <p:cNvSpPr/>
              <p:nvPr/>
            </p:nvSpPr>
            <p:spPr>
              <a:xfrm>
                <a:off x="5660492" y="4170283"/>
                <a:ext cx="914400" cy="914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AB9CAED-FDFC-4B6E-A6F3-FE0B17AB6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492" y="4170283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7FD1F2-8729-4B8B-91DD-DCECDA6A4E26}"/>
              </a:ext>
            </a:extLst>
          </p:cNvPr>
          <p:cNvCxnSpPr>
            <a:cxnSpLocks/>
          </p:cNvCxnSpPr>
          <p:nvPr/>
        </p:nvCxnSpPr>
        <p:spPr>
          <a:xfrm>
            <a:off x="3009900" y="4354949"/>
            <a:ext cx="2650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ECA007-33EB-4807-8719-A71C77349B60}"/>
                  </a:ext>
                </a:extLst>
              </p:cNvPr>
              <p:cNvSpPr txBox="1"/>
              <p:nvPr/>
            </p:nvSpPr>
            <p:spPr>
              <a:xfrm>
                <a:off x="2123053" y="4168616"/>
                <a:ext cx="760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ECA007-33EB-4807-8719-A71C77349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053" y="4168616"/>
                <a:ext cx="76008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89D792-26D6-461C-9130-F9A3E95DBCCA}"/>
              </a:ext>
            </a:extLst>
          </p:cNvPr>
          <p:cNvCxnSpPr/>
          <p:nvPr/>
        </p:nvCxnSpPr>
        <p:spPr>
          <a:xfrm>
            <a:off x="4698467" y="4840724"/>
            <a:ext cx="962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6BBEC2-F6C4-4DB5-AD14-CC60CDE6C52C}"/>
                  </a:ext>
                </a:extLst>
              </p:cNvPr>
              <p:cNvSpPr txBox="1"/>
              <p:nvPr/>
            </p:nvSpPr>
            <p:spPr>
              <a:xfrm>
                <a:off x="9165692" y="4404744"/>
                <a:ext cx="760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6BBEC2-F6C4-4DB5-AD14-CC60CDE6C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692" y="4404744"/>
                <a:ext cx="76008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97A722-D675-4BBA-936C-F4C3D6ED2A92}"/>
              </a:ext>
            </a:extLst>
          </p:cNvPr>
          <p:cNvCxnSpPr>
            <a:cxnSpLocks/>
          </p:cNvCxnSpPr>
          <p:nvPr/>
        </p:nvCxnSpPr>
        <p:spPr>
          <a:xfrm>
            <a:off x="6584417" y="4627483"/>
            <a:ext cx="24833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7AE4C3-01F5-4F29-B66B-85A2768A8005}"/>
                  </a:ext>
                </a:extLst>
              </p:cNvPr>
              <p:cNvSpPr txBox="1"/>
              <p:nvPr/>
            </p:nvSpPr>
            <p:spPr>
              <a:xfrm>
                <a:off x="5434163" y="2890799"/>
                <a:ext cx="1389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𝐒𝐚𝐦𝐩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7AE4C3-01F5-4F29-B66B-85A2768A8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163" y="2890799"/>
                <a:ext cx="1389290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6A729AA-29D2-40D6-B6AA-76ABCF800B75}"/>
              </a:ext>
            </a:extLst>
          </p:cNvPr>
          <p:cNvGrpSpPr/>
          <p:nvPr/>
        </p:nvGrpSpPr>
        <p:grpSpPr>
          <a:xfrm>
            <a:off x="5788950" y="5104766"/>
            <a:ext cx="679716" cy="1617797"/>
            <a:chOff x="7272363" y="3039519"/>
            <a:chExt cx="679716" cy="1617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1DF36D6-6EE5-4ED0-B607-6C8D914C1CDF}"/>
                    </a:ext>
                  </a:extLst>
                </p:cNvPr>
                <p:cNvSpPr/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𝐄𝐧𝐜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C1DF36D6-6EE5-4ED0-B607-6C8D914C1C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63" y="4197373"/>
                  <a:ext cx="679716" cy="459943"/>
                </a:xfrm>
                <a:prstGeom prst="rect">
                  <a:avLst/>
                </a:prstGeom>
                <a:blipFill>
                  <a:blip r:embed="rId10"/>
                  <a:stretch>
                    <a:fillRect l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7C9FCD3-EB0E-4033-94C4-175BCB5E782F}"/>
                </a:ext>
              </a:extLst>
            </p:cNvPr>
            <p:cNvCxnSpPr>
              <a:cxnSpLocks/>
            </p:cNvCxnSpPr>
            <p:nvPr/>
          </p:nvCxnSpPr>
          <p:spPr>
            <a:xfrm>
              <a:off x="7469438" y="3039519"/>
              <a:ext cx="0" cy="11642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4F8AAE1-D94B-4E14-9F8A-1D71445A09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43887" y="3039519"/>
              <a:ext cx="11116" cy="11642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51F455-8CED-4B3A-86FC-B3FA23721B63}"/>
                  </a:ext>
                </a:extLst>
              </p:cNvPr>
              <p:cNvSpPr txBox="1"/>
              <p:nvPr/>
            </p:nvSpPr>
            <p:spPr>
              <a:xfrm>
                <a:off x="3399679" y="4609427"/>
                <a:ext cx="1342612" cy="386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smtClean="0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51F455-8CED-4B3A-86FC-B3FA23721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679" y="4609427"/>
                <a:ext cx="1342612" cy="386452"/>
              </a:xfrm>
              <a:prstGeom prst="rect">
                <a:avLst/>
              </a:prstGeom>
              <a:blipFill>
                <a:blip r:embed="rId11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tar: 32 Points 29">
            <a:extLst>
              <a:ext uri="{FF2B5EF4-FFF2-40B4-BE49-F238E27FC236}">
                <a16:creationId xmlns:a16="http://schemas.microsoft.com/office/drawing/2014/main" id="{E20D08E8-D432-4971-BB96-AEC522E555DA}"/>
              </a:ext>
            </a:extLst>
          </p:cNvPr>
          <p:cNvSpPr/>
          <p:nvPr/>
        </p:nvSpPr>
        <p:spPr>
          <a:xfrm>
            <a:off x="1483096" y="5011640"/>
            <a:ext cx="2386103" cy="685800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By </a:t>
            </a:r>
            <a:r>
              <a:rPr lang="en-US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IND-CPA!</a:t>
            </a:r>
            <a:endParaRPr lang="en-US" sz="11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B0A6E37-8D65-43C0-B46E-6B3866D1F222}"/>
              </a:ext>
            </a:extLst>
          </p:cNvPr>
          <p:cNvSpPr/>
          <p:nvPr/>
        </p:nvSpPr>
        <p:spPr>
          <a:xfrm rot="10800000">
            <a:off x="4006424" y="3573397"/>
            <a:ext cx="3308775" cy="2880783"/>
          </a:xfrm>
          <a:prstGeom prst="arc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4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PRF ENCRYPTION is IND-CPA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What’s the proof idea?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by the PRF property, I should be able to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above with a totally random function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…</a:t>
                </a:r>
              </a:p>
              <a:p>
                <a:pPr marL="457200" lvl="1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           … without the adversary noticing the difference.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but after that replacement, look at how the scheme works: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for each message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…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… we pick a random string of the same length as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(specifically,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);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and we use it to one-time pad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this is perfectly secret!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2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DB0CB43F-BB8E-4A70-877D-0D5BAAC434FD}"/>
              </a:ext>
            </a:extLst>
          </p:cNvPr>
          <p:cNvGrpSpPr/>
          <p:nvPr/>
        </p:nvGrpSpPr>
        <p:grpSpPr>
          <a:xfrm>
            <a:off x="475900" y="1064602"/>
            <a:ext cx="11197865" cy="1744497"/>
            <a:chOff x="482320" y="2843687"/>
            <a:chExt cx="11150879" cy="100820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5B4053-AFA2-4A18-AFA1-B386DD7686B1}"/>
                </a:ext>
              </a:extLst>
            </p:cNvPr>
            <p:cNvSpPr/>
            <p:nvPr/>
          </p:nvSpPr>
          <p:spPr>
            <a:xfrm>
              <a:off x="482320" y="2843687"/>
              <a:ext cx="11150879" cy="100820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82CEB7B-51BE-437A-A017-5C2D1199539A}"/>
                    </a:ext>
                  </a:extLst>
                </p:cNvPr>
                <p:cNvSpPr txBox="1"/>
                <p:nvPr/>
              </p:nvSpPr>
              <p:spPr>
                <a:xfrm>
                  <a:off x="520260" y="2865707"/>
                  <a:ext cx="10982812" cy="859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Construction (PRF encryption).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be a PRF. Define a scheme: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en-US" b="1" dirty="0">
                    <a:latin typeface="Avenir Next LT Pro" panose="020B05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sample a PRF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𝐄𝐧𝐜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sample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output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𝐃𝐞𝐜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: on input a ciphertext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982CEB7B-51BE-437A-A017-5C2D119953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60" y="2865707"/>
                  <a:ext cx="10982812" cy="859507"/>
                </a:xfrm>
                <a:prstGeom prst="rect">
                  <a:avLst/>
                </a:prstGeom>
                <a:blipFill>
                  <a:blip r:embed="rId3"/>
                  <a:stretch>
                    <a:fillRect l="-442" t="-820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600A15-BAB8-45DA-BD44-DD57D53BDAA7}"/>
              </a:ext>
            </a:extLst>
          </p:cNvPr>
          <p:cNvGrpSpPr/>
          <p:nvPr/>
        </p:nvGrpSpPr>
        <p:grpSpPr>
          <a:xfrm>
            <a:off x="475192" y="2867226"/>
            <a:ext cx="11197866" cy="466524"/>
            <a:chOff x="482320" y="2843685"/>
            <a:chExt cx="11150879" cy="142686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BF320E-B2C4-42C3-B89B-77730EC61424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D8EA78-216B-46A9-9D77-29EA9EBBBF06}"/>
                </a:ext>
              </a:extLst>
            </p:cNvPr>
            <p:cNvSpPr txBox="1"/>
            <p:nvPr/>
          </p:nvSpPr>
          <p:spPr>
            <a:xfrm>
              <a:off x="559998" y="2927700"/>
              <a:ext cx="10432898" cy="1040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venir Next LT Pro" panose="020B0504020202020204" pitchFamily="34" charset="0"/>
                </a:rPr>
                <a:t>Theorem</a:t>
              </a:r>
              <a:r>
                <a:rPr lang="en-US" dirty="0">
                  <a:latin typeface="Avenir Next LT Pro" panose="020B0504020202020204" pitchFamily="34" charset="0"/>
                </a:rPr>
                <a:t>. The PRF scheme is </a:t>
              </a:r>
              <a:r>
                <a:rPr lang="en-US" b="1" dirty="0">
                  <a:latin typeface="Avenir Next LT Pro" panose="020B0504020202020204" pitchFamily="34" charset="0"/>
                </a:rPr>
                <a:t>IND-CPA</a:t>
              </a:r>
              <a:r>
                <a:rPr lang="en-US" dirty="0">
                  <a:latin typeface="Avenir Next LT Pro" panose="020B05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03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BE0A786-8ABA-46CE-BEE7-DF0549C91C7D}"/>
              </a:ext>
            </a:extLst>
          </p:cNvPr>
          <p:cNvGrpSpPr/>
          <p:nvPr/>
        </p:nvGrpSpPr>
        <p:grpSpPr>
          <a:xfrm>
            <a:off x="1737331" y="2887910"/>
            <a:ext cx="7346999" cy="3567538"/>
            <a:chOff x="1737331" y="2887910"/>
            <a:chExt cx="7346999" cy="3567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D3C7117-7424-4DDD-BDE3-F8DFE5F301C9}"/>
                    </a:ext>
                  </a:extLst>
                </p:cNvPr>
                <p:cNvSpPr/>
                <p:nvPr/>
              </p:nvSpPr>
              <p:spPr>
                <a:xfrm>
                  <a:off x="3185949" y="2887910"/>
                  <a:ext cx="5898381" cy="356753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D3C7117-7424-4DDD-BDE3-F8DFE5F301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949" y="2887910"/>
                  <a:ext cx="5898381" cy="356753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7B05EEA-53C4-4EF9-AC43-E4ACD5FB5BF9}"/>
                </a:ext>
              </a:extLst>
            </p:cNvPr>
            <p:cNvGrpSpPr/>
            <p:nvPr/>
          </p:nvGrpSpPr>
          <p:grpSpPr>
            <a:xfrm>
              <a:off x="1737331" y="3150769"/>
              <a:ext cx="1448618" cy="777764"/>
              <a:chOff x="1737331" y="3150769"/>
              <a:chExt cx="1448618" cy="777764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7614A9C6-1F68-4021-932B-A508A7133CDB}"/>
                  </a:ext>
                </a:extLst>
              </p:cNvPr>
              <p:cNvCxnSpPr/>
              <p:nvPr/>
            </p:nvCxnSpPr>
            <p:spPr>
              <a:xfrm flipH="1">
                <a:off x="2526384" y="3429000"/>
                <a:ext cx="65956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2BE86576-C181-4698-BD06-5A995187FA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384" y="3643297"/>
                <a:ext cx="65956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A74A85D-ECFD-4E73-8E69-6DFED064091B}"/>
                  </a:ext>
                </a:extLst>
              </p:cNvPr>
              <p:cNvGrpSpPr/>
              <p:nvPr/>
            </p:nvGrpSpPr>
            <p:grpSpPr>
              <a:xfrm>
                <a:off x="1737331" y="3150769"/>
                <a:ext cx="783781" cy="777764"/>
                <a:chOff x="435755" y="3186096"/>
                <a:chExt cx="783781" cy="777764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0937EB0-BE83-4782-B287-AC3071A7F514}"/>
                    </a:ext>
                  </a:extLst>
                </p:cNvPr>
                <p:cNvSpPr/>
                <p:nvPr/>
              </p:nvSpPr>
              <p:spPr>
                <a:xfrm>
                  <a:off x="435755" y="3186096"/>
                  <a:ext cx="783781" cy="777764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95455F01-CAEB-48EC-892E-ADD1179372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0942" y="3325429"/>
                      <a:ext cx="50687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1" i="1" dirty="0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95455F01-CAEB-48EC-892E-ADD11793727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0942" y="3325429"/>
                      <a:ext cx="506870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PRF SCHEME IS IND-CPA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Strategy: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claim is false, then we can build a distinguisher between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(&amp; violate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PRF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property!)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What’s the distinguisher?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It’s a simulation of the INDCPA experiment vs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!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4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DF4F082-BED2-40F7-856E-BFB53E8E1480}"/>
              </a:ext>
            </a:extLst>
          </p:cNvPr>
          <p:cNvGrpSpPr/>
          <p:nvPr/>
        </p:nvGrpSpPr>
        <p:grpSpPr>
          <a:xfrm>
            <a:off x="397933" y="1135700"/>
            <a:ext cx="11197865" cy="777767"/>
            <a:chOff x="482320" y="2843686"/>
            <a:chExt cx="11150878" cy="23788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EEAF0F8-55C1-4F07-A890-7043FE0CA6E7}"/>
                </a:ext>
              </a:extLst>
            </p:cNvPr>
            <p:cNvSpPr/>
            <p:nvPr/>
          </p:nvSpPr>
          <p:spPr>
            <a:xfrm>
              <a:off x="482320" y="2843686"/>
              <a:ext cx="11150878" cy="23788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Key claim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. For every PPT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𝐏𝐑𝐅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i="1" dirty="0" err="1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⁡[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wins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1" i="1" dirty="0">
                                <a:latin typeface="Cambria Math" panose="02040503050406030204" pitchFamily="18" charset="0"/>
                              </a:rPr>
                              <m:t>INDCPA</m:t>
                            </m:r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experiment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vs</m:t>
                            </m:r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𝑹𝑭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 ]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517E955-F160-4A18-8611-030F5D7FAF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432898" cy="1976804"/>
                </a:xfrm>
                <a:prstGeom prst="rect">
                  <a:avLst/>
                </a:prstGeom>
                <a:blipFill>
                  <a:blip r:embed="rId5"/>
                  <a:stretch>
                    <a:fillRect l="-465" t="-4717" b="-94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6C0CE0-6929-4966-8F20-AC37144708CC}"/>
                  </a:ext>
                </a:extLst>
              </p:cNvPr>
              <p:cNvSpPr/>
              <p:nvPr/>
            </p:nvSpPr>
            <p:spPr>
              <a:xfrm>
                <a:off x="7520757" y="3642049"/>
                <a:ext cx="1344804" cy="22801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6C0CE0-6929-4966-8F20-AC3714470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757" y="3642049"/>
                <a:ext cx="1344804" cy="22801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982FAD23-9ACF-4497-BBA5-CCD88EC0F9E0}"/>
              </a:ext>
            </a:extLst>
          </p:cNvPr>
          <p:cNvSpPr/>
          <p:nvPr/>
        </p:nvSpPr>
        <p:spPr>
          <a:xfrm>
            <a:off x="4512206" y="3000684"/>
            <a:ext cx="1408617" cy="81263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simulate</a:t>
            </a:r>
          </a:p>
          <a:p>
            <a:pPr algn="ctr"/>
            <a:r>
              <a:rPr lang="en-US" b="1" dirty="0"/>
              <a:t>Enc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C4F7F402-1D62-43C2-A551-FE7676558FB4}"/>
              </a:ext>
            </a:extLst>
          </p:cNvPr>
          <p:cNvSpPr/>
          <p:nvPr/>
        </p:nvSpPr>
        <p:spPr>
          <a:xfrm>
            <a:off x="2852057" y="3092784"/>
            <a:ext cx="5551713" cy="1103266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C8063203-EDFB-4647-9366-F27AAAF2A68B}"/>
              </a:ext>
            </a:extLst>
          </p:cNvPr>
          <p:cNvSpPr/>
          <p:nvPr/>
        </p:nvSpPr>
        <p:spPr>
          <a:xfrm>
            <a:off x="3637297" y="3415715"/>
            <a:ext cx="4505218" cy="479054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188F5B-652E-4C46-BBCA-98FD8CA2335D}"/>
              </a:ext>
            </a:extLst>
          </p:cNvPr>
          <p:cNvCxnSpPr>
            <a:cxnSpLocks/>
          </p:cNvCxnSpPr>
          <p:nvPr/>
        </p:nvCxnSpPr>
        <p:spPr>
          <a:xfrm flipH="1">
            <a:off x="3185950" y="3429000"/>
            <a:ext cx="132625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CC40AFD-4AF5-4D5F-A336-D87DBEDB7145}"/>
              </a:ext>
            </a:extLst>
          </p:cNvPr>
          <p:cNvCxnSpPr>
            <a:cxnSpLocks/>
          </p:cNvCxnSpPr>
          <p:nvPr/>
        </p:nvCxnSpPr>
        <p:spPr>
          <a:xfrm>
            <a:off x="3185949" y="3642049"/>
            <a:ext cx="142959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C41A820-CA92-4285-A847-C85CD3983FE1}"/>
              </a:ext>
            </a:extLst>
          </p:cNvPr>
          <p:cNvCxnSpPr>
            <a:cxnSpLocks/>
          </p:cNvCxnSpPr>
          <p:nvPr/>
        </p:nvCxnSpPr>
        <p:spPr>
          <a:xfrm>
            <a:off x="9084330" y="6063130"/>
            <a:ext cx="48360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4BDBCF-D9AC-4E93-AA57-B9F41F32812F}"/>
                  </a:ext>
                </a:extLst>
              </p:cNvPr>
              <p:cNvSpPr txBox="1"/>
              <p:nvPr/>
            </p:nvSpPr>
            <p:spPr>
              <a:xfrm>
                <a:off x="9662837" y="5816410"/>
                <a:ext cx="1410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14BDBCF-D9AC-4E93-AA57-B9F41F328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837" y="5816410"/>
                <a:ext cx="1410835" cy="461665"/>
              </a:xfrm>
              <a:prstGeom prst="rect">
                <a:avLst/>
              </a:prstGeom>
              <a:blipFill>
                <a:blip r:embed="rId7"/>
                <a:stretch>
                  <a:fillRect t="-10526" r="-646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7AFDB12-32F2-4C94-9942-480B0DC7806B}"/>
                  </a:ext>
                </a:extLst>
              </p:cNvPr>
              <p:cNvSpPr/>
              <p:nvPr/>
            </p:nvSpPr>
            <p:spPr>
              <a:xfrm>
                <a:off x="97154" y="4886424"/>
                <a:ext cx="2526913" cy="183494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dirty="0"/>
                  <a:t>simulate </a:t>
                </a:r>
                <a:r>
                  <a:rPr lang="en-US" b="1" dirty="0"/>
                  <a:t>Enc</a:t>
                </a:r>
                <a:r>
                  <a:rPr lang="en-US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7AFDB12-32F2-4C94-9942-480B0DC78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" y="4886424"/>
                <a:ext cx="2526913" cy="183494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19E28FC-2BF4-4E5F-9F5C-C689D80706D4}"/>
              </a:ext>
            </a:extLst>
          </p:cNvPr>
          <p:cNvGrpSpPr/>
          <p:nvPr/>
        </p:nvGrpSpPr>
        <p:grpSpPr>
          <a:xfrm>
            <a:off x="6016546" y="3721988"/>
            <a:ext cx="1504211" cy="369332"/>
            <a:chOff x="5097573" y="1929680"/>
            <a:chExt cx="1504211" cy="36933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0C1EA7E-E80C-4103-ABD5-0F087E5F810F}"/>
                </a:ext>
              </a:extLst>
            </p:cNvPr>
            <p:cNvCxnSpPr/>
            <p:nvPr/>
          </p:nvCxnSpPr>
          <p:spPr>
            <a:xfrm flipH="1">
              <a:off x="6018979" y="2114346"/>
              <a:ext cx="5828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3807A70-1937-4905-90DB-73BB8199346F}"/>
                    </a:ext>
                  </a:extLst>
                </p:cNvPr>
                <p:cNvSpPr txBox="1"/>
                <p:nvPr/>
              </p:nvSpPr>
              <p:spPr>
                <a:xfrm>
                  <a:off x="5097573" y="1929680"/>
                  <a:ext cx="921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4D0F81-AC70-4E4C-A5D1-027892C18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7573" y="1929680"/>
                  <a:ext cx="92140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5475FB-7991-4F5B-80C1-AAECA1558BF5}"/>
              </a:ext>
            </a:extLst>
          </p:cNvPr>
          <p:cNvGrpSpPr/>
          <p:nvPr/>
        </p:nvGrpSpPr>
        <p:grpSpPr>
          <a:xfrm>
            <a:off x="3262216" y="3769955"/>
            <a:ext cx="4258541" cy="1418476"/>
            <a:chOff x="3262216" y="3769955"/>
            <a:chExt cx="4258541" cy="14184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C6E8C8B-F555-4BE5-BAB0-E488CAA45AA9}"/>
                </a:ext>
              </a:extLst>
            </p:cNvPr>
            <p:cNvGrpSpPr/>
            <p:nvPr/>
          </p:nvGrpSpPr>
          <p:grpSpPr>
            <a:xfrm>
              <a:off x="3262216" y="4172768"/>
              <a:ext cx="4258541" cy="1015663"/>
              <a:chOff x="2343243" y="2443924"/>
              <a:chExt cx="4258541" cy="10156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7CF4206-374B-4977-A5F8-EF4C38191D58}"/>
                      </a:ext>
                    </a:extLst>
                  </p:cNvPr>
                  <p:cNvSpPr txBox="1"/>
                  <p:nvPr/>
                </p:nvSpPr>
                <p:spPr>
                  <a:xfrm>
                    <a:off x="2343243" y="2443924"/>
                    <a:ext cx="2433295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dirty="0" smtClean="0"/>
                            <m:t>Generate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←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  <a:p>
                    <a:r>
                      <a:rPr lang="en-US" dirty="0"/>
                      <a:t>Compute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7CF4206-374B-4977-A5F8-EF4C38191D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3243" y="2443924"/>
                    <a:ext cx="2433295" cy="64633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005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ACBFBF4-6FA5-4C7E-94A6-6228A088FB8E}"/>
                  </a:ext>
                </a:extLst>
              </p:cNvPr>
              <p:cNvGrpSpPr/>
              <p:nvPr/>
            </p:nvGrpSpPr>
            <p:grpSpPr>
              <a:xfrm>
                <a:off x="5683570" y="3090255"/>
                <a:ext cx="918214" cy="369332"/>
                <a:chOff x="5683570" y="1929680"/>
                <a:chExt cx="918214" cy="369332"/>
              </a:xfrm>
            </p:grpSpPr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8D3077AA-3DA0-4A09-A90E-49F98B1CA4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8979" y="2114346"/>
                  <a:ext cx="58280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DAEA6EF7-2544-4408-9C1C-A9872C3C7E6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83570" y="1929680"/>
                      <a:ext cx="3506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9B94A615-5831-43B9-BE08-5334F2F9711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83570" y="1929680"/>
                      <a:ext cx="350673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AAA057E7-8004-4DA0-A23A-360085CDFD15}"/>
                </a:ext>
              </a:extLst>
            </p:cNvPr>
            <p:cNvSpPr/>
            <p:nvPr/>
          </p:nvSpPr>
          <p:spPr>
            <a:xfrm rot="3849586">
              <a:off x="5053747" y="3708951"/>
              <a:ext cx="905817" cy="1027826"/>
            </a:xfrm>
            <a:prstGeom prst="arc">
              <a:avLst>
                <a:gd name="adj1" fmla="val 14463295"/>
                <a:gd name="adj2" fmla="val 0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B8081C-8E20-45A0-A2DC-FB9E50C86E62}"/>
              </a:ext>
            </a:extLst>
          </p:cNvPr>
          <p:cNvGrpSpPr/>
          <p:nvPr/>
        </p:nvGrpSpPr>
        <p:grpSpPr>
          <a:xfrm>
            <a:off x="6520776" y="5494704"/>
            <a:ext cx="999981" cy="369332"/>
            <a:chOff x="5601803" y="1929680"/>
            <a:chExt cx="999981" cy="369332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A72CB57-EB29-4E1A-BAB5-CC72E35FA1A8}"/>
                </a:ext>
              </a:extLst>
            </p:cNvPr>
            <p:cNvCxnSpPr/>
            <p:nvPr/>
          </p:nvCxnSpPr>
          <p:spPr>
            <a:xfrm flipH="1">
              <a:off x="6018979" y="2114346"/>
              <a:ext cx="5828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888DFE9-743C-4863-9FC3-006E3A2F1B7C}"/>
                    </a:ext>
                  </a:extLst>
                </p:cNvPr>
                <p:cNvSpPr txBox="1"/>
                <p:nvPr/>
              </p:nvSpPr>
              <p:spPr>
                <a:xfrm>
                  <a:off x="5601803" y="1929680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B22B155-5AA1-4E04-AA84-7314B15D6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1803" y="1929680"/>
                  <a:ext cx="42191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4C139B1-7833-42AF-9526-E02089C4EF10}"/>
              </a:ext>
            </a:extLst>
          </p:cNvPr>
          <p:cNvGrpSpPr/>
          <p:nvPr/>
        </p:nvGrpSpPr>
        <p:grpSpPr>
          <a:xfrm>
            <a:off x="3262216" y="5724078"/>
            <a:ext cx="7811456" cy="646331"/>
            <a:chOff x="2357244" y="4523919"/>
            <a:chExt cx="781145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5E41BA5-E8EB-403B-AB12-936F40F8D4EA}"/>
                    </a:ext>
                  </a:extLst>
                </p:cNvPr>
                <p:cNvSpPr txBox="1"/>
                <p:nvPr/>
              </p:nvSpPr>
              <p:spPr>
                <a:xfrm>
                  <a:off x="2357244" y="4523919"/>
                  <a:ext cx="22797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venir Next LT Pro" panose="020B0504020202020204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1;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Otherwise output 0.</a:t>
                  </a: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FD6E019-D7EF-4D10-A6ED-89F600578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7244" y="4523919"/>
                  <a:ext cx="2279791" cy="646331"/>
                </a:xfrm>
                <a:prstGeom prst="rect">
                  <a:avLst/>
                </a:prstGeom>
                <a:blipFill>
                  <a:blip r:embed="rId9"/>
                  <a:stretch>
                    <a:fillRect l="-2406" t="-3774" r="-1337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ight Brace 62">
              <a:extLst>
                <a:ext uri="{FF2B5EF4-FFF2-40B4-BE49-F238E27FC236}">
                  <a16:creationId xmlns:a16="http://schemas.microsoft.com/office/drawing/2014/main" id="{0813AA1F-3D3B-4146-830C-611E161C4AF1}"/>
                </a:ext>
              </a:extLst>
            </p:cNvPr>
            <p:cNvSpPr/>
            <p:nvPr/>
          </p:nvSpPr>
          <p:spPr>
            <a:xfrm>
              <a:off x="4613288" y="4523919"/>
              <a:ext cx="230017" cy="646331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1CDD269-3314-406C-B8E0-26D331ADB80A}"/>
                </a:ext>
              </a:extLst>
            </p:cNvPr>
            <p:cNvCxnSpPr>
              <a:cxnSpLocks/>
            </p:cNvCxnSpPr>
            <p:nvPr/>
          </p:nvCxnSpPr>
          <p:spPr>
            <a:xfrm>
              <a:off x="5142175" y="4851231"/>
              <a:ext cx="3520786" cy="117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FEC2992-EBA2-463D-B7B4-71FA2863B8E0}"/>
                    </a:ext>
                  </a:extLst>
                </p:cNvPr>
                <p:cNvSpPr txBox="1"/>
                <p:nvPr/>
              </p:nvSpPr>
              <p:spPr>
                <a:xfrm>
                  <a:off x="8757865" y="4616251"/>
                  <a:ext cx="14108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A4B44B8-99F6-4CB4-BD59-219BEA1BA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7865" y="4616251"/>
                  <a:ext cx="1410835" cy="461665"/>
                </a:xfrm>
                <a:prstGeom prst="rect">
                  <a:avLst/>
                </a:prstGeom>
                <a:blipFill>
                  <a:blip r:embed="rId10"/>
                  <a:stretch>
                    <a:fillRect t="-10526" r="-649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7691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SECRECY and ENCRYPTION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Our focus so far: secrecy.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Two settings: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Perfect secrecy (information-theoretic)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One-time pad: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bit key encrypts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-bit message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Shannon’s theorem: one-time pad is optimal.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Computational secrecy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pseudorandom generators: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-bit key,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-bit messages;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pseudorandom functions: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-bit key,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-many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-bit messages;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much more powerful security: even secret against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chosen plaintext attacks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(CPA);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security proofs.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9A91194-F362-4773-9F7E-33278942E922}"/>
              </a:ext>
            </a:extLst>
          </p:cNvPr>
          <p:cNvGrpSpPr/>
          <p:nvPr/>
        </p:nvGrpSpPr>
        <p:grpSpPr>
          <a:xfrm>
            <a:off x="6421966" y="1007533"/>
            <a:ext cx="5541434" cy="1623908"/>
            <a:chOff x="1693333" y="3285064"/>
            <a:chExt cx="7916334" cy="231986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AA5D45-6E47-4128-98E0-2B72CFE64B87}"/>
                </a:ext>
              </a:extLst>
            </p:cNvPr>
            <p:cNvSpPr/>
            <p:nvPr/>
          </p:nvSpPr>
          <p:spPr>
            <a:xfrm>
              <a:off x="1693333" y="3530599"/>
              <a:ext cx="2150534" cy="207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899798-DC57-4639-8AE7-EEC8A1A0FFD0}"/>
                </a:ext>
              </a:extLst>
            </p:cNvPr>
            <p:cNvSpPr/>
            <p:nvPr/>
          </p:nvSpPr>
          <p:spPr>
            <a:xfrm>
              <a:off x="7459133" y="3530598"/>
              <a:ext cx="2150534" cy="2074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BD580F-68D7-4CAC-B049-DD58631E194D}"/>
                </a:ext>
              </a:extLst>
            </p:cNvPr>
            <p:cNvSpPr/>
            <p:nvPr/>
          </p:nvSpPr>
          <p:spPr>
            <a:xfrm>
              <a:off x="5223933" y="3285064"/>
              <a:ext cx="914400" cy="626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3C77182D-A904-4158-95EF-7BD9C80EBB58}"/>
                </a:ext>
              </a:extLst>
            </p:cNvPr>
            <p:cNvSpPr/>
            <p:nvPr/>
          </p:nvSpPr>
          <p:spPr>
            <a:xfrm>
              <a:off x="4064000" y="4538132"/>
              <a:ext cx="3175000" cy="143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picture containing object, light, lamp, milk&#10;&#10;Description automatically generated">
              <a:extLst>
                <a:ext uri="{FF2B5EF4-FFF2-40B4-BE49-F238E27FC236}">
                  <a16:creationId xmlns:a16="http://schemas.microsoft.com/office/drawing/2014/main" id="{B4795DDF-BB98-43D6-91B9-1BE8891EF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36747">
              <a:off x="5351758" y="3900464"/>
              <a:ext cx="758952" cy="90279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C4A1850-F8C3-4881-BFE9-A5BE4C0E14D7}"/>
              </a:ext>
            </a:extLst>
          </p:cNvPr>
          <p:cNvGrpSpPr/>
          <p:nvPr/>
        </p:nvGrpSpPr>
        <p:grpSpPr>
          <a:xfrm>
            <a:off x="8908639" y="286285"/>
            <a:ext cx="679716" cy="716080"/>
            <a:chOff x="6096000" y="4565752"/>
            <a:chExt cx="679716" cy="716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C0E8AF4-FEF3-4954-AC26-692FA53E634B}"/>
                    </a:ext>
                  </a:extLst>
                </p:cNvPr>
                <p:cNvSpPr/>
                <p:nvPr/>
              </p:nvSpPr>
              <p:spPr>
                <a:xfrm>
                  <a:off x="6096000" y="4565752"/>
                  <a:ext cx="679716" cy="459943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𝐄𝐧𝐜</m:t>
                        </m:r>
                      </m:oMath>
                    </m:oMathPara>
                  </a14:m>
                  <a:endParaRPr lang="en-US" b="1" i="1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AC0E8AF4-FEF3-4954-AC26-692FA53E63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565752"/>
                  <a:ext cx="679716" cy="4599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7E3A17E-DB3D-41C8-A391-8EC30899E632}"/>
                </a:ext>
              </a:extLst>
            </p:cNvPr>
            <p:cNvCxnSpPr/>
            <p:nvPr/>
          </p:nvCxnSpPr>
          <p:spPr>
            <a:xfrm>
              <a:off x="6287445" y="5025695"/>
              <a:ext cx="0" cy="256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398273D-8369-40BC-97B3-0832D79EA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3010" y="5025695"/>
              <a:ext cx="0" cy="2561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18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3816</Words>
  <Application>Microsoft Office PowerPoint</Application>
  <PresentationFormat>Widescreen</PresentationFormat>
  <Paragraphs>605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Avenir Next LT Pro</vt:lpstr>
      <vt:lpstr>Bahnschrift Condensed</vt:lpstr>
      <vt:lpstr>Calibri</vt:lpstr>
      <vt:lpstr>Calibri Light</vt:lpstr>
      <vt:lpstr>Cambria Math</vt:lpstr>
      <vt:lpstr>Office Theme</vt:lpstr>
      <vt:lpstr>MATH/CMSC 456 :: UPDATED COURSE INFO</vt:lpstr>
      <vt:lpstr>HOMEWORK RULES AND GUIDELINES : </vt:lpstr>
      <vt:lpstr>RECAP: SEMANTIC SECURITY</vt:lpstr>
      <vt:lpstr>RECAP: SEMANTIC SECURITY under CHOSEN PLAINTEXT ATTACK</vt:lpstr>
      <vt:lpstr>RECAP: SEM-CPA vs IND-CPA</vt:lpstr>
      <vt:lpstr>RECAP: SEM-CPA = IND-CPA</vt:lpstr>
      <vt:lpstr>RECAP: PRF ENCRYPTION is IND-CPA</vt:lpstr>
      <vt:lpstr>RECAP: PRF SCHEME IS IND-CPA</vt:lpstr>
      <vt:lpstr>RECAP: SECRECY and ENCRYPTION</vt:lpstr>
      <vt:lpstr>IS CRYPTO JUST SECRECY?</vt:lpstr>
      <vt:lpstr>IS CRYPTO JUST SECRECY?</vt:lpstr>
      <vt:lpstr>IS CRYPTO JUST SECRECY?</vt:lpstr>
      <vt:lpstr>WHAT ABOUT FANCIER ENCRYPTION?</vt:lpstr>
      <vt:lpstr>V. AUTHENTICATION</vt:lpstr>
      <vt:lpstr>AUTHENTICATION</vt:lpstr>
      <vt:lpstr>AUTHENTICATION</vt:lpstr>
      <vt:lpstr>AUTHENTICATION</vt:lpstr>
      <vt:lpstr>MESSAGE AUTHENTICATION CODES</vt:lpstr>
      <vt:lpstr>MESSAGE AUTHENTICATION CODES</vt:lpstr>
      <vt:lpstr>MESSAGE AUTHENTICATION CODES</vt:lpstr>
      <vt:lpstr>SECURE AUTHENTICATION</vt:lpstr>
      <vt:lpstr>UNFORGEABILITY</vt:lpstr>
      <vt:lpstr>UNFORGEABILITY</vt:lpstr>
      <vt:lpstr>UNFORGEABILITY</vt:lpstr>
      <vt:lpstr>CONSTRUCTING SECURE MACs</vt:lpstr>
      <vt:lpstr>CONSTRUCTING SECURE MACs</vt:lpstr>
      <vt:lpstr>CONSTRUCTING SECURE MACs</vt:lpstr>
      <vt:lpstr>CONSTRUCTING SECURE MACs</vt:lpstr>
      <vt:lpstr>CONSTRUCTING SECURE MACs</vt:lpstr>
      <vt:lpstr>CONSTRUCTING SECURE MACs</vt:lpstr>
      <vt:lpstr>CONSTRUCTING SECURE MACs</vt:lpstr>
      <vt:lpstr>SIMPLE PRF MAC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Gorjan Alagic</cp:lastModifiedBy>
  <cp:revision>888</cp:revision>
  <dcterms:created xsi:type="dcterms:W3CDTF">2020-01-13T02:49:23Z</dcterms:created>
  <dcterms:modified xsi:type="dcterms:W3CDTF">2020-02-11T20:25:35Z</dcterms:modified>
</cp:coreProperties>
</file>