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81" r:id="rId2"/>
    <p:sldId id="350" r:id="rId3"/>
    <p:sldId id="382" r:id="rId4"/>
    <p:sldId id="384" r:id="rId5"/>
    <p:sldId id="383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5" r:id="rId15"/>
    <p:sldId id="396" r:id="rId16"/>
    <p:sldId id="397" r:id="rId17"/>
    <p:sldId id="401" r:id="rId18"/>
    <p:sldId id="398" r:id="rId19"/>
    <p:sldId id="399" r:id="rId20"/>
    <p:sldId id="400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1" r:id="rId30"/>
    <p:sldId id="412" r:id="rId31"/>
    <p:sldId id="417" r:id="rId32"/>
    <p:sldId id="419" r:id="rId33"/>
    <p:sldId id="418" r:id="rId34"/>
    <p:sldId id="413" r:id="rId35"/>
    <p:sldId id="414" r:id="rId36"/>
    <p:sldId id="415" r:id="rId37"/>
    <p:sldId id="41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264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4" Type="http://schemas.openxmlformats.org/officeDocument/2006/relationships/image" Target="../media/image262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3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3" Type="http://schemas.openxmlformats.org/officeDocument/2006/relationships/image" Target="../media/image294.png"/><Relationship Id="rId7" Type="http://schemas.openxmlformats.org/officeDocument/2006/relationships/image" Target="../media/image298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294.png"/><Relationship Id="rId7" Type="http://schemas.openxmlformats.org/officeDocument/2006/relationships/image" Target="../media/image303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image" Target="../media/image306.png"/><Relationship Id="rId5" Type="http://schemas.openxmlformats.org/officeDocument/2006/relationships/image" Target="../media/image302.png"/><Relationship Id="rId10" Type="http://schemas.openxmlformats.org/officeDocument/2006/relationships/image" Target="../media/image305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32.png"/><Relationship Id="rId3" Type="http://schemas.openxmlformats.org/officeDocument/2006/relationships/image" Target="../media/image222.png"/><Relationship Id="rId21" Type="http://schemas.openxmlformats.org/officeDocument/2006/relationships/image" Target="../media/image235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17" Type="http://schemas.openxmlformats.org/officeDocument/2006/relationships/image" Target="../media/image231.png"/><Relationship Id="rId2" Type="http://schemas.openxmlformats.org/officeDocument/2006/relationships/image" Target="../media/image221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27.png"/><Relationship Id="rId24" Type="http://schemas.openxmlformats.org/officeDocument/2006/relationships/image" Target="../media/image238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23" Type="http://schemas.openxmlformats.org/officeDocument/2006/relationships/image" Target="../media/image237.png"/><Relationship Id="rId10" Type="http://schemas.openxmlformats.org/officeDocument/2006/relationships/image" Target="../media/image226.png"/><Relationship Id="rId19" Type="http://schemas.openxmlformats.org/officeDocument/2006/relationships/image" Target="../media/image233.png"/><Relationship Id="rId9" Type="http://schemas.openxmlformats.org/officeDocument/2006/relationships/image" Target="../media/image225.png"/><Relationship Id="rId14" Type="http://schemas.openxmlformats.org/officeDocument/2006/relationships/image" Target="../media/image55.png"/><Relationship Id="rId22" Type="http://schemas.openxmlformats.org/officeDocument/2006/relationships/image" Target="../media/image2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32.png"/><Relationship Id="rId3" Type="http://schemas.openxmlformats.org/officeDocument/2006/relationships/image" Target="../media/image318.png"/><Relationship Id="rId21" Type="http://schemas.openxmlformats.org/officeDocument/2006/relationships/image" Target="../media/image235.png"/><Relationship Id="rId7" Type="http://schemas.openxmlformats.org/officeDocument/2006/relationships/image" Target="../media/image223.png"/><Relationship Id="rId12" Type="http://schemas.openxmlformats.org/officeDocument/2006/relationships/image" Target="../media/image322.png"/><Relationship Id="rId17" Type="http://schemas.openxmlformats.org/officeDocument/2006/relationships/image" Target="../media/image231.png"/><Relationship Id="rId2" Type="http://schemas.openxmlformats.org/officeDocument/2006/relationships/image" Target="../media/image317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1.png"/><Relationship Id="rId24" Type="http://schemas.openxmlformats.org/officeDocument/2006/relationships/image" Target="../media/image238.png"/><Relationship Id="rId5" Type="http://schemas.openxmlformats.org/officeDocument/2006/relationships/image" Target="../media/image320.png"/><Relationship Id="rId15" Type="http://schemas.openxmlformats.org/officeDocument/2006/relationships/image" Target="../media/image324.png"/><Relationship Id="rId23" Type="http://schemas.openxmlformats.org/officeDocument/2006/relationships/image" Target="../media/image237.png"/><Relationship Id="rId10" Type="http://schemas.openxmlformats.org/officeDocument/2006/relationships/image" Target="../media/image226.png"/><Relationship Id="rId19" Type="http://schemas.openxmlformats.org/officeDocument/2006/relationships/image" Target="../media/image233.png"/><Relationship Id="rId4" Type="http://schemas.openxmlformats.org/officeDocument/2006/relationships/image" Target="../media/image319.png"/><Relationship Id="rId9" Type="http://schemas.openxmlformats.org/officeDocument/2006/relationships/image" Target="../media/image225.png"/><Relationship Id="rId14" Type="http://schemas.openxmlformats.org/officeDocument/2006/relationships/image" Target="../media/image323.png"/><Relationship Id="rId22" Type="http://schemas.openxmlformats.org/officeDocument/2006/relationships/image" Target="../media/image2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0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3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36.png"/><Relationship Id="rId15" Type="http://schemas.openxmlformats.org/officeDocument/2006/relationships/image" Target="../media/image147.png"/><Relationship Id="rId10" Type="http://schemas.openxmlformats.org/officeDocument/2006/relationships/image" Target="../media/image149.png"/><Relationship Id="rId4" Type="http://schemas.openxmlformats.org/officeDocument/2006/relationships/image" Target="../media/image3.png"/><Relationship Id="rId14" Type="http://schemas.openxmlformats.org/officeDocument/2006/relationships/image" Target="../media/image146.png"/><Relationship Id="rId9" Type="http://schemas.openxmlformats.org/officeDocument/2006/relationships/image" Target="../media/image1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3" Type="http://schemas.openxmlformats.org/officeDocument/2006/relationships/image" Target="../media/image338.png"/><Relationship Id="rId7" Type="http://schemas.openxmlformats.org/officeDocument/2006/relationships/image" Target="../media/image13.png"/><Relationship Id="rId12" Type="http://schemas.openxmlformats.org/officeDocument/2006/relationships/image" Target="../media/image348.png"/><Relationship Id="rId2" Type="http://schemas.openxmlformats.org/officeDocument/2006/relationships/image" Target="../media/image339.png"/><Relationship Id="rId16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341.png"/><Relationship Id="rId15" Type="http://schemas.openxmlformats.org/officeDocument/2006/relationships/image" Target="../media/image15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Relationship Id="rId14" Type="http://schemas.openxmlformats.org/officeDocument/2006/relationships/image" Target="../media/image3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6.png"/><Relationship Id="rId4" Type="http://schemas.openxmlformats.org/officeDocument/2006/relationships/image" Target="../media/image2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0.png"/><Relationship Id="rId7" Type="http://schemas.openxmlformats.org/officeDocument/2006/relationships/image" Target="../media/image1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7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3.png"/><Relationship Id="rId5" Type="http://schemas.openxmlformats.org/officeDocument/2006/relationships/image" Target="../media/image21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8" Type="http://schemas.openxmlformats.org/officeDocument/2006/relationships/image" Target="../media/image205.png"/><Relationship Id="rId3" Type="http://schemas.openxmlformats.org/officeDocument/2006/relationships/image" Target="../media/image2000.png"/><Relationship Id="rId7" Type="http://schemas.openxmlformats.org/officeDocument/2006/relationships/image" Target="../media/image77.png"/><Relationship Id="rId17" Type="http://schemas.openxmlformats.org/officeDocument/2006/relationships/image" Target="../media/image204.png"/><Relationship Id="rId2" Type="http://schemas.openxmlformats.org/officeDocument/2006/relationships/image" Target="../media/image199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0.png"/><Relationship Id="rId5" Type="http://schemas.openxmlformats.org/officeDocument/2006/relationships/image" Target="../media/image2020.png"/><Relationship Id="rId15" Type="http://schemas.openxmlformats.org/officeDocument/2006/relationships/image" Target="../media/image157.png"/><Relationship Id="rId4" Type="http://schemas.openxmlformats.org/officeDocument/2006/relationships/image" Target="../media/image20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32.png"/><Relationship Id="rId3" Type="http://schemas.openxmlformats.org/officeDocument/2006/relationships/image" Target="../media/image222.png"/><Relationship Id="rId21" Type="http://schemas.openxmlformats.org/officeDocument/2006/relationships/image" Target="../media/image235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17" Type="http://schemas.openxmlformats.org/officeDocument/2006/relationships/image" Target="../media/image231.png"/><Relationship Id="rId2" Type="http://schemas.openxmlformats.org/officeDocument/2006/relationships/image" Target="../media/image221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27.png"/><Relationship Id="rId24" Type="http://schemas.openxmlformats.org/officeDocument/2006/relationships/image" Target="../media/image238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23" Type="http://schemas.openxmlformats.org/officeDocument/2006/relationships/image" Target="../media/image237.png"/><Relationship Id="rId10" Type="http://schemas.openxmlformats.org/officeDocument/2006/relationships/image" Target="../media/image226.png"/><Relationship Id="rId19" Type="http://schemas.openxmlformats.org/officeDocument/2006/relationships/image" Target="../media/image233.png"/><Relationship Id="rId9" Type="http://schemas.openxmlformats.org/officeDocument/2006/relationships/image" Target="../media/image225.png"/><Relationship Id="rId14" Type="http://schemas.openxmlformats.org/officeDocument/2006/relationships/image" Target="../media/image55.png"/><Relationship Id="rId22" Type="http://schemas.openxmlformats.org/officeDocument/2006/relationships/image" Target="../media/image2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(slides, reading);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there, assignments will be as well.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 algn="ctr">
              <a:buNone/>
            </a:pPr>
            <a:r>
              <a:rPr lang="en-US" sz="1800" i="1" u="sng" dirty="0">
                <a:latin typeface="Avenir Next LT Pro" panose="020B0504020202020204" pitchFamily="34" charset="0"/>
              </a:rPr>
              <a:t>Check these setups asap, and let me know if you run into issues!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IRB 5234)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(2115 ATL, starting Feb 4)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(2115 ATL, starting Feb 6)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3" y="21505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3" y="44111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7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SEMANTIC SECURITY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Recall: </a:t>
            </a:r>
            <a:r>
              <a:rPr lang="en-US" sz="1800" dirty="0">
                <a:latin typeface="Avenir Next LT Pro" panose="020B0504020202020204" pitchFamily="34" charset="0"/>
              </a:rPr>
              <a:t>“semantic security” is a meaningful, intuitive notion;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It says something like this: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“observing the ciphertext doesn’t help the adversary learn anything </a:t>
            </a:r>
            <a:r>
              <a:rPr lang="en-US" sz="1800" b="1" i="1" dirty="0">
                <a:latin typeface="Avenir Next LT Pro" panose="020B0504020202020204" pitchFamily="34" charset="0"/>
              </a:rPr>
              <a:t>new</a:t>
            </a:r>
            <a:r>
              <a:rPr lang="en-US" sz="1800" dirty="0">
                <a:latin typeface="Avenir Next LT Pro" panose="020B0504020202020204" pitchFamily="34" charset="0"/>
              </a:rPr>
              <a:t> about the plaintext.”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 bit more carefully: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“no matter what the adversary already knows about the plaintext…</a:t>
            </a:r>
          </a:p>
          <a:p>
            <a:pPr marL="0" indent="0" algn="ctr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… observing the ciphertext doesn’t help him learn anything more.”</a:t>
            </a:r>
          </a:p>
          <a:p>
            <a:pPr marL="0" indent="0" algn="ctr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Things to capture formally: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existing knowledge;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new knowledge;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“doesn’t help”.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324FFD-D680-44CE-9953-1561D3C800D2}"/>
              </a:ext>
            </a:extLst>
          </p:cNvPr>
          <p:cNvCxnSpPr>
            <a:cxnSpLocks/>
          </p:cNvCxnSpPr>
          <p:nvPr/>
        </p:nvCxnSpPr>
        <p:spPr>
          <a:xfrm>
            <a:off x="5734050" y="4191000"/>
            <a:ext cx="1504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C11A67-3D51-4B02-A37A-D36310770191}"/>
              </a:ext>
            </a:extLst>
          </p:cNvPr>
          <p:cNvCxnSpPr>
            <a:cxnSpLocks/>
          </p:cNvCxnSpPr>
          <p:nvPr/>
        </p:nvCxnSpPr>
        <p:spPr>
          <a:xfrm>
            <a:off x="7239000" y="4581525"/>
            <a:ext cx="1504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D04FF-F2D3-4915-B931-1A93A494C02D}"/>
              </a:ext>
            </a:extLst>
          </p:cNvPr>
          <p:cNvCxnSpPr>
            <a:cxnSpLocks/>
          </p:cNvCxnSpPr>
          <p:nvPr/>
        </p:nvCxnSpPr>
        <p:spPr>
          <a:xfrm>
            <a:off x="5424487" y="4581525"/>
            <a:ext cx="13620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SEMANTIC SECURITY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 bit more formally.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Pick some scheme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An attacker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says they can break it, like this: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 plaintext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generated somehow;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receives some info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about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then observes the ciphertext in transit;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Finally,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figures out some info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about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Security will mean that: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There exists a “simulator”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such that: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If the plaintext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generated in the same way;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receives some info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about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also figures out the info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about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4577C3-A0BD-4B94-AFCB-97FDBF39CCEF}"/>
                  </a:ext>
                </a:extLst>
              </p:cNvPr>
              <p:cNvSpPr/>
              <p:nvPr/>
            </p:nvSpPr>
            <p:spPr>
              <a:xfrm>
                <a:off x="8848725" y="2565020"/>
                <a:ext cx="914400" cy="914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4577C3-A0BD-4B94-AFCB-97FDBF39C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25" y="2565020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F0F7630-84F4-44ED-9938-CD61093BB1A4}"/>
              </a:ext>
            </a:extLst>
          </p:cNvPr>
          <p:cNvGrpSpPr/>
          <p:nvPr/>
        </p:nvGrpSpPr>
        <p:grpSpPr>
          <a:xfrm>
            <a:off x="7126620" y="2565020"/>
            <a:ext cx="1722105" cy="369332"/>
            <a:chOff x="2897520" y="4396859"/>
            <a:chExt cx="1722105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E614060-06F7-45F4-B424-9B179D8DE872}"/>
                </a:ext>
              </a:extLst>
            </p:cNvPr>
            <p:cNvCxnSpPr/>
            <p:nvPr/>
          </p:nvCxnSpPr>
          <p:spPr>
            <a:xfrm>
              <a:off x="3657600" y="4581525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5A49329-8FBF-4314-BA67-736C0B32393E}"/>
                    </a:ext>
                  </a:extLst>
                </p:cNvPr>
                <p:cNvSpPr txBox="1"/>
                <p:nvPr/>
              </p:nvSpPr>
              <p:spPr>
                <a:xfrm>
                  <a:off x="2897520" y="4396859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5A49329-8FBF-4314-BA67-736C0B3239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520" y="4396859"/>
                  <a:ext cx="76008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242EEB-1A85-420B-905B-E2974DA6D7B8}"/>
              </a:ext>
            </a:extLst>
          </p:cNvPr>
          <p:cNvGrpSpPr/>
          <p:nvPr/>
        </p:nvGrpSpPr>
        <p:grpSpPr>
          <a:xfrm>
            <a:off x="6764341" y="3022220"/>
            <a:ext cx="2084384" cy="369332"/>
            <a:chOff x="6859591" y="3311579"/>
            <a:chExt cx="208438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FCE046-B36D-4745-A74E-D0C1014C9648}"/>
                    </a:ext>
                  </a:extLst>
                </p:cNvPr>
                <p:cNvSpPr txBox="1"/>
                <p:nvPr/>
              </p:nvSpPr>
              <p:spPr>
                <a:xfrm>
                  <a:off x="6859591" y="3311579"/>
                  <a:ext cx="1136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FCE046-B36D-4745-A74E-D0C1014C9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591" y="3311579"/>
                  <a:ext cx="113608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17A94E-6A69-4D7C-92F5-B952C37A0A17}"/>
                </a:ext>
              </a:extLst>
            </p:cNvPr>
            <p:cNvCxnSpPr/>
            <p:nvPr/>
          </p:nvCxnSpPr>
          <p:spPr>
            <a:xfrm>
              <a:off x="7981950" y="3524820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7CE9F9-93FA-4502-917A-AEDFB23DEEB2}"/>
              </a:ext>
            </a:extLst>
          </p:cNvPr>
          <p:cNvGrpSpPr/>
          <p:nvPr/>
        </p:nvGrpSpPr>
        <p:grpSpPr>
          <a:xfrm>
            <a:off x="9772650" y="2799482"/>
            <a:ext cx="1722105" cy="369332"/>
            <a:chOff x="9382125" y="3486720"/>
            <a:chExt cx="172210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8CD1A2E-668E-43C0-9A77-DF4BFD79A57F}"/>
                    </a:ext>
                  </a:extLst>
                </p:cNvPr>
                <p:cNvSpPr txBox="1"/>
                <p:nvPr/>
              </p:nvSpPr>
              <p:spPr>
                <a:xfrm>
                  <a:off x="10344150" y="3486720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8CD1A2E-668E-43C0-9A77-DF4BFD79A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4150" y="3486720"/>
                  <a:ext cx="76008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8D8E81-DCA8-45B9-BAE4-9D4078054343}"/>
                </a:ext>
              </a:extLst>
            </p:cNvPr>
            <p:cNvCxnSpPr/>
            <p:nvPr/>
          </p:nvCxnSpPr>
          <p:spPr>
            <a:xfrm>
              <a:off x="9382125" y="3709458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9B0E3E-D0FA-461F-A46B-AF6A6D26F9AA}"/>
                  </a:ext>
                </a:extLst>
              </p:cNvPr>
              <p:cNvSpPr txBox="1"/>
              <p:nvPr/>
            </p:nvSpPr>
            <p:spPr>
              <a:xfrm>
                <a:off x="8611280" y="1854389"/>
                <a:ext cx="13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9B0E3E-D0FA-461F-A46B-AF6A6D26F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280" y="1854389"/>
                <a:ext cx="1389290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82FDC62-FF24-4382-AD69-281B6A7AB175}"/>
                  </a:ext>
                </a:extLst>
              </p:cNvPr>
              <p:cNvSpPr/>
              <p:nvPr/>
            </p:nvSpPr>
            <p:spPr>
              <a:xfrm>
                <a:off x="8848725" y="5141602"/>
                <a:ext cx="914400" cy="914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82FDC62-FF24-4382-AD69-281B6A7AB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25" y="5141602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62CFE-C494-47B5-B0AF-716CA827A53B}"/>
              </a:ext>
            </a:extLst>
          </p:cNvPr>
          <p:cNvGrpSpPr/>
          <p:nvPr/>
        </p:nvGrpSpPr>
        <p:grpSpPr>
          <a:xfrm>
            <a:off x="7126620" y="5141602"/>
            <a:ext cx="1722105" cy="369332"/>
            <a:chOff x="2897520" y="4396859"/>
            <a:chExt cx="1722105" cy="36933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16CDFB-2FA1-4D6F-A654-3559B2514B0B}"/>
                </a:ext>
              </a:extLst>
            </p:cNvPr>
            <p:cNvCxnSpPr/>
            <p:nvPr/>
          </p:nvCxnSpPr>
          <p:spPr>
            <a:xfrm>
              <a:off x="3657600" y="4581525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2ED9CC9-7C21-4296-8182-819CAE5335FE}"/>
                    </a:ext>
                  </a:extLst>
                </p:cNvPr>
                <p:cNvSpPr txBox="1"/>
                <p:nvPr/>
              </p:nvSpPr>
              <p:spPr>
                <a:xfrm>
                  <a:off x="2897520" y="4396859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2ED9CC9-7C21-4296-8182-819CAE533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520" y="4396859"/>
                  <a:ext cx="76008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E2C902-87DB-4414-8B9B-4E88E3B4B161}"/>
              </a:ext>
            </a:extLst>
          </p:cNvPr>
          <p:cNvGrpSpPr/>
          <p:nvPr/>
        </p:nvGrpSpPr>
        <p:grpSpPr>
          <a:xfrm>
            <a:off x="9772650" y="5376064"/>
            <a:ext cx="1722105" cy="369332"/>
            <a:chOff x="9382125" y="3486720"/>
            <a:chExt cx="172210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14AEA0-8D01-4661-96C1-A34B3F2D5FDD}"/>
                    </a:ext>
                  </a:extLst>
                </p:cNvPr>
                <p:cNvSpPr txBox="1"/>
                <p:nvPr/>
              </p:nvSpPr>
              <p:spPr>
                <a:xfrm>
                  <a:off x="10344150" y="3486720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14AEA0-8D01-4661-96C1-A34B3F2D5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4150" y="3486720"/>
                  <a:ext cx="76008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069A5E7-ED2B-4CD4-B4CA-D60EE4965817}"/>
                </a:ext>
              </a:extLst>
            </p:cNvPr>
            <p:cNvCxnSpPr/>
            <p:nvPr/>
          </p:nvCxnSpPr>
          <p:spPr>
            <a:xfrm>
              <a:off x="9382125" y="3709458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0D952-3CD3-4D99-A8D0-CB26089067D1}"/>
                  </a:ext>
                </a:extLst>
              </p:cNvPr>
              <p:cNvSpPr txBox="1"/>
              <p:nvPr/>
            </p:nvSpPr>
            <p:spPr>
              <a:xfrm>
                <a:off x="8611280" y="4430971"/>
                <a:ext cx="13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0D952-3CD3-4D99-A8D0-CB2608906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280" y="4430971"/>
                <a:ext cx="138929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6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SEMANTIC SECURITY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Formally: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5AB6C1-267D-485D-851F-172194659821}"/>
              </a:ext>
            </a:extLst>
          </p:cNvPr>
          <p:cNvGrpSpPr/>
          <p:nvPr/>
        </p:nvGrpSpPr>
        <p:grpSpPr>
          <a:xfrm>
            <a:off x="407981" y="1744354"/>
            <a:ext cx="11150879" cy="2436116"/>
            <a:chOff x="482320" y="2843686"/>
            <a:chExt cx="11150879" cy="192177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C7B842-69B5-48BA-BA73-C9D51149516A}"/>
                </a:ext>
              </a:extLst>
            </p:cNvPr>
            <p:cNvSpPr/>
            <p:nvPr/>
          </p:nvSpPr>
          <p:spPr>
            <a:xfrm>
              <a:off x="482320" y="2843686"/>
              <a:ext cx="11150879" cy="1921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728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semantically secure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if, for every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(“adversary”) there exists a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(“simulator”) such that the following holds.</a:t>
                  </a:r>
                </a:p>
                <a:p>
                  <a:endParaRPr lang="en-US" b="1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728384"/>
                </a:xfrm>
                <a:prstGeom prst="rect">
                  <a:avLst/>
                </a:prstGeom>
                <a:blipFill>
                  <a:blip r:embed="rId2"/>
                  <a:stretch>
                    <a:fillRect l="-530" t="-3311" r="-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E82377-9FEC-47DB-BD26-0EE808B1326B}"/>
              </a:ext>
            </a:extLst>
          </p:cNvPr>
          <p:cNvGrpSpPr/>
          <p:nvPr/>
        </p:nvGrpSpPr>
        <p:grpSpPr>
          <a:xfrm>
            <a:off x="270933" y="4590468"/>
            <a:ext cx="11509363" cy="1629384"/>
            <a:chOff x="270933" y="4590468"/>
            <a:chExt cx="11509363" cy="16293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5936C9-7B37-48A3-991A-B1E99D635551}"/>
                </a:ext>
              </a:extLst>
            </p:cNvPr>
            <p:cNvGrpSpPr/>
            <p:nvPr/>
          </p:nvGrpSpPr>
          <p:grpSpPr>
            <a:xfrm>
              <a:off x="270933" y="4590468"/>
              <a:ext cx="4730414" cy="1625031"/>
              <a:chOff x="6764341" y="1854389"/>
              <a:chExt cx="4730414" cy="16250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874577C3-A0BD-4B94-AFCB-97FDBF39CCEF}"/>
                      </a:ext>
                    </a:extLst>
                  </p:cNvPr>
                  <p:cNvSpPr/>
                  <p:nvPr/>
                </p:nvSpPr>
                <p:spPr>
                  <a:xfrm>
                    <a:off x="8848725" y="2565020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874577C3-A0BD-4B94-AFCB-97FDBF39CC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725" y="2565020"/>
                    <a:ext cx="914400" cy="9144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F0F7630-84F4-44ED-9938-CD61093BB1A4}"/>
                  </a:ext>
                </a:extLst>
              </p:cNvPr>
              <p:cNvGrpSpPr/>
              <p:nvPr/>
            </p:nvGrpSpPr>
            <p:grpSpPr>
              <a:xfrm>
                <a:off x="7126620" y="2565020"/>
                <a:ext cx="1722105" cy="369332"/>
                <a:chOff x="2897520" y="4396859"/>
                <a:chExt cx="1722105" cy="369332"/>
              </a:xfrm>
            </p:grpSpPr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AE614060-06F7-45F4-B424-9B179D8DE872}"/>
                    </a:ext>
                  </a:extLst>
                </p:cNvPr>
                <p:cNvCxnSpPr/>
                <p:nvPr/>
              </p:nvCxnSpPr>
              <p:spPr>
                <a:xfrm>
                  <a:off x="3657600" y="4581525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C5A49329-8FBF-4314-BA67-736C0B3239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C5A49329-8FBF-4314-BA67-736C0B3239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B242EEB-1A85-420B-905B-E2974DA6D7B8}"/>
                  </a:ext>
                </a:extLst>
              </p:cNvPr>
              <p:cNvGrpSpPr/>
              <p:nvPr/>
            </p:nvGrpSpPr>
            <p:grpSpPr>
              <a:xfrm>
                <a:off x="6764341" y="3022220"/>
                <a:ext cx="2084384" cy="369332"/>
                <a:chOff x="6859591" y="3311579"/>
                <a:chExt cx="2084384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BDFCE046-B36D-4745-A74E-D0C1014C96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59591" y="3311579"/>
                      <a:ext cx="1136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BDFCE046-B36D-4745-A74E-D0C1014C96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9591" y="3311579"/>
                      <a:ext cx="113608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6D17A94E-6A69-4D7C-92F5-B952C37A0A17}"/>
                    </a:ext>
                  </a:extLst>
                </p:cNvPr>
                <p:cNvCxnSpPr/>
                <p:nvPr/>
              </p:nvCxnSpPr>
              <p:spPr>
                <a:xfrm>
                  <a:off x="7981950" y="3524820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D7CE9F9-93FA-4502-917A-AEDFB23DEEB2}"/>
                  </a:ext>
                </a:extLst>
              </p:cNvPr>
              <p:cNvGrpSpPr/>
              <p:nvPr/>
            </p:nvGrpSpPr>
            <p:grpSpPr>
              <a:xfrm>
                <a:off x="9772650" y="2799482"/>
                <a:ext cx="1722105" cy="369332"/>
                <a:chOff x="9382125" y="3486720"/>
                <a:chExt cx="1722105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18CD1A2E-668E-43C0-9A77-DF4BFD79A5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18CD1A2E-668E-43C0-9A77-DF4BFD79A5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088D8E81-DCA8-45B9-BAE4-9D4078054343}"/>
                    </a:ext>
                  </a:extLst>
                </p:cNvPr>
                <p:cNvCxnSpPr/>
                <p:nvPr/>
              </p:nvCxnSpPr>
              <p:spPr>
                <a:xfrm>
                  <a:off x="9382125" y="3709458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49B0E3E-D0FA-461F-A46B-AF6A6D26F9AA}"/>
                      </a:ext>
                    </a:extLst>
                  </p:cNvPr>
                  <p:cNvSpPr txBox="1"/>
                  <p:nvPr/>
                </p:nvSpPr>
                <p:spPr>
                  <a:xfrm>
                    <a:off x="8611280" y="1854389"/>
                    <a:ext cx="13892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𝐒𝐚𝐦𝐩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49B0E3E-D0FA-461F-A46B-AF6A6D26F9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1280" y="1854389"/>
                    <a:ext cx="138929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882A23-EC1D-4E45-836B-77F8D9E4F4A7}"/>
                </a:ext>
              </a:extLst>
            </p:cNvPr>
            <p:cNvGrpSpPr/>
            <p:nvPr/>
          </p:nvGrpSpPr>
          <p:grpSpPr>
            <a:xfrm>
              <a:off x="7412161" y="4594821"/>
              <a:ext cx="4368135" cy="1625031"/>
              <a:chOff x="7126620" y="4430971"/>
              <a:chExt cx="4368135" cy="16250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82FDC62-FF24-4382-AD69-281B6A7AB175}"/>
                      </a:ext>
                    </a:extLst>
                  </p:cNvPr>
                  <p:cNvSpPr/>
                  <p:nvPr/>
                </p:nvSpPr>
                <p:spPr>
                  <a:xfrm>
                    <a:off x="8848725" y="5141602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82FDC62-FF24-4382-AD69-281B6A7AB1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725" y="5141602"/>
                    <a:ext cx="914400" cy="914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A362CFE-C494-47B5-B0AF-716CA827A53B}"/>
                  </a:ext>
                </a:extLst>
              </p:cNvPr>
              <p:cNvGrpSpPr/>
              <p:nvPr/>
            </p:nvGrpSpPr>
            <p:grpSpPr>
              <a:xfrm>
                <a:off x="7126620" y="5141602"/>
                <a:ext cx="1722105" cy="369332"/>
                <a:chOff x="2897520" y="4396859"/>
                <a:chExt cx="1722105" cy="369332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316CDFB-2FA1-4D6F-A654-3559B2514B0B}"/>
                    </a:ext>
                  </a:extLst>
                </p:cNvPr>
                <p:cNvCxnSpPr/>
                <p:nvPr/>
              </p:nvCxnSpPr>
              <p:spPr>
                <a:xfrm>
                  <a:off x="3657600" y="4581525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2ED9CC9-7C21-4296-8182-819CAE5335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2ED9CC9-7C21-4296-8182-819CAE5335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AE2C902-87DB-4414-8B9B-4E88E3B4B161}"/>
                  </a:ext>
                </a:extLst>
              </p:cNvPr>
              <p:cNvGrpSpPr/>
              <p:nvPr/>
            </p:nvGrpSpPr>
            <p:grpSpPr>
              <a:xfrm>
                <a:off x="9772650" y="5376064"/>
                <a:ext cx="1722105" cy="369332"/>
                <a:chOff x="9382125" y="3486720"/>
                <a:chExt cx="1722105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414AEA0-8D01-4661-96C1-A34B3F2D5F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414AEA0-8D01-4661-96C1-A34B3F2D5F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069A5E7-ED2B-4CD4-B4CA-D60EE4965817}"/>
                    </a:ext>
                  </a:extLst>
                </p:cNvPr>
                <p:cNvCxnSpPr/>
                <p:nvPr/>
              </p:nvCxnSpPr>
              <p:spPr>
                <a:xfrm>
                  <a:off x="9382125" y="3709458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AC0D952-3CD3-4D99-A8D0-CB26089067D1}"/>
                      </a:ext>
                    </a:extLst>
                  </p:cNvPr>
                  <p:cNvSpPr txBox="1"/>
                  <p:nvPr/>
                </p:nvSpPr>
                <p:spPr>
                  <a:xfrm>
                    <a:off x="8611280" y="4430971"/>
                    <a:ext cx="13892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𝐒𝐚𝐦𝐩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AC0D952-3CD3-4D99-A8D0-CB26089067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1280" y="4430971"/>
                    <a:ext cx="138929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BAF29C-382A-4804-B95F-ED710BFDF2C4}"/>
                </a:ext>
              </a:extLst>
            </p:cNvPr>
            <p:cNvSpPr txBox="1"/>
            <p:nvPr/>
          </p:nvSpPr>
          <p:spPr>
            <a:xfrm>
              <a:off x="5825219" y="5181618"/>
              <a:ext cx="7168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Avenir Next LT Pro" panose="020B0504020202020204" pitchFamily="34" charset="0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0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SEMANTIC SECURITY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Formally: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936C9-7B37-48A3-991A-B1E99D635551}"/>
              </a:ext>
            </a:extLst>
          </p:cNvPr>
          <p:cNvGrpSpPr/>
          <p:nvPr/>
        </p:nvGrpSpPr>
        <p:grpSpPr>
          <a:xfrm>
            <a:off x="270933" y="4590468"/>
            <a:ext cx="4730414" cy="1625031"/>
            <a:chOff x="6764341" y="1854389"/>
            <a:chExt cx="4730414" cy="1625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74577C3-A0BD-4B94-AFCB-97FDBF39CCEF}"/>
                    </a:ext>
                  </a:extLst>
                </p:cNvPr>
                <p:cNvSpPr/>
                <p:nvPr/>
              </p:nvSpPr>
              <p:spPr>
                <a:xfrm>
                  <a:off x="8848725" y="2565020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74577C3-A0BD-4B94-AFCB-97FDBF39C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725" y="2565020"/>
                  <a:ext cx="914400" cy="9144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0F7630-84F4-44ED-9938-CD61093BB1A4}"/>
                </a:ext>
              </a:extLst>
            </p:cNvPr>
            <p:cNvGrpSpPr/>
            <p:nvPr/>
          </p:nvGrpSpPr>
          <p:grpSpPr>
            <a:xfrm>
              <a:off x="7126620" y="2565020"/>
              <a:ext cx="1722105" cy="369332"/>
              <a:chOff x="2897520" y="4396859"/>
              <a:chExt cx="1722105" cy="369332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E614060-06F7-45F4-B424-9B179D8DE872}"/>
                  </a:ext>
                </a:extLst>
              </p:cNvPr>
              <p:cNvCxnSpPr/>
              <p:nvPr/>
            </p:nvCxnSpPr>
            <p:spPr>
              <a:xfrm>
                <a:off x="3657600" y="4581525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5A49329-8FBF-4314-BA67-736C0B32393E}"/>
                      </a:ext>
                    </a:extLst>
                  </p:cNvPr>
                  <p:cNvSpPr txBox="1"/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5A49329-8FBF-4314-BA67-736C0B323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242EEB-1A85-420B-905B-E2974DA6D7B8}"/>
                </a:ext>
              </a:extLst>
            </p:cNvPr>
            <p:cNvGrpSpPr/>
            <p:nvPr/>
          </p:nvGrpSpPr>
          <p:grpSpPr>
            <a:xfrm>
              <a:off x="6764341" y="3022220"/>
              <a:ext cx="2084384" cy="369332"/>
              <a:chOff x="6859591" y="3311579"/>
              <a:chExt cx="2084384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DFCE046-B36D-4745-A74E-D0C1014C9648}"/>
                      </a:ext>
                    </a:extLst>
                  </p:cNvPr>
                  <p:cNvSpPr txBox="1"/>
                  <p:nvPr/>
                </p:nvSpPr>
                <p:spPr>
                  <a:xfrm>
                    <a:off x="6859591" y="3311579"/>
                    <a:ext cx="1136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DFCE046-B36D-4745-A74E-D0C1014C96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9591" y="3311579"/>
                    <a:ext cx="113608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D17A94E-6A69-4D7C-92F5-B952C37A0A17}"/>
                  </a:ext>
                </a:extLst>
              </p:cNvPr>
              <p:cNvCxnSpPr/>
              <p:nvPr/>
            </p:nvCxnSpPr>
            <p:spPr>
              <a:xfrm>
                <a:off x="7981950" y="3524820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7CE9F9-93FA-4502-917A-AEDFB23DEEB2}"/>
                </a:ext>
              </a:extLst>
            </p:cNvPr>
            <p:cNvGrpSpPr/>
            <p:nvPr/>
          </p:nvGrpSpPr>
          <p:grpSpPr>
            <a:xfrm>
              <a:off x="9772650" y="2799482"/>
              <a:ext cx="1722105" cy="369332"/>
              <a:chOff x="9382125" y="3486720"/>
              <a:chExt cx="1722105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8CD1A2E-668E-43C0-9A77-DF4BFD79A57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8CD1A2E-668E-43C0-9A77-DF4BFD79A5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88D8E81-DCA8-45B9-BAE4-9D4078054343}"/>
                  </a:ext>
                </a:extLst>
              </p:cNvPr>
              <p:cNvCxnSpPr/>
              <p:nvPr/>
            </p:nvCxnSpPr>
            <p:spPr>
              <a:xfrm>
                <a:off x="9382125" y="3709458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9B0E3E-D0FA-461F-A46B-AF6A6D26F9AA}"/>
                    </a:ext>
                  </a:extLst>
                </p:cNvPr>
                <p:cNvSpPr txBox="1"/>
                <p:nvPr/>
              </p:nvSpPr>
              <p:spPr>
                <a:xfrm>
                  <a:off x="8611280" y="1854389"/>
                  <a:ext cx="1389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9B0E3E-D0FA-461F-A46B-AF6A6D26F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280" y="1854389"/>
                  <a:ext cx="138929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882A23-EC1D-4E45-836B-77F8D9E4F4A7}"/>
              </a:ext>
            </a:extLst>
          </p:cNvPr>
          <p:cNvGrpSpPr/>
          <p:nvPr/>
        </p:nvGrpSpPr>
        <p:grpSpPr>
          <a:xfrm>
            <a:off x="7412161" y="4594821"/>
            <a:ext cx="4368135" cy="1625031"/>
            <a:chOff x="7126620" y="4430971"/>
            <a:chExt cx="4368135" cy="1625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82FDC62-FF24-4382-AD69-281B6A7AB175}"/>
                    </a:ext>
                  </a:extLst>
                </p:cNvPr>
                <p:cNvSpPr/>
                <p:nvPr/>
              </p:nvSpPr>
              <p:spPr>
                <a:xfrm>
                  <a:off x="8848725" y="5141602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82FDC62-FF24-4382-AD69-281B6A7AB1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725" y="5141602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362CFE-C494-47B5-B0AF-716CA827A53B}"/>
                </a:ext>
              </a:extLst>
            </p:cNvPr>
            <p:cNvGrpSpPr/>
            <p:nvPr/>
          </p:nvGrpSpPr>
          <p:grpSpPr>
            <a:xfrm>
              <a:off x="7126620" y="5141602"/>
              <a:ext cx="1722105" cy="369332"/>
              <a:chOff x="2897520" y="4396859"/>
              <a:chExt cx="1722105" cy="369332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316CDFB-2FA1-4D6F-A654-3559B2514B0B}"/>
                  </a:ext>
                </a:extLst>
              </p:cNvPr>
              <p:cNvCxnSpPr/>
              <p:nvPr/>
            </p:nvCxnSpPr>
            <p:spPr>
              <a:xfrm>
                <a:off x="3657600" y="4581525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2ED9CC9-7C21-4296-8182-819CAE5335FE}"/>
                      </a:ext>
                    </a:extLst>
                  </p:cNvPr>
                  <p:cNvSpPr txBox="1"/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2ED9CC9-7C21-4296-8182-819CAE5335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AE2C902-87DB-4414-8B9B-4E88E3B4B161}"/>
                </a:ext>
              </a:extLst>
            </p:cNvPr>
            <p:cNvGrpSpPr/>
            <p:nvPr/>
          </p:nvGrpSpPr>
          <p:grpSpPr>
            <a:xfrm>
              <a:off x="9772650" y="5376064"/>
              <a:ext cx="1722105" cy="369332"/>
              <a:chOff x="9382125" y="3486720"/>
              <a:chExt cx="1722105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414AEA0-8D01-4661-96C1-A34B3F2D5FD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414AEA0-8D01-4661-96C1-A34B3F2D5F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069A5E7-ED2B-4CD4-B4CA-D60EE4965817}"/>
                  </a:ext>
                </a:extLst>
              </p:cNvPr>
              <p:cNvCxnSpPr/>
              <p:nvPr/>
            </p:nvCxnSpPr>
            <p:spPr>
              <a:xfrm>
                <a:off x="9382125" y="3709458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AC0D952-3CD3-4D99-A8D0-CB26089067D1}"/>
                    </a:ext>
                  </a:extLst>
                </p:cNvPr>
                <p:cNvSpPr txBox="1"/>
                <p:nvPr/>
              </p:nvSpPr>
              <p:spPr>
                <a:xfrm>
                  <a:off x="8611280" y="4430971"/>
                  <a:ext cx="1389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AC0D952-3CD3-4D99-A8D0-CB2608906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280" y="4430971"/>
                  <a:ext cx="138929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5AB6C1-267D-485D-851F-172194659821}"/>
              </a:ext>
            </a:extLst>
          </p:cNvPr>
          <p:cNvGrpSpPr/>
          <p:nvPr/>
        </p:nvGrpSpPr>
        <p:grpSpPr>
          <a:xfrm>
            <a:off x="407981" y="1744354"/>
            <a:ext cx="11150879" cy="2457614"/>
            <a:chOff x="482320" y="2843686"/>
            <a:chExt cx="11150879" cy="19387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C7B842-69B5-48BA-BA73-C9D51149516A}"/>
                </a:ext>
              </a:extLst>
            </p:cNvPr>
            <p:cNvSpPr/>
            <p:nvPr/>
          </p:nvSpPr>
          <p:spPr>
            <a:xfrm>
              <a:off x="482320" y="2843686"/>
              <a:ext cx="11150879" cy="1921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/>
                <p:nvPr/>
              </p:nvSpPr>
              <p:spPr>
                <a:xfrm>
                  <a:off x="559998" y="2927701"/>
                  <a:ext cx="10357006" cy="1854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semantically secure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if, for every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(“adversary”) there exists a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(“simulator”) such that the following holds.</a:t>
                  </a:r>
                </a:p>
                <a:p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For every PPT algorithm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every pair of poly-time computable functions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sz="20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</a:rPr>
                                          <m:t>𝐄𝐧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>
                                                <a:latin typeface="Cambria Math" panose="02040503050406030204" pitchFamily="18" charset="0"/>
                                              </a:rPr>
                                              <m:t>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400" i="1" dirty="0"/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1"/>
                  <a:ext cx="10357006" cy="1854715"/>
                </a:xfrm>
                <a:prstGeom prst="rect">
                  <a:avLst/>
                </a:prstGeom>
                <a:blipFill>
                  <a:blip r:embed="rId11"/>
                  <a:stretch>
                    <a:fillRect l="-530" t="-1299" r="-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33557-9004-4D7C-A0DD-3479F0C212BE}"/>
                  </a:ext>
                </a:extLst>
              </p:cNvPr>
              <p:cNvSpPr txBox="1"/>
              <p:nvPr/>
            </p:nvSpPr>
            <p:spPr>
              <a:xfrm>
                <a:off x="928586" y="3631092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33557-9004-4D7C-A0DD-3479F0C2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86" y="3631092"/>
                <a:ext cx="1223925" cy="338554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E0E18A-E0B1-4883-A585-93D7C112EBF9}"/>
                  </a:ext>
                </a:extLst>
              </p:cNvPr>
              <p:cNvSpPr txBox="1"/>
              <p:nvPr/>
            </p:nvSpPr>
            <p:spPr>
              <a:xfrm>
                <a:off x="5462870" y="3631092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E0E18A-E0B1-4883-A585-93D7C112E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870" y="3631092"/>
                <a:ext cx="1223925" cy="338554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9BAF29C-382A-4804-B95F-ED710BFDF2C4}"/>
              </a:ext>
            </a:extLst>
          </p:cNvPr>
          <p:cNvSpPr txBox="1"/>
          <p:nvPr/>
        </p:nvSpPr>
        <p:spPr>
          <a:xfrm>
            <a:off x="5825219" y="5181618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enir Next LT Pro" panose="020B0504020202020204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66307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SEMANTIC SECURITY under CHOSEN PLAINTEXT ATTACK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Formally: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5AB6C1-267D-485D-851F-172194659821}"/>
              </a:ext>
            </a:extLst>
          </p:cNvPr>
          <p:cNvGrpSpPr/>
          <p:nvPr/>
        </p:nvGrpSpPr>
        <p:grpSpPr>
          <a:xfrm>
            <a:off x="407981" y="1744354"/>
            <a:ext cx="11150879" cy="2436116"/>
            <a:chOff x="482320" y="2843686"/>
            <a:chExt cx="11150879" cy="192177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C7B842-69B5-48BA-BA73-C9D51149516A}"/>
                </a:ext>
              </a:extLst>
            </p:cNvPr>
            <p:cNvSpPr/>
            <p:nvPr/>
          </p:nvSpPr>
          <p:spPr>
            <a:xfrm>
              <a:off x="482320" y="2843686"/>
              <a:ext cx="11150879" cy="1921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518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SEM-CPA secure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(“adversary”) there exists a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(“simulator”) such that the following holds.</a:t>
                  </a:r>
                </a:p>
                <a:p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For every PPT algorithm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every pair of poly-time computable functions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sz="20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dirty="0">
                                                <a:latin typeface="Cambria Math" panose="02040503050406030204" pitchFamily="18" charset="0"/>
                                              </a:rPr>
                                              <m:t>𝐄𝐧𝐜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</a:rPr>
                                          <m:t>𝐄𝐧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>
                                                <a:latin typeface="Cambria Math" panose="02040503050406030204" pitchFamily="18" charset="0"/>
                                              </a:rPr>
                                              <m:t>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400" i="1" dirty="0"/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𝑺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dirty="0">
                                                <a:latin typeface="Cambria Math" panose="02040503050406030204" pitchFamily="18" charset="0"/>
                                              </a:rPr>
                                              <m:t>𝐄𝐧𝐜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518530"/>
                </a:xfrm>
                <a:prstGeom prst="rect">
                  <a:avLst/>
                </a:prstGeom>
                <a:blipFill>
                  <a:blip r:embed="rId2"/>
                  <a:stretch>
                    <a:fillRect l="-530" t="-1587" r="-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33557-9004-4D7C-A0DD-3479F0C212BE}"/>
                  </a:ext>
                </a:extLst>
              </p:cNvPr>
              <p:cNvSpPr txBox="1"/>
              <p:nvPr/>
            </p:nvSpPr>
            <p:spPr>
              <a:xfrm>
                <a:off x="407981" y="3601891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33557-9004-4D7C-A0DD-3479F0C2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1" y="3601891"/>
                <a:ext cx="1223925" cy="338554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E0E18A-E0B1-4883-A585-93D7C112EBF9}"/>
                  </a:ext>
                </a:extLst>
              </p:cNvPr>
              <p:cNvSpPr txBox="1"/>
              <p:nvPr/>
            </p:nvSpPr>
            <p:spPr>
              <a:xfrm>
                <a:off x="5462870" y="3631092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E0E18A-E0B1-4883-A585-93D7C112E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870" y="3631092"/>
                <a:ext cx="1223925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9BAF29C-382A-4804-B95F-ED710BFDF2C4}"/>
              </a:ext>
            </a:extLst>
          </p:cNvPr>
          <p:cNvSpPr txBox="1"/>
          <p:nvPr/>
        </p:nvSpPr>
        <p:spPr>
          <a:xfrm>
            <a:off x="5825219" y="5181618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enir Next LT Pro" panose="020B0504020202020204" pitchFamily="34" charset="0"/>
              </a:rPr>
              <a:t>vs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936C9-7B37-48A3-991A-B1E99D635551}"/>
              </a:ext>
            </a:extLst>
          </p:cNvPr>
          <p:cNvGrpSpPr/>
          <p:nvPr/>
        </p:nvGrpSpPr>
        <p:grpSpPr>
          <a:xfrm>
            <a:off x="270933" y="4516901"/>
            <a:ext cx="4730414" cy="1395101"/>
            <a:chOff x="6764341" y="2084319"/>
            <a:chExt cx="4730414" cy="1395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74577C3-A0BD-4B94-AFCB-97FDBF39CCEF}"/>
                    </a:ext>
                  </a:extLst>
                </p:cNvPr>
                <p:cNvSpPr/>
                <p:nvPr/>
              </p:nvSpPr>
              <p:spPr>
                <a:xfrm>
                  <a:off x="8848725" y="2565020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74577C3-A0BD-4B94-AFCB-97FDBF39C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725" y="2565020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0F7630-84F4-44ED-9938-CD61093BB1A4}"/>
                </a:ext>
              </a:extLst>
            </p:cNvPr>
            <p:cNvGrpSpPr/>
            <p:nvPr/>
          </p:nvGrpSpPr>
          <p:grpSpPr>
            <a:xfrm>
              <a:off x="7126620" y="2565020"/>
              <a:ext cx="1722105" cy="369332"/>
              <a:chOff x="2897520" y="4396859"/>
              <a:chExt cx="1722105" cy="369332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E614060-06F7-45F4-B424-9B179D8DE872}"/>
                  </a:ext>
                </a:extLst>
              </p:cNvPr>
              <p:cNvCxnSpPr/>
              <p:nvPr/>
            </p:nvCxnSpPr>
            <p:spPr>
              <a:xfrm>
                <a:off x="3657600" y="4581525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5A49329-8FBF-4314-BA67-736C0B32393E}"/>
                      </a:ext>
                    </a:extLst>
                  </p:cNvPr>
                  <p:cNvSpPr txBox="1"/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5A49329-8FBF-4314-BA67-736C0B323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242EEB-1A85-420B-905B-E2974DA6D7B8}"/>
                </a:ext>
              </a:extLst>
            </p:cNvPr>
            <p:cNvGrpSpPr/>
            <p:nvPr/>
          </p:nvGrpSpPr>
          <p:grpSpPr>
            <a:xfrm>
              <a:off x="6764341" y="3022220"/>
              <a:ext cx="2084384" cy="369332"/>
              <a:chOff x="6859591" y="3311579"/>
              <a:chExt cx="2084384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DFCE046-B36D-4745-A74E-D0C1014C9648}"/>
                      </a:ext>
                    </a:extLst>
                  </p:cNvPr>
                  <p:cNvSpPr txBox="1"/>
                  <p:nvPr/>
                </p:nvSpPr>
                <p:spPr>
                  <a:xfrm>
                    <a:off x="6859591" y="3311579"/>
                    <a:ext cx="1136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DFCE046-B36D-4745-A74E-D0C1014C96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9591" y="3311579"/>
                    <a:ext cx="113608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D17A94E-6A69-4D7C-92F5-B952C37A0A17}"/>
                  </a:ext>
                </a:extLst>
              </p:cNvPr>
              <p:cNvCxnSpPr/>
              <p:nvPr/>
            </p:nvCxnSpPr>
            <p:spPr>
              <a:xfrm>
                <a:off x="7981950" y="3524820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7CE9F9-93FA-4502-917A-AEDFB23DEEB2}"/>
                </a:ext>
              </a:extLst>
            </p:cNvPr>
            <p:cNvGrpSpPr/>
            <p:nvPr/>
          </p:nvGrpSpPr>
          <p:grpSpPr>
            <a:xfrm>
              <a:off x="9772650" y="2799482"/>
              <a:ext cx="1722105" cy="369332"/>
              <a:chOff x="9382125" y="3486720"/>
              <a:chExt cx="1722105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8CD1A2E-668E-43C0-9A77-DF4BFD79A57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8CD1A2E-668E-43C0-9A77-DF4BFD79A5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88D8E81-DCA8-45B9-BAE4-9D4078054343}"/>
                  </a:ext>
                </a:extLst>
              </p:cNvPr>
              <p:cNvCxnSpPr/>
              <p:nvPr/>
            </p:nvCxnSpPr>
            <p:spPr>
              <a:xfrm>
                <a:off x="9382125" y="3709458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9B0E3E-D0FA-461F-A46B-AF6A6D26F9AA}"/>
                    </a:ext>
                  </a:extLst>
                </p:cNvPr>
                <p:cNvSpPr txBox="1"/>
                <p:nvPr/>
              </p:nvSpPr>
              <p:spPr>
                <a:xfrm>
                  <a:off x="8611280" y="2084319"/>
                  <a:ext cx="1389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9B0E3E-D0FA-461F-A46B-AF6A6D26F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280" y="2084319"/>
                  <a:ext cx="138929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B17FAA-9175-42F7-8179-F72FAE6AEA9F}"/>
              </a:ext>
            </a:extLst>
          </p:cNvPr>
          <p:cNvGrpSpPr/>
          <p:nvPr/>
        </p:nvGrpSpPr>
        <p:grpSpPr>
          <a:xfrm>
            <a:off x="2472659" y="5932085"/>
            <a:ext cx="679716" cy="709717"/>
            <a:chOff x="7272363" y="3947599"/>
            <a:chExt cx="679716" cy="709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6737F0F-C63E-4A35-B2E0-838E9BFAF903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6737F0F-C63E-4A35-B2E0-838E9BFAF9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0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4225303-4105-4004-9F4F-6BB4BE11C83E}"/>
                </a:ext>
              </a:extLst>
            </p:cNvPr>
            <p:cNvCxnSpPr/>
            <p:nvPr/>
          </p:nvCxnSpPr>
          <p:spPr>
            <a:xfrm>
              <a:off x="7469438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AB7D935-41B0-4005-BE26-ABFB08E1D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5003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4B4CC1-CEBA-447A-A61C-681D2233C436}"/>
              </a:ext>
            </a:extLst>
          </p:cNvPr>
          <p:cNvGrpSpPr/>
          <p:nvPr/>
        </p:nvGrpSpPr>
        <p:grpSpPr>
          <a:xfrm>
            <a:off x="7279875" y="4517621"/>
            <a:ext cx="4368135" cy="2108306"/>
            <a:chOff x="7412161" y="4825471"/>
            <a:chExt cx="4368135" cy="21083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882A23-EC1D-4E45-836B-77F8D9E4F4A7}"/>
                </a:ext>
              </a:extLst>
            </p:cNvPr>
            <p:cNvGrpSpPr/>
            <p:nvPr/>
          </p:nvGrpSpPr>
          <p:grpSpPr>
            <a:xfrm>
              <a:off x="7412161" y="4825471"/>
              <a:ext cx="4368135" cy="1394381"/>
              <a:chOff x="7126620" y="4661621"/>
              <a:chExt cx="4368135" cy="13943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82FDC62-FF24-4382-AD69-281B6A7AB175}"/>
                      </a:ext>
                    </a:extLst>
                  </p:cNvPr>
                  <p:cNvSpPr/>
                  <p:nvPr/>
                </p:nvSpPr>
                <p:spPr>
                  <a:xfrm>
                    <a:off x="8848725" y="5141602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82FDC62-FF24-4382-AD69-281B6A7AB1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725" y="5141602"/>
                    <a:ext cx="914400" cy="9144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A362CFE-C494-47B5-B0AF-716CA827A53B}"/>
                  </a:ext>
                </a:extLst>
              </p:cNvPr>
              <p:cNvGrpSpPr/>
              <p:nvPr/>
            </p:nvGrpSpPr>
            <p:grpSpPr>
              <a:xfrm>
                <a:off x="7126620" y="5141602"/>
                <a:ext cx="1722105" cy="369332"/>
                <a:chOff x="2897520" y="4396859"/>
                <a:chExt cx="1722105" cy="369332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316CDFB-2FA1-4D6F-A654-3559B2514B0B}"/>
                    </a:ext>
                  </a:extLst>
                </p:cNvPr>
                <p:cNvCxnSpPr/>
                <p:nvPr/>
              </p:nvCxnSpPr>
              <p:spPr>
                <a:xfrm>
                  <a:off x="3657600" y="4581525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2ED9CC9-7C21-4296-8182-819CAE5335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2ED9CC9-7C21-4296-8182-819CAE5335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AE2C902-87DB-4414-8B9B-4E88E3B4B161}"/>
                  </a:ext>
                </a:extLst>
              </p:cNvPr>
              <p:cNvGrpSpPr/>
              <p:nvPr/>
            </p:nvGrpSpPr>
            <p:grpSpPr>
              <a:xfrm>
                <a:off x="9772650" y="5376064"/>
                <a:ext cx="1722105" cy="369332"/>
                <a:chOff x="9382125" y="3486720"/>
                <a:chExt cx="1722105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414AEA0-8D01-4661-96C1-A34B3F2D5F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414AEA0-8D01-4661-96C1-A34B3F2D5F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069A5E7-ED2B-4CD4-B4CA-D60EE4965817}"/>
                    </a:ext>
                  </a:extLst>
                </p:cNvPr>
                <p:cNvCxnSpPr/>
                <p:nvPr/>
              </p:nvCxnSpPr>
              <p:spPr>
                <a:xfrm>
                  <a:off x="9382125" y="3709458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AC0D952-3CD3-4D99-A8D0-CB26089067D1}"/>
                      </a:ext>
                    </a:extLst>
                  </p:cNvPr>
                  <p:cNvSpPr txBox="1"/>
                  <p:nvPr/>
                </p:nvSpPr>
                <p:spPr>
                  <a:xfrm>
                    <a:off x="8611280" y="4661621"/>
                    <a:ext cx="13892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𝐒𝐚𝐦𝐩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AC0D952-3CD3-4D99-A8D0-CB26089067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1280" y="4661621"/>
                    <a:ext cx="138929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65224E1-9D95-46F6-9D34-2532B6219D68}"/>
                </a:ext>
              </a:extLst>
            </p:cNvPr>
            <p:cNvGrpSpPr/>
            <p:nvPr/>
          </p:nvGrpSpPr>
          <p:grpSpPr>
            <a:xfrm>
              <a:off x="9251608" y="6224060"/>
              <a:ext cx="679716" cy="709717"/>
              <a:chOff x="7272363" y="3947599"/>
              <a:chExt cx="679716" cy="709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E5393EB-9E2B-4A86-9ED8-65F7FBD27E01}"/>
                      </a:ext>
                    </a:extLst>
                  </p:cNvPr>
                  <p:cNvSpPr/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E5393EB-9E2B-4A86-9ED8-65F7FBD27E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7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2532652-8679-44A3-8333-2242C91D6C3A}"/>
                  </a:ext>
                </a:extLst>
              </p:cNvPr>
              <p:cNvCxnSpPr/>
              <p:nvPr/>
            </p:nvCxnSpPr>
            <p:spPr>
              <a:xfrm>
                <a:off x="7469438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1A872E5-F020-486F-8C12-103C708CA9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5003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515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vs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is really messy. IND-CPA is way simpler to work with.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Totally awesome: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get the real, meaningful security strength promised by semantic security…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but we can use the much simpler and cleaner indistinguishability definition.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(for example, when doing proofs!)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895DF7-69D6-4BD8-B9E6-25BAC2BF459E}"/>
              </a:ext>
            </a:extLst>
          </p:cNvPr>
          <p:cNvGrpSpPr/>
          <p:nvPr/>
        </p:nvGrpSpPr>
        <p:grpSpPr>
          <a:xfrm>
            <a:off x="407981" y="1087129"/>
            <a:ext cx="11150879" cy="2436116"/>
            <a:chOff x="407981" y="1744354"/>
            <a:chExt cx="11150879" cy="24361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95AB6C1-267D-485D-851F-172194659821}"/>
                </a:ext>
              </a:extLst>
            </p:cNvPr>
            <p:cNvGrpSpPr/>
            <p:nvPr/>
          </p:nvGrpSpPr>
          <p:grpSpPr>
            <a:xfrm>
              <a:off x="407981" y="1744354"/>
              <a:ext cx="11150879" cy="2436116"/>
              <a:chOff x="482320" y="2843686"/>
              <a:chExt cx="11150879" cy="192177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C7B842-69B5-48BA-BA73-C9D51149516A}"/>
                  </a:ext>
                </a:extLst>
              </p:cNvPr>
              <p:cNvSpPr/>
              <p:nvPr/>
            </p:nvSpPr>
            <p:spPr>
              <a:xfrm>
                <a:off x="482320" y="2843686"/>
                <a:ext cx="11150879" cy="19217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695A175-60B3-481F-9568-0D8432C5FBD2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98" y="2927700"/>
                    <a:ext cx="10357006" cy="15185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Avenir Next LT Pro" panose="020B0504020202020204" pitchFamily="34" charset="0"/>
                      </a:rPr>
                      <a:t>Definition.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An encryption scheme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𝐊𝐞𝐲𝐆𝐞𝐧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𝐃𝐞𝐜</m:t>
                            </m:r>
                          </m:e>
                        </m:d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is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SEM-CPA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if, for every PPT algorithm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(“adversary”) there exists a PPT algorithm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(“simulator”) such that the following holds.</a:t>
                    </a:r>
                  </a:p>
                  <a:p>
                    <a:endParaRPr lang="en-US" b="1" dirty="0">
                      <a:latin typeface="Avenir Next LT Pro" panose="020B0504020202020204" pitchFamily="34" charset="0"/>
                    </a:endParaRP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For every PPT algorithm </a:t>
                    </a:r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and every pair of poly-time computable functions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and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,</a:t>
                    </a:r>
                  </a:p>
                  <a:p>
                    <a:endParaRPr lang="en-US" sz="2000" b="1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dirty="0">
                                                  <a:latin typeface="Cambria Math" panose="02040503050406030204" pitchFamily="18" charset="0"/>
                                                </a:rPr>
                                                <m:t>𝐄𝐧𝐜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𝐄𝐧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latin typeface="Cambria Math" panose="02040503050406030204" pitchFamily="18" charset="0"/>
                                                </a:rPr>
                                                <m:t>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nor/>
                                            </m:rPr>
                                            <a:rPr lang="en-US" sz="2400" i="1" dirty="0"/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dirty="0">
                                                  <a:latin typeface="Cambria Math" panose="02040503050406030204" pitchFamily="18" charset="0"/>
                                                </a:rPr>
                                                <m:t>𝐄𝐧𝐜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695A175-60B3-481F-9568-0D8432C5FB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98" y="2927700"/>
                    <a:ext cx="10357006" cy="151853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30" t="-15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6C33557-9004-4D7C-A0DD-3479F0C212BE}"/>
                    </a:ext>
                  </a:extLst>
                </p:cNvPr>
                <p:cNvSpPr txBox="1"/>
                <p:nvPr/>
              </p:nvSpPr>
              <p:spPr>
                <a:xfrm>
                  <a:off x="407981" y="3601891"/>
                  <a:ext cx="12239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6C33557-9004-4D7C-A0DD-3479F0C21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81" y="3601891"/>
                  <a:ext cx="1223925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4E0E18A-E0B1-4883-A585-93D7C112EBF9}"/>
                    </a:ext>
                  </a:extLst>
                </p:cNvPr>
                <p:cNvSpPr txBox="1"/>
                <p:nvPr/>
              </p:nvSpPr>
              <p:spPr>
                <a:xfrm>
                  <a:off x="5462870" y="3631092"/>
                  <a:ext cx="12239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4E0E18A-E0B1-4883-A585-93D7C112E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2870" y="3631092"/>
                  <a:ext cx="1223925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077578-2C7D-4150-93DB-8F9496CCEC25}"/>
              </a:ext>
            </a:extLst>
          </p:cNvPr>
          <p:cNvGrpSpPr/>
          <p:nvPr/>
        </p:nvGrpSpPr>
        <p:grpSpPr>
          <a:xfrm>
            <a:off x="474133" y="4342070"/>
            <a:ext cx="11489267" cy="506650"/>
            <a:chOff x="482320" y="2843685"/>
            <a:chExt cx="11150879" cy="14268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4E5ED-D254-43A7-AC20-87FDD75B6D6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SEM-CPA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blipFill>
                  <a:blip r:embed="rId5"/>
                  <a:stretch>
                    <a:fillRect l="-510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76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prove something like this?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Break it up into: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IND-CPA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claim: #2 is the less interesting direction;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 want to know that, when we use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, this is “good enough”;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intuitively, SEM captures a wide range of “adversary vs scheme” experiments…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and the IND experiment is just one special case;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#2 is also not very surprising.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let’s talk about #1.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E077578-2C7D-4150-93DB-8F9496CCEC25}"/>
              </a:ext>
            </a:extLst>
          </p:cNvPr>
          <p:cNvGrpSpPr/>
          <p:nvPr/>
        </p:nvGrpSpPr>
        <p:grpSpPr>
          <a:xfrm>
            <a:off x="393699" y="1243469"/>
            <a:ext cx="11489267" cy="506650"/>
            <a:chOff x="482320" y="2843685"/>
            <a:chExt cx="11150879" cy="14268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4E5ED-D254-43A7-AC20-87FDD75B6D6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SEM-CPA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blipFill>
                  <a:blip r:embed="rId3"/>
                  <a:stretch>
                    <a:fillRect l="-510"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46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a scheme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let’s prove that it must also be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direct approach: show how to, given any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construct a simulator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have to turn this: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6EFAA9D-463D-41E9-BA03-9D821EC243F8}"/>
              </a:ext>
            </a:extLst>
          </p:cNvPr>
          <p:cNvGrpSpPr/>
          <p:nvPr/>
        </p:nvGrpSpPr>
        <p:grpSpPr>
          <a:xfrm>
            <a:off x="42709" y="3584082"/>
            <a:ext cx="4730414" cy="2124901"/>
            <a:chOff x="270933" y="4516901"/>
            <a:chExt cx="4730414" cy="21249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C8EBAE-F5BB-4323-B951-DC8D6E41F1FB}"/>
                </a:ext>
              </a:extLst>
            </p:cNvPr>
            <p:cNvGrpSpPr/>
            <p:nvPr/>
          </p:nvGrpSpPr>
          <p:grpSpPr>
            <a:xfrm>
              <a:off x="270933" y="4516901"/>
              <a:ext cx="4730414" cy="1395101"/>
              <a:chOff x="6764341" y="2084319"/>
              <a:chExt cx="4730414" cy="1395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6AB9CAED-FDFC-4B6E-A6F3-FE0B17AB61AF}"/>
                      </a:ext>
                    </a:extLst>
                  </p:cNvPr>
                  <p:cNvSpPr/>
                  <p:nvPr/>
                </p:nvSpPr>
                <p:spPr>
                  <a:xfrm>
                    <a:off x="8848725" y="2565020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6AB9CAED-FDFC-4B6E-A6F3-FE0B17AB61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725" y="2565020"/>
                    <a:ext cx="914400" cy="9144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E2A6180-F17E-4AAF-9C6D-A9A330C8F569}"/>
                  </a:ext>
                </a:extLst>
              </p:cNvPr>
              <p:cNvGrpSpPr/>
              <p:nvPr/>
            </p:nvGrpSpPr>
            <p:grpSpPr>
              <a:xfrm>
                <a:off x="7126620" y="2565020"/>
                <a:ext cx="1722105" cy="369332"/>
                <a:chOff x="2897520" y="4396859"/>
                <a:chExt cx="1722105" cy="369332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717FD1F2-8729-4B8B-91DD-DCECDA6A4E26}"/>
                    </a:ext>
                  </a:extLst>
                </p:cNvPr>
                <p:cNvCxnSpPr/>
                <p:nvPr/>
              </p:nvCxnSpPr>
              <p:spPr>
                <a:xfrm>
                  <a:off x="3657600" y="4581525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88ECA007-33EB-4807-8719-A71C77349B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88ECA007-33EB-4807-8719-A71C77349B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C00ED75-B858-4F3F-B111-19EFAA028199}"/>
                  </a:ext>
                </a:extLst>
              </p:cNvPr>
              <p:cNvGrpSpPr/>
              <p:nvPr/>
            </p:nvGrpSpPr>
            <p:grpSpPr>
              <a:xfrm>
                <a:off x="6764341" y="3022220"/>
                <a:ext cx="2084384" cy="369332"/>
                <a:chOff x="6859591" y="3311579"/>
                <a:chExt cx="2084384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22FBC782-34AD-4DE5-849B-7E8B9D173A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59591" y="3311579"/>
                      <a:ext cx="1136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22FBC782-34AD-4DE5-849B-7E8B9D173A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9591" y="3311579"/>
                      <a:ext cx="113608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B689D792-26D6-461C-9130-F9A3E95DBCCA}"/>
                    </a:ext>
                  </a:extLst>
                </p:cNvPr>
                <p:cNvCxnSpPr/>
                <p:nvPr/>
              </p:nvCxnSpPr>
              <p:spPr>
                <a:xfrm>
                  <a:off x="7981950" y="3524820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FFA02C0-7627-4828-B3BF-AEFDBD25D2BF}"/>
                  </a:ext>
                </a:extLst>
              </p:cNvPr>
              <p:cNvGrpSpPr/>
              <p:nvPr/>
            </p:nvGrpSpPr>
            <p:grpSpPr>
              <a:xfrm>
                <a:off x="9772650" y="2799482"/>
                <a:ext cx="1722105" cy="369332"/>
                <a:chOff x="9382125" y="3486720"/>
                <a:chExt cx="1722105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76BBEC2-F6C4-4DB5-AD14-CC60CDE6C5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76BBEC2-F6C4-4DB5-AD14-CC60CDE6C5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1B97A722-D675-4BBA-936C-F4C3D6ED2A92}"/>
                    </a:ext>
                  </a:extLst>
                </p:cNvPr>
                <p:cNvCxnSpPr/>
                <p:nvPr/>
              </p:nvCxnSpPr>
              <p:spPr>
                <a:xfrm>
                  <a:off x="9382125" y="3709458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37AE4C3-01F5-4F29-B66B-85A2768A8005}"/>
                      </a:ext>
                    </a:extLst>
                  </p:cNvPr>
                  <p:cNvSpPr txBox="1"/>
                  <p:nvPr/>
                </p:nvSpPr>
                <p:spPr>
                  <a:xfrm>
                    <a:off x="8611280" y="2084319"/>
                    <a:ext cx="13892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𝐒𝐚𝐦𝐩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37AE4C3-01F5-4F29-B66B-85A2768A80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1280" y="2084319"/>
                    <a:ext cx="138929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6391731-3FAF-45B8-A685-23E2DA45F6C4}"/>
                </a:ext>
              </a:extLst>
            </p:cNvPr>
            <p:cNvGrpSpPr/>
            <p:nvPr/>
          </p:nvGrpSpPr>
          <p:grpSpPr>
            <a:xfrm>
              <a:off x="2472659" y="5932085"/>
              <a:ext cx="679716" cy="709717"/>
              <a:chOff x="7272363" y="3947599"/>
              <a:chExt cx="679716" cy="709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6E4BA7A1-3276-4AEC-8F32-45387B729BC4}"/>
                      </a:ext>
                    </a:extLst>
                  </p:cNvPr>
                  <p:cNvSpPr/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6E4BA7A1-3276-4AEC-8F32-45387B729B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078DBB0-42E5-41F9-B6DD-AC74C1E227CC}"/>
                  </a:ext>
                </a:extLst>
              </p:cNvPr>
              <p:cNvCxnSpPr/>
              <p:nvPr/>
            </p:nvCxnSpPr>
            <p:spPr>
              <a:xfrm>
                <a:off x="7469438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786C067-A661-4857-9C70-74198743DB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5003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D28BDF-398A-4189-AE44-123004059BA7}"/>
              </a:ext>
            </a:extLst>
          </p:cNvPr>
          <p:cNvGrpSpPr/>
          <p:nvPr/>
        </p:nvGrpSpPr>
        <p:grpSpPr>
          <a:xfrm>
            <a:off x="5361686" y="3132642"/>
            <a:ext cx="6058666" cy="2602946"/>
            <a:chOff x="5361686" y="3132642"/>
            <a:chExt cx="6058666" cy="26029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7D8DCA-1F39-42B0-A4E2-3088ACCDC656}"/>
                </a:ext>
              </a:extLst>
            </p:cNvPr>
            <p:cNvGrpSpPr/>
            <p:nvPr/>
          </p:nvGrpSpPr>
          <p:grpSpPr>
            <a:xfrm>
              <a:off x="6617540" y="3132642"/>
              <a:ext cx="4802812" cy="2602946"/>
              <a:chOff x="6340138" y="3059668"/>
              <a:chExt cx="4802812" cy="260294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BF26B0-D6FC-4FF5-8EF7-14E8D413D9F3}"/>
                  </a:ext>
                </a:extLst>
              </p:cNvPr>
              <p:cNvGrpSpPr/>
              <p:nvPr/>
            </p:nvGrpSpPr>
            <p:grpSpPr>
              <a:xfrm>
                <a:off x="6774815" y="3554308"/>
                <a:ext cx="4368135" cy="2108306"/>
                <a:chOff x="7412161" y="4825471"/>
                <a:chExt cx="4368135" cy="2108306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AC622F0F-4B2F-40BF-9E7E-C586B71FB436}"/>
                    </a:ext>
                  </a:extLst>
                </p:cNvPr>
                <p:cNvGrpSpPr/>
                <p:nvPr/>
              </p:nvGrpSpPr>
              <p:grpSpPr>
                <a:xfrm>
                  <a:off x="7412161" y="4825471"/>
                  <a:ext cx="4368135" cy="1394381"/>
                  <a:chOff x="7126620" y="4661621"/>
                  <a:chExt cx="4368135" cy="139438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502B618D-44B5-4FD5-9251-66B2517328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48725" y="5141602"/>
                        <a:ext cx="914400" cy="91440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m:oMathPara>
                        </a14:m>
                        <a:endParaRPr lang="en-US" sz="2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502B618D-44B5-4FD5-9251-66B25173280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48725" y="5141602"/>
                        <a:ext cx="914400" cy="91440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3CCDC030-7FC0-4BA9-96B2-5D4F8EE674B5}"/>
                      </a:ext>
                    </a:extLst>
                  </p:cNvPr>
                  <p:cNvGrpSpPr/>
                  <p:nvPr/>
                </p:nvGrpSpPr>
                <p:grpSpPr>
                  <a:xfrm>
                    <a:off x="7126620" y="5141602"/>
                    <a:ext cx="1722105" cy="369332"/>
                    <a:chOff x="2897520" y="4396859"/>
                    <a:chExt cx="1722105" cy="369332"/>
                  </a:xfrm>
                </p:grpSpPr>
                <p:cxnSp>
                  <p:nvCxnSpPr>
                    <p:cNvPr id="37" name="Straight Arrow Connector 36">
                      <a:extLst>
                        <a:ext uri="{FF2B5EF4-FFF2-40B4-BE49-F238E27FC236}">
                          <a16:creationId xmlns:a16="http://schemas.microsoft.com/office/drawing/2014/main" id="{ECBC07F9-C9EA-414C-B8EC-7C7C3FD722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57600" y="4581525"/>
                      <a:ext cx="96202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499A374C-BAF6-4337-B5D4-454724A0581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97520" y="4396859"/>
                          <a:ext cx="76008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499A374C-BAF6-4337-B5D4-454724A0581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897520" y="4396859"/>
                          <a:ext cx="760080" cy="369332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1333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0FFA669-7F49-4BDD-9D84-3EBE383454D9}"/>
                      </a:ext>
                    </a:extLst>
                  </p:cNvPr>
                  <p:cNvGrpSpPr/>
                  <p:nvPr/>
                </p:nvGrpSpPr>
                <p:grpSpPr>
                  <a:xfrm>
                    <a:off x="9772650" y="5376064"/>
                    <a:ext cx="1722105" cy="369332"/>
                    <a:chOff x="9382125" y="3486720"/>
                    <a:chExt cx="1722105" cy="369332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5" name="TextBox 34">
                          <a:extLst>
                            <a:ext uri="{FF2B5EF4-FFF2-40B4-BE49-F238E27FC236}">
                              <a16:creationId xmlns:a16="http://schemas.microsoft.com/office/drawing/2014/main" id="{43662B25-4C89-4295-8723-63DADE96C4A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344150" y="3486720"/>
                          <a:ext cx="76008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35" name="TextBox 34">
                          <a:extLst>
                            <a:ext uri="{FF2B5EF4-FFF2-40B4-BE49-F238E27FC236}">
                              <a16:creationId xmlns:a16="http://schemas.microsoft.com/office/drawing/2014/main" id="{43662B25-4C89-4295-8723-63DADE96C4A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44150" y="3486720"/>
                          <a:ext cx="760080" cy="36933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b="-1311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6" name="Straight Arrow Connector 35">
                      <a:extLst>
                        <a:ext uri="{FF2B5EF4-FFF2-40B4-BE49-F238E27FC236}">
                          <a16:creationId xmlns:a16="http://schemas.microsoft.com/office/drawing/2014/main" id="{573908DD-B30F-4DDC-BAE3-9FB3BCB49E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82125" y="3709458"/>
                      <a:ext cx="96202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E9D04F66-95D5-429C-ACC6-C43B8722CE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11280" y="4661621"/>
                        <a:ext cx="138929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𝐒𝐚𝐦𝐩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E9D04F66-95D5-429C-ACC6-C43B8722CE5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11280" y="4661621"/>
                        <a:ext cx="1389290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b="-114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AADA18B-F32B-40CE-833D-52886F748CCF}"/>
                    </a:ext>
                  </a:extLst>
                </p:cNvPr>
                <p:cNvGrpSpPr/>
                <p:nvPr/>
              </p:nvGrpSpPr>
              <p:grpSpPr>
                <a:xfrm>
                  <a:off x="9251608" y="6224060"/>
                  <a:ext cx="679716" cy="709717"/>
                  <a:chOff x="7272363" y="3947599"/>
                  <a:chExt cx="679716" cy="7097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B72555E6-B00C-4FB1-9A1F-7F624D7824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72363" y="4197373"/>
                        <a:ext cx="679716" cy="45994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dirty="0" smtClean="0">
                                      <a:latin typeface="Cambria Math" panose="02040503050406030204" pitchFamily="18" charset="0"/>
                                    </a:rPr>
                                    <m:t>𝐄𝐧𝐜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i="1" dirty="0"/>
                      </a:p>
                    </p:txBody>
                  </p:sp>
                </mc:Choice>
                <mc:Fallback xmlns=""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B72555E6-B00C-4FB1-9A1F-7F624D78244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72363" y="4197373"/>
                        <a:ext cx="679716" cy="459943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265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21A71562-E0B6-4B90-A140-1677269049C0}"/>
                      </a:ext>
                    </a:extLst>
                  </p:cNvPr>
                  <p:cNvCxnSpPr/>
                  <p:nvPr/>
                </p:nvCxnSpPr>
                <p:spPr>
                  <a:xfrm>
                    <a:off x="7469438" y="3947599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FA0168B1-098B-478E-A998-B477474A2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55003" y="3947599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CFBA5A-F3E6-433B-94FB-E2013391069D}"/>
                  </a:ext>
                </a:extLst>
              </p:cNvPr>
              <p:cNvSpPr txBox="1"/>
              <p:nvPr/>
            </p:nvSpPr>
            <p:spPr>
              <a:xfrm>
                <a:off x="6340138" y="305966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Next LT Pro" panose="020B0504020202020204" pitchFamily="34" charset="0"/>
                  </a:rPr>
                  <a:t>Into this:</a:t>
                </a:r>
              </a:p>
            </p:txBody>
          </p:sp>
        </p:grp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071E902-C8E4-4C6A-AF07-B11CB5B72F56}"/>
                </a:ext>
              </a:extLst>
            </p:cNvPr>
            <p:cNvSpPr/>
            <p:nvPr/>
          </p:nvSpPr>
          <p:spPr>
            <a:xfrm>
              <a:off x="5361686" y="416190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96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a scheme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let’s prove that it must also be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direct approach: show how to, given any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construct a simulator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We’re given this: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6EFAA9D-463D-41E9-BA03-9D821EC243F8}"/>
              </a:ext>
            </a:extLst>
          </p:cNvPr>
          <p:cNvGrpSpPr/>
          <p:nvPr/>
        </p:nvGrpSpPr>
        <p:grpSpPr>
          <a:xfrm>
            <a:off x="3576108" y="3689582"/>
            <a:ext cx="4730414" cy="2124901"/>
            <a:chOff x="270933" y="4516901"/>
            <a:chExt cx="4730414" cy="21249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C8EBAE-F5BB-4323-B951-DC8D6E41F1FB}"/>
                </a:ext>
              </a:extLst>
            </p:cNvPr>
            <p:cNvGrpSpPr/>
            <p:nvPr/>
          </p:nvGrpSpPr>
          <p:grpSpPr>
            <a:xfrm>
              <a:off x="270933" y="4516901"/>
              <a:ext cx="4730414" cy="1395101"/>
              <a:chOff x="6764341" y="2084319"/>
              <a:chExt cx="4730414" cy="1395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6AB9CAED-FDFC-4B6E-A6F3-FE0B17AB61AF}"/>
                      </a:ext>
                    </a:extLst>
                  </p:cNvPr>
                  <p:cNvSpPr/>
                  <p:nvPr/>
                </p:nvSpPr>
                <p:spPr>
                  <a:xfrm>
                    <a:off x="8848725" y="2565020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6AB9CAED-FDFC-4B6E-A6F3-FE0B17AB61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725" y="2565020"/>
                    <a:ext cx="914400" cy="9144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E2A6180-F17E-4AAF-9C6D-A9A330C8F569}"/>
                  </a:ext>
                </a:extLst>
              </p:cNvPr>
              <p:cNvGrpSpPr/>
              <p:nvPr/>
            </p:nvGrpSpPr>
            <p:grpSpPr>
              <a:xfrm>
                <a:off x="7126620" y="2565020"/>
                <a:ext cx="1722105" cy="369332"/>
                <a:chOff x="2897520" y="4396859"/>
                <a:chExt cx="1722105" cy="369332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717FD1F2-8729-4B8B-91DD-DCECDA6A4E26}"/>
                    </a:ext>
                  </a:extLst>
                </p:cNvPr>
                <p:cNvCxnSpPr/>
                <p:nvPr/>
              </p:nvCxnSpPr>
              <p:spPr>
                <a:xfrm>
                  <a:off x="3657600" y="4581525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88ECA007-33EB-4807-8719-A71C77349B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88ECA007-33EB-4807-8719-A71C77349B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C00ED75-B858-4F3F-B111-19EFAA028199}"/>
                  </a:ext>
                </a:extLst>
              </p:cNvPr>
              <p:cNvGrpSpPr/>
              <p:nvPr/>
            </p:nvGrpSpPr>
            <p:grpSpPr>
              <a:xfrm>
                <a:off x="6764341" y="3022220"/>
                <a:ext cx="2084384" cy="369332"/>
                <a:chOff x="6859591" y="3311579"/>
                <a:chExt cx="2084384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22FBC782-34AD-4DE5-849B-7E8B9D173A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59591" y="3311579"/>
                      <a:ext cx="1136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22FBC782-34AD-4DE5-849B-7E8B9D173A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9591" y="3311579"/>
                      <a:ext cx="113608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B689D792-26D6-461C-9130-F9A3E95DBCCA}"/>
                    </a:ext>
                  </a:extLst>
                </p:cNvPr>
                <p:cNvCxnSpPr/>
                <p:nvPr/>
              </p:nvCxnSpPr>
              <p:spPr>
                <a:xfrm>
                  <a:off x="7981950" y="3524820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FFA02C0-7627-4828-B3BF-AEFDBD25D2BF}"/>
                  </a:ext>
                </a:extLst>
              </p:cNvPr>
              <p:cNvGrpSpPr/>
              <p:nvPr/>
            </p:nvGrpSpPr>
            <p:grpSpPr>
              <a:xfrm>
                <a:off x="9772650" y="2799482"/>
                <a:ext cx="1722105" cy="369332"/>
                <a:chOff x="9382125" y="3486720"/>
                <a:chExt cx="1722105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76BBEC2-F6C4-4DB5-AD14-CC60CDE6C5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76BBEC2-F6C4-4DB5-AD14-CC60CDE6C5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1B97A722-D675-4BBA-936C-F4C3D6ED2A92}"/>
                    </a:ext>
                  </a:extLst>
                </p:cNvPr>
                <p:cNvCxnSpPr/>
                <p:nvPr/>
              </p:nvCxnSpPr>
              <p:spPr>
                <a:xfrm>
                  <a:off x="9382125" y="3709458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37AE4C3-01F5-4F29-B66B-85A2768A8005}"/>
                      </a:ext>
                    </a:extLst>
                  </p:cNvPr>
                  <p:cNvSpPr txBox="1"/>
                  <p:nvPr/>
                </p:nvSpPr>
                <p:spPr>
                  <a:xfrm>
                    <a:off x="8611280" y="2084319"/>
                    <a:ext cx="13892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𝐒𝐚𝐦𝐩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37AE4C3-01F5-4F29-B66B-85A2768A80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1280" y="2084319"/>
                    <a:ext cx="138929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6391731-3FAF-45B8-A685-23E2DA45F6C4}"/>
                </a:ext>
              </a:extLst>
            </p:cNvPr>
            <p:cNvGrpSpPr/>
            <p:nvPr/>
          </p:nvGrpSpPr>
          <p:grpSpPr>
            <a:xfrm>
              <a:off x="2472659" y="5932085"/>
              <a:ext cx="679716" cy="709717"/>
              <a:chOff x="7272363" y="3947599"/>
              <a:chExt cx="679716" cy="709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6E4BA7A1-3276-4AEC-8F32-45387B729BC4}"/>
                      </a:ext>
                    </a:extLst>
                  </p:cNvPr>
                  <p:cNvSpPr/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6E4BA7A1-3276-4AEC-8F32-45387B729B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078DBB0-42E5-41F9-B6DD-AC74C1E227CC}"/>
                  </a:ext>
                </a:extLst>
              </p:cNvPr>
              <p:cNvCxnSpPr/>
              <p:nvPr/>
            </p:nvCxnSpPr>
            <p:spPr>
              <a:xfrm>
                <a:off x="7469438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786C067-A661-4857-9C70-74198743DB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5003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7431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FD0E2-1BE4-4DFD-83E2-978669CAAA12}"/>
                  </a:ext>
                </a:extLst>
              </p:cNvPr>
              <p:cNvSpPr/>
              <p:nvPr/>
            </p:nvSpPr>
            <p:spPr>
              <a:xfrm>
                <a:off x="3241234" y="3407239"/>
                <a:ext cx="5467350" cy="27336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FD0E2-1BE4-4DFD-83E2-978669CAA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234" y="3407239"/>
                <a:ext cx="5467350" cy="2733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a scheme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let’s prove that it must also be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direct approach: show how to, given any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construct a simulator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We’re given this: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3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B9CAED-FDFC-4B6E-A6F3-FE0B17AB61AF}"/>
                  </a:ext>
                </a:extLst>
              </p:cNvPr>
              <p:cNvSpPr/>
              <p:nvPr/>
            </p:nvSpPr>
            <p:spPr>
              <a:xfrm>
                <a:off x="5660492" y="4170283"/>
                <a:ext cx="914400" cy="914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B9CAED-FDFC-4B6E-A6F3-FE0B17AB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2" y="4170283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7FD1F2-8729-4B8B-91DD-DCECDA6A4E26}"/>
              </a:ext>
            </a:extLst>
          </p:cNvPr>
          <p:cNvCxnSpPr/>
          <p:nvPr/>
        </p:nvCxnSpPr>
        <p:spPr>
          <a:xfrm>
            <a:off x="4698467" y="4354949"/>
            <a:ext cx="962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ECA007-33EB-4807-8719-A71C77349B60}"/>
                  </a:ext>
                </a:extLst>
              </p:cNvPr>
              <p:cNvSpPr txBox="1"/>
              <p:nvPr/>
            </p:nvSpPr>
            <p:spPr>
              <a:xfrm>
                <a:off x="3938387" y="4170283"/>
                <a:ext cx="76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ECA007-33EB-4807-8719-A71C7734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87" y="4170283"/>
                <a:ext cx="76008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BC782-34AD-4DE5-849B-7E8B9D173A36}"/>
                  </a:ext>
                </a:extLst>
              </p:cNvPr>
              <p:cNvSpPr txBox="1"/>
              <p:nvPr/>
            </p:nvSpPr>
            <p:spPr>
              <a:xfrm>
                <a:off x="3576108" y="4627483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BC782-34AD-4DE5-849B-7E8B9D173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08" y="4627483"/>
                <a:ext cx="113608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89D792-26D6-461C-9130-F9A3E95DBCCA}"/>
              </a:ext>
            </a:extLst>
          </p:cNvPr>
          <p:cNvCxnSpPr/>
          <p:nvPr/>
        </p:nvCxnSpPr>
        <p:spPr>
          <a:xfrm>
            <a:off x="4698467" y="4840724"/>
            <a:ext cx="962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6BBEC2-F6C4-4DB5-AD14-CC60CDE6C52C}"/>
                  </a:ext>
                </a:extLst>
              </p:cNvPr>
              <p:cNvSpPr txBox="1"/>
              <p:nvPr/>
            </p:nvSpPr>
            <p:spPr>
              <a:xfrm>
                <a:off x="7546442" y="4404745"/>
                <a:ext cx="76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6BBEC2-F6C4-4DB5-AD14-CC60CDE6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442" y="4404745"/>
                <a:ext cx="76008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97A722-D675-4BBA-936C-F4C3D6ED2A92}"/>
              </a:ext>
            </a:extLst>
          </p:cNvPr>
          <p:cNvCxnSpPr/>
          <p:nvPr/>
        </p:nvCxnSpPr>
        <p:spPr>
          <a:xfrm>
            <a:off x="6584417" y="4627483"/>
            <a:ext cx="962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AE4C3-01F5-4F29-B66B-85A2768A8005}"/>
                  </a:ext>
                </a:extLst>
              </p:cNvPr>
              <p:cNvSpPr txBox="1"/>
              <p:nvPr/>
            </p:nvSpPr>
            <p:spPr>
              <a:xfrm>
                <a:off x="5423047" y="3689582"/>
                <a:ext cx="13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AE4C3-01F5-4F29-B66B-85A2768A8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47" y="3689582"/>
                <a:ext cx="1389290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6391731-3FAF-45B8-A685-23E2DA45F6C4}"/>
              </a:ext>
            </a:extLst>
          </p:cNvPr>
          <p:cNvGrpSpPr/>
          <p:nvPr/>
        </p:nvGrpSpPr>
        <p:grpSpPr>
          <a:xfrm>
            <a:off x="5777834" y="5104766"/>
            <a:ext cx="679716" cy="709717"/>
            <a:chOff x="7272363" y="3947599"/>
            <a:chExt cx="679716" cy="709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E4BA7A1-3276-4AEC-8F32-45387B729BC4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E4BA7A1-3276-4AEC-8F32-45387B729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9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78DBB0-42E5-41F9-B6DD-AC74C1E227CC}"/>
                </a:ext>
              </a:extLst>
            </p:cNvPr>
            <p:cNvCxnSpPr/>
            <p:nvPr/>
          </p:nvCxnSpPr>
          <p:spPr>
            <a:xfrm>
              <a:off x="7469438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786C067-A661-4857-9C70-74198743D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5003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451E-17 2.25514E-17 L -0.00078 -0.11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5104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13268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FIRST HOMEWORK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First homework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will be posted tonight on ELMS;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due in one week (11:59pm Thursday February 13</a:t>
            </a:r>
            <a:r>
              <a:rPr lang="en-US" sz="1800" baseline="30000" dirty="0">
                <a:latin typeface="Avenir Next LT Pro" panose="020B0504020202020204" pitchFamily="34" charset="0"/>
              </a:rPr>
              <a:t>th</a:t>
            </a:r>
            <a:r>
              <a:rPr lang="en-US" sz="1800" dirty="0">
                <a:latin typeface="Avenir Next LT Pro" panose="020B0504020202020204" pitchFamily="34" charset="0"/>
              </a:rPr>
              <a:t>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Submission: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through </a:t>
            </a:r>
            <a:r>
              <a:rPr lang="en-US" sz="1800" dirty="0" err="1">
                <a:latin typeface="Avenir Next LT Pro" panose="020B0504020202020204" pitchFamily="34" charset="0"/>
              </a:rPr>
              <a:t>Gradescope</a:t>
            </a:r>
            <a:r>
              <a:rPr lang="en-US" sz="1800" dirty="0">
                <a:latin typeface="Avenir Next LT Pro" panose="020B0504020202020204" pitchFamily="34" charset="0"/>
              </a:rPr>
              <a:t> (accessed through ELMS?)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soon: do a “trial submit” to make sure the system works and you know how to use it;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replace it with your solutions before the deadline.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Do this ASAP: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read the problem set completely;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spend a few minutes thinking about each problem.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will help you gauge how much time you need to allocate, and how much help you might need.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5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FD0E2-1BE4-4DFD-83E2-978669CAAA12}"/>
                  </a:ext>
                </a:extLst>
              </p:cNvPr>
              <p:cNvSpPr/>
              <p:nvPr/>
            </p:nvSpPr>
            <p:spPr>
              <a:xfrm>
                <a:off x="3241234" y="3407239"/>
                <a:ext cx="5467350" cy="27336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FD0E2-1BE4-4DFD-83E2-978669CAA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234" y="3407239"/>
                <a:ext cx="5467350" cy="2733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a scheme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let’s prove that it must also be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direct approach: show how to, given any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construct a simulator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We’re given this: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3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B9CAED-FDFC-4B6E-A6F3-FE0B17AB61AF}"/>
                  </a:ext>
                </a:extLst>
              </p:cNvPr>
              <p:cNvSpPr/>
              <p:nvPr/>
            </p:nvSpPr>
            <p:spPr>
              <a:xfrm>
                <a:off x="5660492" y="4170283"/>
                <a:ext cx="914400" cy="914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B9CAED-FDFC-4B6E-A6F3-FE0B17AB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2" y="4170283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7FD1F2-8729-4B8B-91DD-DCECDA6A4E26}"/>
              </a:ext>
            </a:extLst>
          </p:cNvPr>
          <p:cNvCxnSpPr>
            <a:cxnSpLocks/>
          </p:cNvCxnSpPr>
          <p:nvPr/>
        </p:nvCxnSpPr>
        <p:spPr>
          <a:xfrm>
            <a:off x="3009900" y="4354949"/>
            <a:ext cx="2650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ECA007-33EB-4807-8719-A71C77349B60}"/>
                  </a:ext>
                </a:extLst>
              </p:cNvPr>
              <p:cNvSpPr txBox="1"/>
              <p:nvPr/>
            </p:nvSpPr>
            <p:spPr>
              <a:xfrm>
                <a:off x="2123053" y="4168616"/>
                <a:ext cx="76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ECA007-33EB-4807-8719-A71C7734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053" y="4168616"/>
                <a:ext cx="76008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BC782-34AD-4DE5-849B-7E8B9D173A36}"/>
                  </a:ext>
                </a:extLst>
              </p:cNvPr>
              <p:cNvSpPr txBox="1"/>
              <p:nvPr/>
            </p:nvSpPr>
            <p:spPr>
              <a:xfrm>
                <a:off x="3576108" y="4627483"/>
                <a:ext cx="113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BC782-34AD-4DE5-849B-7E8B9D173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08" y="4627483"/>
                <a:ext cx="113608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89D792-26D6-461C-9130-F9A3E95DBCCA}"/>
              </a:ext>
            </a:extLst>
          </p:cNvPr>
          <p:cNvCxnSpPr/>
          <p:nvPr/>
        </p:nvCxnSpPr>
        <p:spPr>
          <a:xfrm>
            <a:off x="4698467" y="4840724"/>
            <a:ext cx="962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6BBEC2-F6C4-4DB5-AD14-CC60CDE6C52C}"/>
                  </a:ext>
                </a:extLst>
              </p:cNvPr>
              <p:cNvSpPr txBox="1"/>
              <p:nvPr/>
            </p:nvSpPr>
            <p:spPr>
              <a:xfrm>
                <a:off x="9165692" y="4404744"/>
                <a:ext cx="76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6BBEC2-F6C4-4DB5-AD14-CC60CDE6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92" y="4404744"/>
                <a:ext cx="76008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97A722-D675-4BBA-936C-F4C3D6ED2A92}"/>
              </a:ext>
            </a:extLst>
          </p:cNvPr>
          <p:cNvCxnSpPr>
            <a:cxnSpLocks/>
          </p:cNvCxnSpPr>
          <p:nvPr/>
        </p:nvCxnSpPr>
        <p:spPr>
          <a:xfrm>
            <a:off x="6584417" y="4627483"/>
            <a:ext cx="2483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AE4C3-01F5-4F29-B66B-85A2768A8005}"/>
                  </a:ext>
                </a:extLst>
              </p:cNvPr>
              <p:cNvSpPr txBox="1"/>
              <p:nvPr/>
            </p:nvSpPr>
            <p:spPr>
              <a:xfrm>
                <a:off x="5434163" y="2890799"/>
                <a:ext cx="13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AE4C3-01F5-4F29-B66B-85A2768A8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63" y="2890799"/>
                <a:ext cx="1389290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6391731-3FAF-45B8-A685-23E2DA45F6C4}"/>
              </a:ext>
            </a:extLst>
          </p:cNvPr>
          <p:cNvGrpSpPr/>
          <p:nvPr/>
        </p:nvGrpSpPr>
        <p:grpSpPr>
          <a:xfrm>
            <a:off x="5777834" y="5104766"/>
            <a:ext cx="679716" cy="709717"/>
            <a:chOff x="7272363" y="3947599"/>
            <a:chExt cx="679716" cy="709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E4BA7A1-3276-4AEC-8F32-45387B729BC4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E4BA7A1-3276-4AEC-8F32-45387B729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9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78DBB0-42E5-41F9-B6DD-AC74C1E227CC}"/>
                </a:ext>
              </a:extLst>
            </p:cNvPr>
            <p:cNvCxnSpPr/>
            <p:nvPr/>
          </p:nvCxnSpPr>
          <p:spPr>
            <a:xfrm>
              <a:off x="7469438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786C067-A661-4857-9C70-74198743D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5003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A729AA-29D2-40D6-B6AA-76ABCF800B75}"/>
              </a:ext>
            </a:extLst>
          </p:cNvPr>
          <p:cNvGrpSpPr/>
          <p:nvPr/>
        </p:nvGrpSpPr>
        <p:grpSpPr>
          <a:xfrm>
            <a:off x="5788950" y="5104766"/>
            <a:ext cx="679716" cy="1617797"/>
            <a:chOff x="7272363" y="3039519"/>
            <a:chExt cx="679716" cy="1617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1DF36D6-6EE5-4ED0-B607-6C8D914C1CDF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1DF36D6-6EE5-4ED0-B607-6C8D914C1C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0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7C9FCD3-EB0E-4033-94C4-175BCB5E782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38" y="3039519"/>
              <a:ext cx="0" cy="1164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4F8AAE1-D94B-4E14-9F8A-1D71445A0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3887" y="3039519"/>
              <a:ext cx="11116" cy="11642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1F455-8CED-4B3A-86FC-B3FA23721B63}"/>
                  </a:ext>
                </a:extLst>
              </p:cNvPr>
              <p:cNvSpPr txBox="1"/>
              <p:nvPr/>
            </p:nvSpPr>
            <p:spPr>
              <a:xfrm>
                <a:off x="3451377" y="4618923"/>
                <a:ext cx="1342612" cy="386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1F455-8CED-4B3A-86FC-B3FA2372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77" y="4618923"/>
                <a:ext cx="1342612" cy="386452"/>
              </a:xfrm>
              <a:prstGeom prst="rect">
                <a:avLst/>
              </a:prstGeom>
              <a:blipFill>
                <a:blip r:embed="rId11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tar: 32 Points 29">
            <a:extLst>
              <a:ext uri="{FF2B5EF4-FFF2-40B4-BE49-F238E27FC236}">
                <a16:creationId xmlns:a16="http://schemas.microsoft.com/office/drawing/2014/main" id="{E20D08E8-D432-4971-BB96-AEC522E555DA}"/>
              </a:ext>
            </a:extLst>
          </p:cNvPr>
          <p:cNvSpPr/>
          <p:nvPr/>
        </p:nvSpPr>
        <p:spPr>
          <a:xfrm>
            <a:off x="1310041" y="5369794"/>
            <a:ext cx="2386103" cy="6858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By </a:t>
            </a:r>
            <a:r>
              <a:rPr lang="en-US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IND-CPA!</a:t>
            </a:r>
            <a:endParaRPr lang="en-US" sz="11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0A6E37-8D65-43C0-B46E-6B3866D1F222}"/>
              </a:ext>
            </a:extLst>
          </p:cNvPr>
          <p:cNvSpPr/>
          <p:nvPr/>
        </p:nvSpPr>
        <p:spPr>
          <a:xfrm rot="10800000">
            <a:off x="4006424" y="3573397"/>
            <a:ext cx="3308775" cy="2880783"/>
          </a:xfrm>
          <a:prstGeom prst="arc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3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reduction: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don’t confuse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the reduction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with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the proof!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crucial step missing: why does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allow us to do the ciphertext replacement?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one way to do this formally: show that, if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can tell the difference,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i.e., if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have noticeably different success probabilities…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    … then you can turn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into a winning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adversary.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AB6AA95-4B6A-43D4-B9CF-0047E06760B8}"/>
              </a:ext>
            </a:extLst>
          </p:cNvPr>
          <p:cNvGrpSpPr/>
          <p:nvPr/>
        </p:nvGrpSpPr>
        <p:grpSpPr>
          <a:xfrm>
            <a:off x="2866003" y="1007533"/>
            <a:ext cx="7802719" cy="3831764"/>
            <a:chOff x="2123053" y="2890799"/>
            <a:chExt cx="7802719" cy="3831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2EFD0E2-1BE4-4DFD-83E2-978669CAAA12}"/>
                    </a:ext>
                  </a:extLst>
                </p:cNvPr>
                <p:cNvSpPr/>
                <p:nvPr/>
              </p:nvSpPr>
              <p:spPr>
                <a:xfrm>
                  <a:off x="3241234" y="3407239"/>
                  <a:ext cx="5467350" cy="2733675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2EFD0E2-1BE4-4DFD-83E2-978669CAAA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234" y="3407239"/>
                  <a:ext cx="5467350" cy="27336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AB9CAED-FDFC-4B6E-A6F3-FE0B17AB61AF}"/>
                    </a:ext>
                  </a:extLst>
                </p:cNvPr>
                <p:cNvSpPr/>
                <p:nvPr/>
              </p:nvSpPr>
              <p:spPr>
                <a:xfrm>
                  <a:off x="5660492" y="4170283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AB9CAED-FDFC-4B6E-A6F3-FE0B17AB6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492" y="4170283"/>
                  <a:ext cx="914400" cy="914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17FD1F2-8729-4B8B-91DD-DCECDA6A4E26}"/>
                </a:ext>
              </a:extLst>
            </p:cNvPr>
            <p:cNvCxnSpPr>
              <a:cxnSpLocks/>
            </p:cNvCxnSpPr>
            <p:nvPr/>
          </p:nvCxnSpPr>
          <p:spPr>
            <a:xfrm>
              <a:off x="3009900" y="4354949"/>
              <a:ext cx="26505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ECA007-33EB-4807-8719-A71C77349B60}"/>
                    </a:ext>
                  </a:extLst>
                </p:cNvPr>
                <p:cNvSpPr txBox="1"/>
                <p:nvPr/>
              </p:nvSpPr>
              <p:spPr>
                <a:xfrm>
                  <a:off x="2123053" y="4168616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ECA007-33EB-4807-8719-A71C77349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053" y="4168616"/>
                  <a:ext cx="76008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89D792-26D6-461C-9130-F9A3E95DBCCA}"/>
                </a:ext>
              </a:extLst>
            </p:cNvPr>
            <p:cNvCxnSpPr/>
            <p:nvPr/>
          </p:nvCxnSpPr>
          <p:spPr>
            <a:xfrm>
              <a:off x="4698467" y="4840724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76BBEC2-F6C4-4DB5-AD14-CC60CDE6C52C}"/>
                    </a:ext>
                  </a:extLst>
                </p:cNvPr>
                <p:cNvSpPr txBox="1"/>
                <p:nvPr/>
              </p:nvSpPr>
              <p:spPr>
                <a:xfrm>
                  <a:off x="9165692" y="4404744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76BBEC2-F6C4-4DB5-AD14-CC60CDE6C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5692" y="4404744"/>
                  <a:ext cx="76008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97A722-D675-4BBA-936C-F4C3D6ED2A92}"/>
                </a:ext>
              </a:extLst>
            </p:cNvPr>
            <p:cNvCxnSpPr>
              <a:cxnSpLocks/>
            </p:cNvCxnSpPr>
            <p:nvPr/>
          </p:nvCxnSpPr>
          <p:spPr>
            <a:xfrm>
              <a:off x="6584417" y="4627483"/>
              <a:ext cx="2483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7AE4C3-01F5-4F29-B66B-85A2768A8005}"/>
                    </a:ext>
                  </a:extLst>
                </p:cNvPr>
                <p:cNvSpPr txBox="1"/>
                <p:nvPr/>
              </p:nvSpPr>
              <p:spPr>
                <a:xfrm>
                  <a:off x="5434163" y="2890799"/>
                  <a:ext cx="1389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7AE4C3-01F5-4F29-B66B-85A2768A8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163" y="2890799"/>
                  <a:ext cx="138929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6A729AA-29D2-40D6-B6AA-76ABCF800B75}"/>
                </a:ext>
              </a:extLst>
            </p:cNvPr>
            <p:cNvGrpSpPr/>
            <p:nvPr/>
          </p:nvGrpSpPr>
          <p:grpSpPr>
            <a:xfrm>
              <a:off x="5788950" y="5104766"/>
              <a:ext cx="679716" cy="1617797"/>
              <a:chOff x="7272363" y="3039519"/>
              <a:chExt cx="679716" cy="16177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1DF36D6-6EE5-4ED0-B607-6C8D914C1CDF}"/>
                      </a:ext>
                    </a:extLst>
                  </p:cNvPr>
                  <p:cNvSpPr/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1DF36D6-6EE5-4ED0-B607-6C8D914C1C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7C9FCD3-EB0E-4033-94C4-175BCB5E7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438" y="3039519"/>
                <a:ext cx="0" cy="11642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4F8AAE1-D94B-4E14-9F8A-1D71445A09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43887" y="3039519"/>
                <a:ext cx="11116" cy="11642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51F455-8CED-4B3A-86FC-B3FA23721B63}"/>
                    </a:ext>
                  </a:extLst>
                </p:cNvPr>
                <p:cNvSpPr txBox="1"/>
                <p:nvPr/>
              </p:nvSpPr>
              <p:spPr>
                <a:xfrm>
                  <a:off x="3451377" y="4618923"/>
                  <a:ext cx="1342612" cy="3864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51F455-8CED-4B3A-86FC-B3FA23721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377" y="4618923"/>
                  <a:ext cx="1342612" cy="386452"/>
                </a:xfrm>
                <a:prstGeom prst="rect">
                  <a:avLst/>
                </a:prstGeom>
                <a:blipFill>
                  <a:blip r:embed="rId9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3B0A6E37-8D65-43C0-B46E-6B3866D1F222}"/>
                </a:ext>
              </a:extLst>
            </p:cNvPr>
            <p:cNvSpPr/>
            <p:nvPr/>
          </p:nvSpPr>
          <p:spPr>
            <a:xfrm rot="10800000">
              <a:off x="4006424" y="3573397"/>
              <a:ext cx="3308775" cy="2880783"/>
            </a:xfrm>
            <a:prstGeom prst="arc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3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reduction: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that, you can follow your nose: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challenge plaintexts should be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post-challenge algorithm gets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and then checks if the output is indeed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YES, guess: challenge was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If NO, guess: challenge was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Plenty of details left to check, but you get the idea.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AB6AA95-4B6A-43D4-B9CF-0047E06760B8}"/>
              </a:ext>
            </a:extLst>
          </p:cNvPr>
          <p:cNvGrpSpPr/>
          <p:nvPr/>
        </p:nvGrpSpPr>
        <p:grpSpPr>
          <a:xfrm>
            <a:off x="2866003" y="1007533"/>
            <a:ext cx="7802719" cy="3831764"/>
            <a:chOff x="2123053" y="2890799"/>
            <a:chExt cx="7802719" cy="3831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2EFD0E2-1BE4-4DFD-83E2-978669CAAA12}"/>
                    </a:ext>
                  </a:extLst>
                </p:cNvPr>
                <p:cNvSpPr/>
                <p:nvPr/>
              </p:nvSpPr>
              <p:spPr>
                <a:xfrm>
                  <a:off x="3241234" y="3407239"/>
                  <a:ext cx="5467350" cy="2733675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2EFD0E2-1BE4-4DFD-83E2-978669CAAA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234" y="3407239"/>
                  <a:ext cx="5467350" cy="27336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AB9CAED-FDFC-4B6E-A6F3-FE0B17AB61AF}"/>
                    </a:ext>
                  </a:extLst>
                </p:cNvPr>
                <p:cNvSpPr/>
                <p:nvPr/>
              </p:nvSpPr>
              <p:spPr>
                <a:xfrm>
                  <a:off x="5660492" y="4170283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AB9CAED-FDFC-4B6E-A6F3-FE0B17AB6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492" y="4170283"/>
                  <a:ext cx="914400" cy="914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17FD1F2-8729-4B8B-91DD-DCECDA6A4E26}"/>
                </a:ext>
              </a:extLst>
            </p:cNvPr>
            <p:cNvCxnSpPr>
              <a:cxnSpLocks/>
            </p:cNvCxnSpPr>
            <p:nvPr/>
          </p:nvCxnSpPr>
          <p:spPr>
            <a:xfrm>
              <a:off x="3009900" y="4354949"/>
              <a:ext cx="26505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ECA007-33EB-4807-8719-A71C77349B60}"/>
                    </a:ext>
                  </a:extLst>
                </p:cNvPr>
                <p:cNvSpPr txBox="1"/>
                <p:nvPr/>
              </p:nvSpPr>
              <p:spPr>
                <a:xfrm>
                  <a:off x="2123053" y="4168616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ECA007-33EB-4807-8719-A71C77349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053" y="4168616"/>
                  <a:ext cx="76008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89D792-26D6-461C-9130-F9A3E95DBCCA}"/>
                </a:ext>
              </a:extLst>
            </p:cNvPr>
            <p:cNvCxnSpPr/>
            <p:nvPr/>
          </p:nvCxnSpPr>
          <p:spPr>
            <a:xfrm>
              <a:off x="4698467" y="4840724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76BBEC2-F6C4-4DB5-AD14-CC60CDE6C52C}"/>
                    </a:ext>
                  </a:extLst>
                </p:cNvPr>
                <p:cNvSpPr txBox="1"/>
                <p:nvPr/>
              </p:nvSpPr>
              <p:spPr>
                <a:xfrm>
                  <a:off x="9165692" y="4404744"/>
                  <a:ext cx="760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76BBEC2-F6C4-4DB5-AD14-CC60CDE6C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5692" y="4404744"/>
                  <a:ext cx="76008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97A722-D675-4BBA-936C-F4C3D6ED2A92}"/>
                </a:ext>
              </a:extLst>
            </p:cNvPr>
            <p:cNvCxnSpPr>
              <a:cxnSpLocks/>
            </p:cNvCxnSpPr>
            <p:nvPr/>
          </p:nvCxnSpPr>
          <p:spPr>
            <a:xfrm>
              <a:off x="6584417" y="4627483"/>
              <a:ext cx="2483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7AE4C3-01F5-4F29-B66B-85A2768A8005}"/>
                    </a:ext>
                  </a:extLst>
                </p:cNvPr>
                <p:cNvSpPr txBox="1"/>
                <p:nvPr/>
              </p:nvSpPr>
              <p:spPr>
                <a:xfrm>
                  <a:off x="5434163" y="2890799"/>
                  <a:ext cx="1389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7AE4C3-01F5-4F29-B66B-85A2768A8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163" y="2890799"/>
                  <a:ext cx="138929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6A729AA-29D2-40D6-B6AA-76ABCF800B75}"/>
                </a:ext>
              </a:extLst>
            </p:cNvPr>
            <p:cNvGrpSpPr/>
            <p:nvPr/>
          </p:nvGrpSpPr>
          <p:grpSpPr>
            <a:xfrm>
              <a:off x="5788950" y="5104766"/>
              <a:ext cx="679716" cy="1617797"/>
              <a:chOff x="7272363" y="3039519"/>
              <a:chExt cx="679716" cy="16177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1DF36D6-6EE5-4ED0-B607-6C8D914C1CDF}"/>
                      </a:ext>
                    </a:extLst>
                  </p:cNvPr>
                  <p:cNvSpPr/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1DF36D6-6EE5-4ED0-B607-6C8D914C1C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7C9FCD3-EB0E-4033-94C4-175BCB5E7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438" y="3039519"/>
                <a:ext cx="0" cy="11642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4F8AAE1-D94B-4E14-9F8A-1D71445A09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43887" y="3039519"/>
                <a:ext cx="11116" cy="11642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51F455-8CED-4B3A-86FC-B3FA23721B63}"/>
                    </a:ext>
                  </a:extLst>
                </p:cNvPr>
                <p:cNvSpPr txBox="1"/>
                <p:nvPr/>
              </p:nvSpPr>
              <p:spPr>
                <a:xfrm>
                  <a:off x="3451377" y="4618923"/>
                  <a:ext cx="1342612" cy="3864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51F455-8CED-4B3A-86FC-B3FA23721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377" y="4618923"/>
                  <a:ext cx="1342612" cy="386452"/>
                </a:xfrm>
                <a:prstGeom prst="rect">
                  <a:avLst/>
                </a:prstGeom>
                <a:blipFill>
                  <a:blip r:embed="rId9"/>
                  <a:stretch>
                    <a:fillRect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3B0A6E37-8D65-43C0-B46E-6B3866D1F222}"/>
                </a:ext>
              </a:extLst>
            </p:cNvPr>
            <p:cNvSpPr/>
            <p:nvPr/>
          </p:nvSpPr>
          <p:spPr>
            <a:xfrm rot="10800000">
              <a:off x="4006424" y="3573397"/>
              <a:ext cx="3308775" cy="2880783"/>
            </a:xfrm>
            <a:prstGeom prst="arc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C4DD269-AE0D-49B5-9317-8294F8CD91F1}"/>
              </a:ext>
            </a:extLst>
          </p:cNvPr>
          <p:cNvSpPr/>
          <p:nvPr/>
        </p:nvSpPr>
        <p:spPr>
          <a:xfrm>
            <a:off x="11264202" y="6300316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Ok, so now we have: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Recap why this is awesome: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can work with our simple, convenient security definition (</a:t>
            </a:r>
            <a:r>
              <a:rPr lang="en-US" sz="1800" b="1" dirty="0">
                <a:latin typeface="Avenir Next LT Pro" panose="020B0504020202020204" pitchFamily="34" charset="0"/>
              </a:rPr>
              <a:t>IND-CPA</a:t>
            </a:r>
            <a:r>
              <a:rPr lang="en-US" sz="1800" dirty="0">
                <a:latin typeface="Avenir Next LT Pro" panose="020B0504020202020204" pitchFamily="34" charset="0"/>
              </a:rPr>
              <a:t>)…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and know that we are capturing the full power of intuitive, meaningful security (</a:t>
            </a:r>
            <a:r>
              <a:rPr lang="en-US" sz="1800" b="1" dirty="0">
                <a:latin typeface="Avenir Next LT Pro" panose="020B0504020202020204" pitchFamily="34" charset="0"/>
              </a:rPr>
              <a:t>SEM-CPA</a:t>
            </a:r>
            <a:r>
              <a:rPr lang="en-US" sz="1800" dirty="0">
                <a:latin typeface="Avenir Next LT Pro" panose="020B0504020202020204" pitchFamily="34" charset="0"/>
              </a:rPr>
              <a:t>).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Actually, </a:t>
            </a:r>
            <a:r>
              <a:rPr lang="en-US" sz="1800" b="1" dirty="0">
                <a:latin typeface="Avenir Next LT Pro" panose="020B0504020202020204" pitchFamily="34" charset="0"/>
              </a:rPr>
              <a:t>IND-CPA</a:t>
            </a:r>
            <a:r>
              <a:rPr lang="en-US" sz="1800" dirty="0">
                <a:latin typeface="Avenir Next LT Pro" panose="020B0504020202020204" pitchFamily="34" charset="0"/>
              </a:rPr>
              <a:t> is even more fantastic than that!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 tricked you…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challenge in IND-CPA only has </a:t>
            </a:r>
            <a:r>
              <a:rPr lang="en-US" sz="1800" i="1" dirty="0">
                <a:latin typeface="Avenir Next LT Pro" panose="020B0504020202020204" pitchFamily="34" charset="0"/>
              </a:rPr>
              <a:t>one</a:t>
            </a:r>
            <a:r>
              <a:rPr lang="en-US" sz="1800" dirty="0">
                <a:latin typeface="Avenir Next LT Pro" panose="020B0504020202020204" pitchFamily="34" charset="0"/>
              </a:rPr>
              <a:t> ciphertext in it;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 if you want to send lots of messages?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this is even more apparent when you look at </a:t>
            </a:r>
            <a:r>
              <a:rPr lang="en-US" sz="1800" b="1" dirty="0">
                <a:latin typeface="Avenir Next LT Pro" panose="020B0504020202020204" pitchFamily="34" charset="0"/>
              </a:rPr>
              <a:t>SEM-CPA</a:t>
            </a:r>
            <a:r>
              <a:rPr lang="en-US" sz="1800" dirty="0">
                <a:latin typeface="Avenir Next LT Pro" panose="020B0504020202020204" pitchFamily="34" charset="0"/>
              </a:rPr>
              <a:t>!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077578-2C7D-4150-93DB-8F9496CCEC25}"/>
              </a:ext>
            </a:extLst>
          </p:cNvPr>
          <p:cNvGrpSpPr/>
          <p:nvPr/>
        </p:nvGrpSpPr>
        <p:grpSpPr>
          <a:xfrm>
            <a:off x="393699" y="1824494"/>
            <a:ext cx="11489267" cy="506650"/>
            <a:chOff x="482320" y="2843685"/>
            <a:chExt cx="11150879" cy="14268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4E5ED-D254-43A7-AC20-87FDD75B6D6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SEM-CPA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blipFill>
                  <a:blip r:embed="rId2"/>
                  <a:stretch>
                    <a:fillRect l="-510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88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IND-CPA-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mult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(oh no…)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Indistinguishability under Chosen Plaintext Attack.</a:t>
                </a:r>
              </a:p>
              <a:p>
                <a:pPr marL="0" indent="0">
                  <a:buNone/>
                </a:pPr>
                <a:r>
                  <a:rPr lang="en-US" sz="1800" b="0" i="1" dirty="0">
                    <a:latin typeface="Avenir Next LT Pro" panose="020B0504020202020204" pitchFamily="34" charset="0"/>
                  </a:rPr>
                  <a:t>INDCPA</a:t>
                </a:r>
                <a:r>
                  <a:rPr lang="en-US" sz="1800" b="0" i="0" dirty="0">
                    <a:latin typeface="Avenir Next LT Pro" panose="020B0504020202020204" pitchFamily="34" charset="0"/>
                  </a:rPr>
                  <a:t> experiment: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Give adversary 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0" dirty="0">
                    <a:latin typeface="Avenir Next LT Pro" panose="020B0504020202020204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581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INDCPA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experiment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blipFill>
                  <a:blip r:embed="rId3"/>
                  <a:stretch>
                    <a:fillRect l="-530" t="-2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E6F74DE-0D0F-4BCC-8C9A-410625DC0C1B}"/>
              </a:ext>
            </a:extLst>
          </p:cNvPr>
          <p:cNvGrpSpPr/>
          <p:nvPr/>
        </p:nvGrpSpPr>
        <p:grpSpPr>
          <a:xfrm>
            <a:off x="8069421" y="1723840"/>
            <a:ext cx="538865" cy="853621"/>
            <a:chOff x="8608286" y="1563747"/>
            <a:chExt cx="538865" cy="85362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BDEA48D-FE91-4321-82E2-BA441D3168D2}"/>
                </a:ext>
              </a:extLst>
            </p:cNvPr>
            <p:cNvCxnSpPr/>
            <p:nvPr/>
          </p:nvCxnSpPr>
          <p:spPr>
            <a:xfrm>
              <a:off x="8611437" y="1909187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BD9B77F-1104-4E1F-BC8F-ADAB7E4D8D2B}"/>
                </a:ext>
              </a:extLst>
            </p:cNvPr>
            <p:cNvCxnSpPr/>
            <p:nvPr/>
          </p:nvCxnSpPr>
          <p:spPr>
            <a:xfrm>
              <a:off x="8611437" y="2413279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916EB9F-24D1-4207-8264-13F41AD76AE1}"/>
                    </a:ext>
                  </a:extLst>
                </p:cNvPr>
                <p:cNvSpPr txBox="1"/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24E2ECF-AA1B-442B-AC91-67263F183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F64D439-2B50-4282-ACAD-95952D591123}"/>
                    </a:ext>
                  </a:extLst>
                </p:cNvPr>
                <p:cNvSpPr txBox="1"/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6A5E71-9C5C-450C-A9D1-7549E343E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DACA5-6789-426D-BC64-4AAF72E9BC62}"/>
              </a:ext>
            </a:extLst>
          </p:cNvPr>
          <p:cNvGrpSpPr/>
          <p:nvPr/>
        </p:nvGrpSpPr>
        <p:grpSpPr>
          <a:xfrm>
            <a:off x="7155021" y="1068444"/>
            <a:ext cx="914400" cy="1641899"/>
            <a:chOff x="7155021" y="1068444"/>
            <a:chExt cx="914400" cy="164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/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/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2FA50D-FEB6-465C-A917-2985AD94F5BF}"/>
                </a:ext>
              </a:extLst>
            </p:cNvPr>
            <p:cNvGrpSpPr/>
            <p:nvPr/>
          </p:nvGrpSpPr>
          <p:grpSpPr>
            <a:xfrm>
              <a:off x="7463808" y="1528387"/>
              <a:ext cx="285565" cy="256137"/>
              <a:chOff x="6329779" y="1253067"/>
              <a:chExt cx="285565" cy="256137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779ACC6-1E39-462B-9942-FF508D307CB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8B3EE9E-9AE4-4C1B-BDE7-AEA3240371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4AB9E-CC31-406E-BF36-5F05912A348D}"/>
              </a:ext>
            </a:extLst>
          </p:cNvPr>
          <p:cNvGrpSpPr/>
          <p:nvPr/>
        </p:nvGrpSpPr>
        <p:grpSpPr>
          <a:xfrm>
            <a:off x="7144973" y="1814687"/>
            <a:ext cx="2813538" cy="2842629"/>
            <a:chOff x="7144973" y="1814687"/>
            <a:chExt cx="2813538" cy="2842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/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D51564F-AD70-410A-9182-58153E8B8C16}"/>
                </a:ext>
              </a:extLst>
            </p:cNvPr>
            <p:cNvCxnSpPr>
              <a:cxnSpLocks/>
              <a:stCxn id="57" idx="3"/>
              <a:endCxn id="59" idx="1"/>
            </p:cNvCxnSpPr>
            <p:nvPr/>
          </p:nvCxnSpPr>
          <p:spPr>
            <a:xfrm>
              <a:off x="9522686" y="2083672"/>
              <a:ext cx="435825" cy="14211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/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  <a:blipFill>
                  <a:blip r:embed="rId10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BC4DA3C-FBCC-4F85-A837-B6C63D0F6A66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 flipV="1">
              <a:off x="9522686" y="3465112"/>
              <a:ext cx="425777" cy="34239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/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44DF0A-9677-49E8-9B0C-8A77B24DCE7D}"/>
                </a:ext>
              </a:extLst>
            </p:cNvPr>
            <p:cNvGrpSpPr/>
            <p:nvPr/>
          </p:nvGrpSpPr>
          <p:grpSpPr>
            <a:xfrm>
              <a:off x="8059373" y="2963168"/>
              <a:ext cx="538865" cy="853621"/>
              <a:chOff x="8608286" y="1563747"/>
              <a:chExt cx="538865" cy="853621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F232444-56AF-4526-88F1-43DAA7655A31}"/>
                  </a:ext>
                </a:extLst>
              </p:cNvPr>
              <p:cNvCxnSpPr/>
              <p:nvPr/>
            </p:nvCxnSpPr>
            <p:spPr>
              <a:xfrm>
                <a:off x="8611437" y="1909187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F7CE8FD6-B67F-46F8-9914-7E6A614B92A0}"/>
                  </a:ext>
                </a:extLst>
              </p:cNvPr>
              <p:cNvCxnSpPr/>
              <p:nvPr/>
            </p:nvCxnSpPr>
            <p:spPr>
              <a:xfrm>
                <a:off x="8611437" y="2413279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C257E7A-2026-4117-A7A9-30C1CA4DCEA4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424AFEB-E533-4EE8-BEB2-133713393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FB1EC8-3554-4F98-A4F8-753593172D66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2EBAF6C-3A6B-41F6-A432-5706208AA2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6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0A0B3D-10B5-4E12-8519-BFEBEB605523}"/>
                </a:ext>
              </a:extLst>
            </p:cNvPr>
            <p:cNvGrpSpPr/>
            <p:nvPr/>
          </p:nvGrpSpPr>
          <p:grpSpPr>
            <a:xfrm>
              <a:off x="7469438" y="3947599"/>
              <a:ext cx="285565" cy="256137"/>
              <a:chOff x="6329779" y="1253067"/>
              <a:chExt cx="285565" cy="256137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E257A62-3CEF-4A34-B3D1-67E88CC28CC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6BD4A849-B7B5-4A39-89D0-2B8424C0C6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793CB4-2FA7-4FCD-ABD5-82ED55748BE4}"/>
              </a:ext>
            </a:extLst>
          </p:cNvPr>
          <p:cNvGrpSpPr/>
          <p:nvPr/>
        </p:nvGrpSpPr>
        <p:grpSpPr>
          <a:xfrm>
            <a:off x="9948463" y="1048970"/>
            <a:ext cx="1694785" cy="3580751"/>
            <a:chOff x="9948463" y="1048970"/>
            <a:chExt cx="1694785" cy="3580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/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CC12EBF-1979-47A6-BAA6-0B6A450A9C8A}"/>
                </a:ext>
              </a:extLst>
            </p:cNvPr>
            <p:cNvCxnSpPr>
              <a:stCxn id="59" idx="3"/>
            </p:cNvCxnSpPr>
            <p:nvPr/>
          </p:nvCxnSpPr>
          <p:spPr>
            <a:xfrm>
              <a:off x="10872911" y="2225784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/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/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FD53BC-F976-4FC6-AE91-B057EE81D441}"/>
                </a:ext>
              </a:extLst>
            </p:cNvPr>
            <p:cNvCxnSpPr>
              <a:stCxn id="48" idx="3"/>
            </p:cNvCxnSpPr>
            <p:nvPr/>
          </p:nvCxnSpPr>
          <p:spPr>
            <a:xfrm>
              <a:off x="10862863" y="3465112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/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/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  <a:blipFill>
                  <a:blip r:embed="rId21"/>
                  <a:stretch>
                    <a:fillRect l="-1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245090F-8261-4DFB-84E8-E7F8573BD7CA}"/>
                </a:ext>
              </a:extLst>
            </p:cNvPr>
            <p:cNvGrpSpPr/>
            <p:nvPr/>
          </p:nvGrpSpPr>
          <p:grpSpPr>
            <a:xfrm>
              <a:off x="10215604" y="1508913"/>
              <a:ext cx="285565" cy="256137"/>
              <a:chOff x="6329779" y="1253067"/>
              <a:chExt cx="285565" cy="256137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82B2AE1-E302-44CD-9ED7-F6DB40A22C7D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29F56A8-D959-42BE-965C-B0E8163C9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/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  <a:blipFill>
                  <a:blip r:embed="rId22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B7D32A-9DA0-448F-9538-F6B249EFE15E}"/>
                </a:ext>
              </a:extLst>
            </p:cNvPr>
            <p:cNvGrpSpPr/>
            <p:nvPr/>
          </p:nvGrpSpPr>
          <p:grpSpPr>
            <a:xfrm>
              <a:off x="10271825" y="3920004"/>
              <a:ext cx="285565" cy="256137"/>
              <a:chOff x="6329779" y="1253067"/>
              <a:chExt cx="285565" cy="25613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7DF55466-2B1A-4DA1-9A4C-45DA8C35B42B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085E01B-2B11-4373-B34B-2FA2C7BA06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/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blipFill>
                <a:blip r:embed="rId2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/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blipFill>
                <a:blip r:embed="rId2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18648-1AE6-4551-9EFA-15AE2D60E45B}"/>
              </a:ext>
            </a:extLst>
          </p:cNvPr>
          <p:cNvCxnSpPr/>
          <p:nvPr/>
        </p:nvCxnSpPr>
        <p:spPr>
          <a:xfrm>
            <a:off x="6792686" y="2853732"/>
            <a:ext cx="485056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76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IND-CPA-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mult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(oh no…)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INDCPA-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mult</a:t>
                </a:r>
                <a:r>
                  <a:rPr lang="en-US" sz="1800" b="0" i="0" dirty="0">
                    <a:latin typeface="Avenir Next LT Pro" panose="020B0504020202020204" pitchFamily="34" charset="0"/>
                  </a:rPr>
                  <a:t> experiment: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Give adversary 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 lists </a:t>
                </a:r>
                <a14:m>
                  <m:oMath xmlns:m="http://schemas.openxmlformats.org/officeDocument/2006/math">
                    <m:acc>
                      <m:accPr>
                        <m:chr m:val="⃐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⃐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ciphertexts </a:t>
                </a:r>
                <a14:m>
                  <m:oMath xmlns:m="http://schemas.openxmlformats.org/officeDocument/2006/math">
                    <m:acc>
                      <m:accPr>
                        <m:chr m:val="⃐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⃐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581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7" y="2927700"/>
                  <a:ext cx="10810991" cy="1318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IND-CPA-</a:t>
                  </a:r>
                  <a:r>
                    <a:rPr lang="en-US" b="1" dirty="0" err="1">
                      <a:latin typeface="Avenir Next LT Pro" panose="020B0504020202020204" pitchFamily="34" charset="0"/>
                    </a:rPr>
                    <a:t>mult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latin typeface="Avenir Next LT Pro" panose="020B0504020202020204" pitchFamily="34" charset="0"/>
                                  </a:rPr>
                                  <m:t>INDCPA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latin typeface="Avenir Next LT Pro" panose="020B050402020202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latin typeface="Avenir Next LT Pro" panose="020B0504020202020204" pitchFamily="34" charset="0"/>
                                  </a:rPr>
                                  <m:t>mult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experiment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7" y="2927700"/>
                  <a:ext cx="10810991" cy="1318644"/>
                </a:xfrm>
                <a:prstGeom prst="rect">
                  <a:avLst/>
                </a:prstGeom>
                <a:blipFill>
                  <a:blip r:embed="rId3"/>
                  <a:stretch>
                    <a:fillRect l="-508" t="-2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E6F74DE-0D0F-4BCC-8C9A-410625DC0C1B}"/>
              </a:ext>
            </a:extLst>
          </p:cNvPr>
          <p:cNvGrpSpPr/>
          <p:nvPr/>
        </p:nvGrpSpPr>
        <p:grpSpPr>
          <a:xfrm>
            <a:off x="8069421" y="1723840"/>
            <a:ext cx="538865" cy="853621"/>
            <a:chOff x="8608286" y="1563747"/>
            <a:chExt cx="538865" cy="85362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BDEA48D-FE91-4321-82E2-BA441D3168D2}"/>
                </a:ext>
              </a:extLst>
            </p:cNvPr>
            <p:cNvCxnSpPr/>
            <p:nvPr/>
          </p:nvCxnSpPr>
          <p:spPr>
            <a:xfrm>
              <a:off x="8611437" y="1909187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BD9B77F-1104-4E1F-BC8F-ADAB7E4D8D2B}"/>
                </a:ext>
              </a:extLst>
            </p:cNvPr>
            <p:cNvCxnSpPr/>
            <p:nvPr/>
          </p:nvCxnSpPr>
          <p:spPr>
            <a:xfrm>
              <a:off x="8611437" y="2413279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916EB9F-24D1-4207-8264-13F41AD76AE1}"/>
                    </a:ext>
                  </a:extLst>
                </p:cNvPr>
                <p:cNvSpPr txBox="1"/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⃐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916EB9F-24D1-4207-8264-13F41AD76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F64D439-2B50-4282-ACAD-95952D591123}"/>
                    </a:ext>
                  </a:extLst>
                </p:cNvPr>
                <p:cNvSpPr txBox="1"/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⃐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F64D439-2B50-4282-ACAD-95952D591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DACA5-6789-426D-BC64-4AAF72E9BC62}"/>
              </a:ext>
            </a:extLst>
          </p:cNvPr>
          <p:cNvGrpSpPr/>
          <p:nvPr/>
        </p:nvGrpSpPr>
        <p:grpSpPr>
          <a:xfrm>
            <a:off x="7155021" y="1068444"/>
            <a:ext cx="914400" cy="1641899"/>
            <a:chOff x="7155021" y="1068444"/>
            <a:chExt cx="914400" cy="164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/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/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2FA50D-FEB6-465C-A917-2985AD94F5BF}"/>
                </a:ext>
              </a:extLst>
            </p:cNvPr>
            <p:cNvGrpSpPr/>
            <p:nvPr/>
          </p:nvGrpSpPr>
          <p:grpSpPr>
            <a:xfrm>
              <a:off x="7463808" y="1528387"/>
              <a:ext cx="285565" cy="256137"/>
              <a:chOff x="6329779" y="1253067"/>
              <a:chExt cx="285565" cy="256137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779ACC6-1E39-462B-9942-FF508D307CB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8B3EE9E-9AE4-4C1B-BDE7-AEA3240371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4AB9E-CC31-406E-BF36-5F05912A348D}"/>
              </a:ext>
            </a:extLst>
          </p:cNvPr>
          <p:cNvGrpSpPr/>
          <p:nvPr/>
        </p:nvGrpSpPr>
        <p:grpSpPr>
          <a:xfrm>
            <a:off x="7144973" y="1814687"/>
            <a:ext cx="2813538" cy="2842629"/>
            <a:chOff x="7144973" y="1814687"/>
            <a:chExt cx="2813538" cy="2842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/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D51564F-AD70-410A-9182-58153E8B8C16}"/>
                </a:ext>
              </a:extLst>
            </p:cNvPr>
            <p:cNvCxnSpPr>
              <a:cxnSpLocks/>
              <a:stCxn id="57" idx="3"/>
              <a:endCxn id="59" idx="1"/>
            </p:cNvCxnSpPr>
            <p:nvPr/>
          </p:nvCxnSpPr>
          <p:spPr>
            <a:xfrm>
              <a:off x="9522686" y="2083672"/>
              <a:ext cx="435825" cy="14211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/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  <a:blipFill>
                  <a:blip r:embed="rId10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BC4DA3C-FBCC-4F85-A837-B6C63D0F6A66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 flipV="1">
              <a:off x="9522686" y="3465112"/>
              <a:ext cx="425777" cy="34239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⃐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r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⃐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6557" r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/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44DF0A-9677-49E8-9B0C-8A77B24DCE7D}"/>
                </a:ext>
              </a:extLst>
            </p:cNvPr>
            <p:cNvGrpSpPr/>
            <p:nvPr/>
          </p:nvGrpSpPr>
          <p:grpSpPr>
            <a:xfrm>
              <a:off x="8059373" y="2963168"/>
              <a:ext cx="538865" cy="853621"/>
              <a:chOff x="8608286" y="1563747"/>
              <a:chExt cx="538865" cy="853621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F232444-56AF-4526-88F1-43DAA7655A31}"/>
                  </a:ext>
                </a:extLst>
              </p:cNvPr>
              <p:cNvCxnSpPr/>
              <p:nvPr/>
            </p:nvCxnSpPr>
            <p:spPr>
              <a:xfrm>
                <a:off x="8611437" y="1909187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F7CE8FD6-B67F-46F8-9914-7E6A614B92A0}"/>
                  </a:ext>
                </a:extLst>
              </p:cNvPr>
              <p:cNvCxnSpPr/>
              <p:nvPr/>
            </p:nvCxnSpPr>
            <p:spPr>
              <a:xfrm>
                <a:off x="8611437" y="2413279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C257E7A-2026-4117-A7A9-30C1CA4DCEA4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⃐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C257E7A-2026-4117-A7A9-30C1CA4DC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FB1EC8-3554-4F98-A4F8-753593172D66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⃐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FB1EC8-3554-4F98-A4F8-753593172D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6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0A0B3D-10B5-4E12-8519-BFEBEB605523}"/>
                </a:ext>
              </a:extLst>
            </p:cNvPr>
            <p:cNvGrpSpPr/>
            <p:nvPr/>
          </p:nvGrpSpPr>
          <p:grpSpPr>
            <a:xfrm>
              <a:off x="7469438" y="3947599"/>
              <a:ext cx="285565" cy="256137"/>
              <a:chOff x="6329779" y="1253067"/>
              <a:chExt cx="285565" cy="256137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E257A62-3CEF-4A34-B3D1-67E88CC28CC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6BD4A849-B7B5-4A39-89D0-2B8424C0C6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793CB4-2FA7-4FCD-ABD5-82ED55748BE4}"/>
              </a:ext>
            </a:extLst>
          </p:cNvPr>
          <p:cNvGrpSpPr/>
          <p:nvPr/>
        </p:nvGrpSpPr>
        <p:grpSpPr>
          <a:xfrm>
            <a:off x="9948463" y="1048970"/>
            <a:ext cx="1694785" cy="3580751"/>
            <a:chOff x="9948463" y="1048970"/>
            <a:chExt cx="1694785" cy="3580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/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CC12EBF-1979-47A6-BAA6-0B6A450A9C8A}"/>
                </a:ext>
              </a:extLst>
            </p:cNvPr>
            <p:cNvCxnSpPr>
              <a:stCxn id="59" idx="3"/>
            </p:cNvCxnSpPr>
            <p:nvPr/>
          </p:nvCxnSpPr>
          <p:spPr>
            <a:xfrm>
              <a:off x="10872911" y="2225784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/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/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FD53BC-F976-4FC6-AE91-B057EE81D441}"/>
                </a:ext>
              </a:extLst>
            </p:cNvPr>
            <p:cNvCxnSpPr>
              <a:stCxn id="48" idx="3"/>
            </p:cNvCxnSpPr>
            <p:nvPr/>
          </p:nvCxnSpPr>
          <p:spPr>
            <a:xfrm>
              <a:off x="10862863" y="3465112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/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/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  <a:blipFill>
                  <a:blip r:embed="rId21"/>
                  <a:stretch>
                    <a:fillRect l="-1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245090F-8261-4DFB-84E8-E7F8573BD7CA}"/>
                </a:ext>
              </a:extLst>
            </p:cNvPr>
            <p:cNvGrpSpPr/>
            <p:nvPr/>
          </p:nvGrpSpPr>
          <p:grpSpPr>
            <a:xfrm>
              <a:off x="10215604" y="1508913"/>
              <a:ext cx="285565" cy="256137"/>
              <a:chOff x="6329779" y="1253067"/>
              <a:chExt cx="285565" cy="256137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82B2AE1-E302-44CD-9ED7-F6DB40A22C7D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29F56A8-D959-42BE-965C-B0E8163C9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/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  <a:blipFill>
                  <a:blip r:embed="rId22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B7D32A-9DA0-448F-9538-F6B249EFE15E}"/>
                </a:ext>
              </a:extLst>
            </p:cNvPr>
            <p:cNvGrpSpPr/>
            <p:nvPr/>
          </p:nvGrpSpPr>
          <p:grpSpPr>
            <a:xfrm>
              <a:off x="10271825" y="3920004"/>
              <a:ext cx="285565" cy="256137"/>
              <a:chOff x="6329779" y="1253067"/>
              <a:chExt cx="285565" cy="25613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7DF55466-2B1A-4DA1-9A4C-45DA8C35B42B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085E01B-2B11-4373-B34B-2FA2C7BA06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/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blipFill>
                <a:blip r:embed="rId2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/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blipFill>
                <a:blip r:embed="rId2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18648-1AE6-4551-9EFA-15AE2D60E45B}"/>
              </a:ext>
            </a:extLst>
          </p:cNvPr>
          <p:cNvCxnSpPr/>
          <p:nvPr/>
        </p:nvCxnSpPr>
        <p:spPr>
          <a:xfrm>
            <a:off x="6792686" y="2853732"/>
            <a:ext cx="485056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4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IND-CPA IS GREAT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Easy theorem: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Yet another reason to love </a:t>
            </a:r>
            <a:r>
              <a:rPr lang="en-US" sz="1800" b="1" dirty="0">
                <a:latin typeface="Avenir Next LT Pro" panose="020B0504020202020204" pitchFamily="34" charset="0"/>
              </a:rPr>
              <a:t>IND-CPA.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ok, let’s (finally) do something.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let’s show the PRF scheme is </a:t>
            </a:r>
            <a:r>
              <a:rPr lang="en-US" sz="1800" b="1" dirty="0">
                <a:latin typeface="Avenir Next LT Pro" panose="020B0504020202020204" pitchFamily="34" charset="0"/>
              </a:rPr>
              <a:t>IND-CPA.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by what we just discussed, this will mean that the PRF scheme is also </a:t>
            </a:r>
            <a:r>
              <a:rPr lang="en-US" sz="1800" b="1" dirty="0">
                <a:latin typeface="Avenir Next LT Pro" panose="020B0504020202020204" pitchFamily="34" charset="0"/>
              </a:rPr>
              <a:t>SEM-CPA </a:t>
            </a:r>
            <a:r>
              <a:rPr lang="en-US" sz="1800" dirty="0">
                <a:latin typeface="Avenir Next LT Pro" panose="020B0504020202020204" pitchFamily="34" charset="0"/>
              </a:rPr>
              <a:t>and </a:t>
            </a:r>
            <a:r>
              <a:rPr lang="en-US" sz="1800" b="1" dirty="0">
                <a:latin typeface="Avenir Next LT Pro" panose="020B0504020202020204" pitchFamily="34" charset="0"/>
              </a:rPr>
              <a:t>IND-CPA-</a:t>
            </a:r>
            <a:r>
              <a:rPr lang="en-US" sz="1800" b="1" dirty="0" err="1">
                <a:latin typeface="Avenir Next LT Pro" panose="020B0504020202020204" pitchFamily="34" charset="0"/>
              </a:rPr>
              <a:t>mult</a:t>
            </a:r>
            <a:r>
              <a:rPr lang="en-US" sz="1800" b="1" dirty="0">
                <a:latin typeface="Avenir Next LT Pro" panose="020B0504020202020204" pitchFamily="34" charset="0"/>
              </a:rPr>
              <a:t>.</a:t>
            </a: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077578-2C7D-4150-93DB-8F9496CCEC25}"/>
              </a:ext>
            </a:extLst>
          </p:cNvPr>
          <p:cNvGrpSpPr/>
          <p:nvPr/>
        </p:nvGrpSpPr>
        <p:grpSpPr>
          <a:xfrm>
            <a:off x="393699" y="1824494"/>
            <a:ext cx="11489267" cy="506650"/>
            <a:chOff x="482320" y="2843685"/>
            <a:chExt cx="11150879" cy="14268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4E5ED-D254-43A7-AC20-87FDD75B6D6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IND-CPA-mult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blipFill>
                  <a:blip r:embed="rId2"/>
                  <a:stretch>
                    <a:fillRect l="-510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78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REMINDER: PRF 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the proof idea?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by the PRF property, I should be able to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above with a totally random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        … without the adversary noticing the difference.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but after that replacement, look at how the scheme works: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for each message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… we pick a random string of the same length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(specifically,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and we use it to one-time pad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this is perfectly secret!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B0CB43F-BB8E-4A70-877D-0D5BAAC434FD}"/>
              </a:ext>
            </a:extLst>
          </p:cNvPr>
          <p:cNvGrpSpPr/>
          <p:nvPr/>
        </p:nvGrpSpPr>
        <p:grpSpPr>
          <a:xfrm>
            <a:off x="475900" y="1064602"/>
            <a:ext cx="11197865" cy="1744497"/>
            <a:chOff x="482320" y="2843687"/>
            <a:chExt cx="11150879" cy="100820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5B4053-AFA2-4A18-AFA1-B386DD7686B1}"/>
                </a:ext>
              </a:extLst>
            </p:cNvPr>
            <p:cNvSpPr/>
            <p:nvPr/>
          </p:nvSpPr>
          <p:spPr>
            <a:xfrm>
              <a:off x="482320" y="2843687"/>
              <a:ext cx="11150879" cy="10082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encryption).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scheme: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sample a PRF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𝐃𝐞𝐜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blipFill>
                  <a:blip r:embed="rId3"/>
                  <a:stretch>
                    <a:fillRect l="-442" t="-820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600A15-BAB8-45DA-BD44-DD57D53BDAA7}"/>
              </a:ext>
            </a:extLst>
          </p:cNvPr>
          <p:cNvGrpSpPr/>
          <p:nvPr/>
        </p:nvGrpSpPr>
        <p:grpSpPr>
          <a:xfrm>
            <a:off x="475192" y="2867226"/>
            <a:ext cx="11197866" cy="466524"/>
            <a:chOff x="482320" y="2843685"/>
            <a:chExt cx="11150879" cy="142686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BF320E-B2C4-42C3-B89B-77730EC61424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D8EA78-216B-46A9-9D77-29EA9EBBBF06}"/>
                </a:ext>
              </a:extLst>
            </p:cNvPr>
            <p:cNvSpPr txBox="1"/>
            <p:nvPr/>
          </p:nvSpPr>
          <p:spPr>
            <a:xfrm>
              <a:off x="559998" y="2927700"/>
              <a:ext cx="10432898" cy="104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</a:t>
              </a:r>
              <a:r>
                <a:rPr lang="en-US" dirty="0">
                  <a:latin typeface="Avenir Next LT Pro" panose="020B0504020202020204" pitchFamily="34" charset="0"/>
                </a:rPr>
                <a:t>. The PRF scheme is </a:t>
              </a:r>
              <a:r>
                <a:rPr lang="en-US" b="1" dirty="0">
                  <a:latin typeface="Avenir Next LT Pro" panose="020B0504020202020204" pitchFamily="34" charset="0"/>
                </a:rPr>
                <a:t>IND-CPA</a:t>
              </a:r>
              <a:r>
                <a:rPr lang="en-US" dirty="0">
                  <a:latin typeface="Avenir Next LT Pro" panose="020B05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2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we need to prove two things: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the PRF scheme with uniformly random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PRF scheme with totally random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Important caveats: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-scheme”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an efficient scheme;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indeed, it takes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ℓ⋅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space to store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this is okay: this scheme is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only a proof device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 It does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need to be realizable.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Also: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“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-scheme” isn’t really a huge one-time pad…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if we happen to sample the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twice, we will end up reusing the OTP key (bad!)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this is ok too: it can only happen with exponentially small probability.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3600A15-BAB8-45DA-BD44-DD57D53BDAA7}"/>
              </a:ext>
            </a:extLst>
          </p:cNvPr>
          <p:cNvGrpSpPr/>
          <p:nvPr/>
        </p:nvGrpSpPr>
        <p:grpSpPr>
          <a:xfrm>
            <a:off x="475900" y="1195012"/>
            <a:ext cx="11197866" cy="466524"/>
            <a:chOff x="482320" y="2843685"/>
            <a:chExt cx="11150879" cy="142686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BF320E-B2C4-42C3-B89B-77730EC61424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D8EA78-216B-46A9-9D77-29EA9EBBBF06}"/>
                </a:ext>
              </a:extLst>
            </p:cNvPr>
            <p:cNvSpPr txBox="1"/>
            <p:nvPr/>
          </p:nvSpPr>
          <p:spPr>
            <a:xfrm>
              <a:off x="559998" y="2927700"/>
              <a:ext cx="10432898" cy="104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</a:t>
              </a:r>
              <a:r>
                <a:rPr lang="en-US" dirty="0">
                  <a:latin typeface="Avenir Next LT Pro" panose="020B0504020202020204" pitchFamily="34" charset="0"/>
                </a:rPr>
                <a:t>. The PRF scheme is </a:t>
              </a:r>
              <a:r>
                <a:rPr lang="en-US" b="1" dirty="0">
                  <a:latin typeface="Avenir Next LT Pro" panose="020B0504020202020204" pitchFamily="34" charset="0"/>
                </a:rPr>
                <a:t>IND-CPA</a:t>
              </a:r>
              <a:r>
                <a:rPr lang="en-US" dirty="0">
                  <a:latin typeface="Avenir Next LT Pro" panose="020B05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AB95E4-497F-42E5-BA8F-93B568B9962D}"/>
              </a:ext>
            </a:extLst>
          </p:cNvPr>
          <p:cNvGrpSpPr/>
          <p:nvPr/>
        </p:nvGrpSpPr>
        <p:grpSpPr>
          <a:xfrm>
            <a:off x="9471498" y="2092777"/>
            <a:ext cx="2534235" cy="4936673"/>
            <a:chOff x="9471498" y="2092777"/>
            <a:chExt cx="2534235" cy="49366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BBF607F-9C35-4E4D-82B2-DAE5AAB5114C}"/>
                </a:ext>
              </a:extLst>
            </p:cNvPr>
            <p:cNvGrpSpPr/>
            <p:nvPr/>
          </p:nvGrpSpPr>
          <p:grpSpPr>
            <a:xfrm>
              <a:off x="10815108" y="2818342"/>
              <a:ext cx="1190625" cy="4211108"/>
              <a:chOff x="10603442" y="2789767"/>
              <a:chExt cx="1190625" cy="42111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7510E603-5335-4B43-AA2B-7B24744C437C}"/>
                      </a:ext>
                    </a:extLst>
                  </p:cNvPr>
                  <p:cNvSpPr/>
                  <p:nvPr/>
                </p:nvSpPr>
                <p:spPr>
                  <a:xfrm>
                    <a:off x="10603442" y="2789767"/>
                    <a:ext cx="1190625" cy="42111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7510E603-5335-4B43-AA2B-7B24744C43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3442" y="2789767"/>
                    <a:ext cx="1190625" cy="421110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B407A1-17EF-426E-AB57-DF2C5E023BB5}"/>
                  </a:ext>
                </a:extLst>
              </p:cNvPr>
              <p:cNvSpPr/>
              <p:nvPr/>
            </p:nvSpPr>
            <p:spPr>
              <a:xfrm>
                <a:off x="10603442" y="31908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FAD23D-E073-4772-BA56-DD238DEAB802}"/>
                  </a:ext>
                </a:extLst>
              </p:cNvPr>
              <p:cNvSpPr/>
              <p:nvPr/>
            </p:nvSpPr>
            <p:spPr>
              <a:xfrm>
                <a:off x="10603442" y="34290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621F43-0B47-4764-9CC8-25E05AC406C8}"/>
                  </a:ext>
                </a:extLst>
              </p:cNvPr>
              <p:cNvSpPr/>
              <p:nvPr/>
            </p:nvSpPr>
            <p:spPr>
              <a:xfrm>
                <a:off x="10603442" y="36671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5AAFFE-FB9E-4CCF-BC72-D0DA6D562402}"/>
                  </a:ext>
                </a:extLst>
              </p:cNvPr>
              <p:cNvSpPr/>
              <p:nvPr/>
            </p:nvSpPr>
            <p:spPr>
              <a:xfrm>
                <a:off x="10603442" y="39052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B040BE-6A2D-4E8D-AF6A-C8CE476D5BEB}"/>
                  </a:ext>
                </a:extLst>
              </p:cNvPr>
              <p:cNvSpPr/>
              <p:nvPr/>
            </p:nvSpPr>
            <p:spPr>
              <a:xfrm>
                <a:off x="10603442" y="41433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ED1FF6-EEFC-4301-AD7B-0B33989A5E7B}"/>
                  </a:ext>
                </a:extLst>
              </p:cNvPr>
              <p:cNvSpPr/>
              <p:nvPr/>
            </p:nvSpPr>
            <p:spPr>
              <a:xfrm>
                <a:off x="10603442" y="43815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933A4D-B114-41B4-979D-B802070A4089}"/>
                  </a:ext>
                </a:extLst>
              </p:cNvPr>
              <p:cNvSpPr/>
              <p:nvPr/>
            </p:nvSpPr>
            <p:spPr>
              <a:xfrm>
                <a:off x="10603442" y="46196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8D8548-E9F9-4EAD-A281-B11A35AB9483}"/>
                  </a:ext>
                </a:extLst>
              </p:cNvPr>
              <p:cNvSpPr/>
              <p:nvPr/>
            </p:nvSpPr>
            <p:spPr>
              <a:xfrm>
                <a:off x="10603442" y="48577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0ECECE-8940-4CA0-9144-4CC963FB88AF}"/>
                  </a:ext>
                </a:extLst>
              </p:cNvPr>
              <p:cNvSpPr/>
              <p:nvPr/>
            </p:nvSpPr>
            <p:spPr>
              <a:xfrm>
                <a:off x="10603442" y="50958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C23044-00D4-42A2-943D-99E820661FA3}"/>
                  </a:ext>
                </a:extLst>
              </p:cNvPr>
              <p:cNvSpPr/>
              <p:nvPr/>
            </p:nvSpPr>
            <p:spPr>
              <a:xfrm>
                <a:off x="10603442" y="53340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41E6F3-422A-4346-887C-B88272D917B9}"/>
                  </a:ext>
                </a:extLst>
              </p:cNvPr>
              <p:cNvSpPr/>
              <p:nvPr/>
            </p:nvSpPr>
            <p:spPr>
              <a:xfrm>
                <a:off x="10603442" y="55721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4DDDED-1C69-4904-B7F8-5B2387EC62DF}"/>
                  </a:ext>
                </a:extLst>
              </p:cNvPr>
              <p:cNvSpPr/>
              <p:nvPr/>
            </p:nvSpPr>
            <p:spPr>
              <a:xfrm>
                <a:off x="10603442" y="58102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96C750-E55D-4E94-9298-BE19BB7C50A0}"/>
                  </a:ext>
                </a:extLst>
              </p:cNvPr>
              <p:cNvSpPr/>
              <p:nvPr/>
            </p:nvSpPr>
            <p:spPr>
              <a:xfrm>
                <a:off x="10603442" y="60483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67B19A-8F91-4ECD-A90B-34EB9F0704C6}"/>
                  </a:ext>
                </a:extLst>
              </p:cNvPr>
              <p:cNvSpPr/>
              <p:nvPr/>
            </p:nvSpPr>
            <p:spPr>
              <a:xfrm>
                <a:off x="10603442" y="62865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E8D09-6A82-47A5-9A27-CA1EC647C9CB}"/>
                  </a:ext>
                </a:extLst>
              </p:cNvPr>
              <p:cNvSpPr/>
              <p:nvPr/>
            </p:nvSpPr>
            <p:spPr>
              <a:xfrm>
                <a:off x="10603442" y="65246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C25774-5A70-4C41-A032-19E324140068}"/>
                  </a:ext>
                </a:extLst>
              </p:cNvPr>
              <p:cNvSpPr/>
              <p:nvPr/>
            </p:nvSpPr>
            <p:spPr>
              <a:xfrm>
                <a:off x="10603442" y="67627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EA1800-3EB4-403C-B676-5E334A1E9FDF}"/>
                </a:ext>
              </a:extLst>
            </p:cNvPr>
            <p:cNvGrpSpPr/>
            <p:nvPr/>
          </p:nvGrpSpPr>
          <p:grpSpPr>
            <a:xfrm>
              <a:off x="10815107" y="2092777"/>
              <a:ext cx="1190625" cy="595918"/>
              <a:chOff x="10815107" y="2092777"/>
              <a:chExt cx="1190625" cy="595918"/>
            </a:xfrm>
          </p:grpSpPr>
          <p:sp>
            <p:nvSpPr>
              <p:cNvPr id="8" name="Right Brace 7">
                <a:extLst>
                  <a:ext uri="{FF2B5EF4-FFF2-40B4-BE49-F238E27FC236}">
                    <a16:creationId xmlns:a16="http://schemas.microsoft.com/office/drawing/2014/main" id="{91577736-4D59-4D94-A099-0BF5FE6EA7C3}"/>
                  </a:ext>
                </a:extLst>
              </p:cNvPr>
              <p:cNvSpPr/>
              <p:nvPr/>
            </p:nvSpPr>
            <p:spPr>
              <a:xfrm rot="16200000">
                <a:off x="11318609" y="2001572"/>
                <a:ext cx="183621" cy="119062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BC5C1AF-B7EF-4F46-B886-A278E4FB020D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0765" y="2092777"/>
                    <a:ext cx="68159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BC5C1AF-B7EF-4F46-B886-A278E4FB02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0765" y="2092777"/>
                    <a:ext cx="681597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5357" r="-2703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C4B4A4D-EB69-47B3-89B3-DB26B70B156E}"/>
                </a:ext>
              </a:extLst>
            </p:cNvPr>
            <p:cNvGrpSpPr/>
            <p:nvPr/>
          </p:nvGrpSpPr>
          <p:grpSpPr>
            <a:xfrm>
              <a:off x="9471498" y="3229504"/>
              <a:ext cx="1301277" cy="3799945"/>
              <a:chOff x="11243148" y="2454880"/>
              <a:chExt cx="1301277" cy="3799945"/>
            </a:xfrm>
          </p:grpSpPr>
          <p:sp>
            <p:nvSpPr>
              <p:cNvPr id="37" name="Right Brace 36">
                <a:extLst>
                  <a:ext uri="{FF2B5EF4-FFF2-40B4-BE49-F238E27FC236}">
                    <a16:creationId xmlns:a16="http://schemas.microsoft.com/office/drawing/2014/main" id="{4C672CE0-7526-4635-B5A1-3034A33994F9}"/>
                  </a:ext>
                </a:extLst>
              </p:cNvPr>
              <p:cNvSpPr/>
              <p:nvPr/>
            </p:nvSpPr>
            <p:spPr>
              <a:xfrm rot="10800000">
                <a:off x="12420600" y="2454880"/>
                <a:ext cx="123825" cy="379994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DD5440-FB50-47E8-849A-2175849DAD63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3148" y="4180549"/>
                    <a:ext cx="113511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entries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DD5440-FB50-47E8-849A-2175849DAD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3148" y="4180549"/>
                    <a:ext cx="1135119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455" r="-107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309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Think: “gee, if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really can break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𝐏𝐑𝐅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then they can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also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break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!”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(and then we’ll later show this is impossible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basically OTP)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BF079C8-B65B-4E46-A8D7-E0946F4CB1A9}"/>
              </a:ext>
            </a:extLst>
          </p:cNvPr>
          <p:cNvGrpSpPr/>
          <p:nvPr/>
        </p:nvGrpSpPr>
        <p:grpSpPr>
          <a:xfrm>
            <a:off x="397932" y="1572603"/>
            <a:ext cx="11197865" cy="1260725"/>
            <a:chOff x="482320" y="2843687"/>
            <a:chExt cx="11150879" cy="10335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C689C7-043A-4F4C-B908-73F80699BF28}"/>
                </a:ext>
              </a:extLst>
            </p:cNvPr>
            <p:cNvSpPr/>
            <p:nvPr/>
          </p:nvSpPr>
          <p:spPr>
            <a:xfrm>
              <a:off x="482320" y="2843687"/>
              <a:ext cx="11150879" cy="10082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15173F9-0E57-43A8-85AA-E0F32B641BA8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011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PRF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scheme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𝐏𝐑𝐅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</a:t>
                  </a:r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sample a PRF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𝐃𝐞𝐜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15173F9-0E57-43A8-85AA-E0F32B641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011486"/>
                </a:xfrm>
                <a:prstGeom prst="rect">
                  <a:avLst/>
                </a:prstGeom>
                <a:blipFill>
                  <a:blip r:embed="rId3"/>
                  <a:stretch>
                    <a:fillRect l="-498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33EC1F-57BB-4FC7-A3DE-E58D644E4AE6}"/>
              </a:ext>
            </a:extLst>
          </p:cNvPr>
          <p:cNvGrpSpPr/>
          <p:nvPr/>
        </p:nvGrpSpPr>
        <p:grpSpPr>
          <a:xfrm>
            <a:off x="397932" y="2829331"/>
            <a:ext cx="11197865" cy="1271276"/>
            <a:chOff x="482320" y="2843687"/>
            <a:chExt cx="11150879" cy="9240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56DF61-52F7-4880-8225-B45E8C1631A6}"/>
                </a:ext>
              </a:extLst>
            </p:cNvPr>
            <p:cNvSpPr/>
            <p:nvPr/>
          </p:nvSpPr>
          <p:spPr>
            <a:xfrm>
              <a:off x="482320" y="2843687"/>
              <a:ext cx="11150879" cy="9016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FE9B115-BE21-47E9-A89F-F873679EC0B8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902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RF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scheme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</m:oMath>
                  </a14:m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sample a uniformly random function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→{0,1}^ℓ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𝐃𝐞𝐜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FE9B115-BE21-47E9-A89F-F873679EC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902019"/>
                </a:xfrm>
                <a:prstGeom prst="rect">
                  <a:avLst/>
                </a:prstGeom>
                <a:blipFill>
                  <a:blip r:embed="rId4"/>
                  <a:stretch>
                    <a:fillRect l="-498" b="-68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2" y="4149833"/>
            <a:ext cx="11197865" cy="777767"/>
            <a:chOff x="482320" y="2843686"/>
            <a:chExt cx="11150878" cy="23788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23788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1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blipFill>
                  <a:blip r:embed="rId5"/>
                  <a:stretch>
                    <a:fillRect l="-465" t="-3774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59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HOMEWORK RULES AND GUIDELINES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Rules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collaboration ok, solutions must be written up by yourself, in your own words;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late </a:t>
            </a:r>
            <a:r>
              <a:rPr lang="en-US" sz="1800" dirty="0" err="1">
                <a:latin typeface="Avenir Next LT Pro" panose="020B0504020202020204" pitchFamily="34" charset="0"/>
              </a:rPr>
              <a:t>homeworks</a:t>
            </a:r>
            <a:r>
              <a:rPr lang="en-US" sz="1800" dirty="0">
                <a:latin typeface="Avenir Next LT Pro" panose="020B0504020202020204" pitchFamily="34" charset="0"/>
              </a:rPr>
              <a:t> will not be accepted (</a:t>
            </a:r>
            <a:r>
              <a:rPr lang="en-US" sz="1800" i="1" dirty="0">
                <a:latin typeface="Avenir Next LT Pro" panose="020B0504020202020204" pitchFamily="34" charset="0"/>
              </a:rPr>
              <a:t>no exceptions</a:t>
            </a:r>
            <a:r>
              <a:rPr lang="en-US" sz="1800" dirty="0">
                <a:latin typeface="Avenir Next LT Pro" panose="020B0504020202020204" pitchFamily="34" charset="0"/>
              </a:rPr>
              <a:t>, but lowest grade will be dropped.)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Explanations and proofs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correct answers with no explanation will get a zero score;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explain your ideas clearly and completely;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write in complete sentences, use correct and complete mathematical notation (as in lectures and book);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proofs need to be rigorous, clear, and complete (consider all cases, prove counterexamples, etc.)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Suggestions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work on your own at least some of the time for each assignment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work in 25+ minute chunks of uninterrupted, distraction-free, device-free time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develop intuition: try lots of examples, ask yourself questions, “play” with the concepts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Strategy: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claim is false, then we can build a distinguisher between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(&amp; violate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property!)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What’s the distinguisher?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It’s a simulation of the INDCPA experiment vs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777767"/>
            <a:chOff x="482320" y="2843686"/>
            <a:chExt cx="11150878" cy="23788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23788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1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blipFill>
                  <a:blip r:embed="rId3"/>
                  <a:stretch>
                    <a:fillRect l="-465" t="-4717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ADFDE5-E508-4BB1-B8FA-4721A3E8F5C9}"/>
              </a:ext>
            </a:extLst>
          </p:cNvPr>
          <p:cNvGrpSpPr/>
          <p:nvPr/>
        </p:nvGrpSpPr>
        <p:grpSpPr>
          <a:xfrm>
            <a:off x="1737331" y="2887910"/>
            <a:ext cx="9336341" cy="3567538"/>
            <a:chOff x="1737331" y="2887910"/>
            <a:chExt cx="9336341" cy="35675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BE0A786-8ABA-46CE-BEE7-DF0549C91C7D}"/>
                </a:ext>
              </a:extLst>
            </p:cNvPr>
            <p:cNvGrpSpPr/>
            <p:nvPr/>
          </p:nvGrpSpPr>
          <p:grpSpPr>
            <a:xfrm>
              <a:off x="1737331" y="2887910"/>
              <a:ext cx="7346999" cy="3567538"/>
              <a:chOff x="1737331" y="2887910"/>
              <a:chExt cx="7346999" cy="3567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2D3C7117-7424-4DDD-BDE3-F8DFE5F301C9}"/>
                      </a:ext>
                    </a:extLst>
                  </p:cNvPr>
                  <p:cNvSpPr/>
                  <p:nvPr/>
                </p:nvSpPr>
                <p:spPr>
                  <a:xfrm>
                    <a:off x="3185949" y="2887910"/>
                    <a:ext cx="5898381" cy="3567538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28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2D3C7117-7424-4DDD-BDE3-F8DFE5F301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5949" y="2887910"/>
                    <a:ext cx="5898381" cy="356753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7B05EEA-53C4-4EF9-AC43-E4ACD5FB5BF9}"/>
                  </a:ext>
                </a:extLst>
              </p:cNvPr>
              <p:cNvGrpSpPr/>
              <p:nvPr/>
            </p:nvGrpSpPr>
            <p:grpSpPr>
              <a:xfrm>
                <a:off x="1737331" y="3150769"/>
                <a:ext cx="1448618" cy="777764"/>
                <a:chOff x="1737331" y="3150769"/>
                <a:chExt cx="1448618" cy="777764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7614A9C6-1F68-4021-932B-A508A7133CDB}"/>
                    </a:ext>
                  </a:extLst>
                </p:cNvPr>
                <p:cNvCxnSpPr/>
                <p:nvPr/>
              </p:nvCxnSpPr>
              <p:spPr>
                <a:xfrm flipH="1">
                  <a:off x="2526384" y="3429000"/>
                  <a:ext cx="659565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BE86576-C181-4698-BD06-5A995187FA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6384" y="3643297"/>
                  <a:ext cx="659565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BA74A85D-ECFD-4E73-8E69-6DFED064091B}"/>
                    </a:ext>
                  </a:extLst>
                </p:cNvPr>
                <p:cNvGrpSpPr/>
                <p:nvPr/>
              </p:nvGrpSpPr>
              <p:grpSpPr>
                <a:xfrm>
                  <a:off x="1737331" y="3150769"/>
                  <a:ext cx="783781" cy="777764"/>
                  <a:chOff x="435755" y="3186096"/>
                  <a:chExt cx="783781" cy="777764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937EB0-BE83-4782-B287-AC3071A7F514}"/>
                      </a:ext>
                    </a:extLst>
                  </p:cNvPr>
                  <p:cNvSpPr/>
                  <p:nvPr/>
                </p:nvSpPr>
                <p:spPr>
                  <a:xfrm>
                    <a:off x="435755" y="3186096"/>
                    <a:ext cx="783781" cy="777764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95455F01-CAEB-48EC-892E-ADD11793727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0942" y="3325429"/>
                        <a:ext cx="50687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95455F01-CAEB-48EC-892E-ADD11793727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0942" y="3325429"/>
                        <a:ext cx="506870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908346-BFD4-4BA5-9AF9-7C0395D95456}"/>
                </a:ext>
              </a:extLst>
            </p:cNvPr>
            <p:cNvCxnSpPr>
              <a:cxnSpLocks/>
            </p:cNvCxnSpPr>
            <p:nvPr/>
          </p:nvCxnSpPr>
          <p:spPr>
            <a:xfrm>
              <a:off x="9084330" y="6063130"/>
              <a:ext cx="48360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0A065A-3BF9-419C-9AD5-74910E7FBC85}"/>
                    </a:ext>
                  </a:extLst>
                </p:cNvPr>
                <p:cNvSpPr txBox="1"/>
                <p:nvPr/>
              </p:nvSpPr>
              <p:spPr>
                <a:xfrm>
                  <a:off x="9662837" y="5816410"/>
                  <a:ext cx="14108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0A065A-3BF9-419C-9AD5-74910E7FB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2837" y="5816410"/>
                  <a:ext cx="1410835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526" r="-646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/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8D11AA1-852F-418C-94F5-D5CF16F920AD}"/>
              </a:ext>
            </a:extLst>
          </p:cNvPr>
          <p:cNvGrpSpPr/>
          <p:nvPr/>
        </p:nvGrpSpPr>
        <p:grpSpPr>
          <a:xfrm>
            <a:off x="7887092" y="2925969"/>
            <a:ext cx="679716" cy="716080"/>
            <a:chOff x="7887092" y="2925969"/>
            <a:chExt cx="679716" cy="716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667FF-96AC-4A4B-8470-A0CFE751F540}"/>
                    </a:ext>
                  </a:extLst>
                </p:cNvPr>
                <p:cNvSpPr/>
                <p:nvPr/>
              </p:nvSpPr>
              <p:spPr>
                <a:xfrm>
                  <a:off x="7887092" y="2925969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667FF-96AC-4A4B-8470-A0CFE751F5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7092" y="2925969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C5511FF-53BE-4ACE-A4F1-B6725472B3F5}"/>
                </a:ext>
              </a:extLst>
            </p:cNvPr>
            <p:cNvCxnSpPr/>
            <p:nvPr/>
          </p:nvCxnSpPr>
          <p:spPr>
            <a:xfrm>
              <a:off x="8078537" y="3385912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917AD64-AB90-4C4E-AB74-6FBF30088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4102" y="3385912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66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0A786-8ABA-46CE-BEE7-DF0549C91C7D}"/>
              </a:ext>
            </a:extLst>
          </p:cNvPr>
          <p:cNvGrpSpPr/>
          <p:nvPr/>
        </p:nvGrpSpPr>
        <p:grpSpPr>
          <a:xfrm>
            <a:off x="1737331" y="2887910"/>
            <a:ext cx="7346999" cy="3567538"/>
            <a:chOff x="1737331" y="2887910"/>
            <a:chExt cx="7346999" cy="3567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3C7117-7424-4DDD-BDE3-F8DFE5F301C9}"/>
                    </a:ext>
                  </a:extLst>
                </p:cNvPr>
                <p:cNvSpPr/>
                <p:nvPr/>
              </p:nvSpPr>
              <p:spPr>
                <a:xfrm>
                  <a:off x="3185949" y="2887910"/>
                  <a:ext cx="5898381" cy="356753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3C7117-7424-4DDD-BDE3-F8DFE5F30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949" y="2887910"/>
                  <a:ext cx="5898381" cy="35675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7B05EEA-53C4-4EF9-AC43-E4ACD5FB5BF9}"/>
                </a:ext>
              </a:extLst>
            </p:cNvPr>
            <p:cNvGrpSpPr/>
            <p:nvPr/>
          </p:nvGrpSpPr>
          <p:grpSpPr>
            <a:xfrm>
              <a:off x="1737331" y="3150769"/>
              <a:ext cx="1448618" cy="777764"/>
              <a:chOff x="1737331" y="3150769"/>
              <a:chExt cx="1448618" cy="777764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614A9C6-1F68-4021-932B-A508A7133CDB}"/>
                  </a:ext>
                </a:extLst>
              </p:cNvPr>
              <p:cNvCxnSpPr/>
              <p:nvPr/>
            </p:nvCxnSpPr>
            <p:spPr>
              <a:xfrm flipH="1">
                <a:off x="2526384" y="3429000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BE86576-C181-4698-BD06-5A995187F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84" y="3643297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A74A85D-ECFD-4E73-8E69-6DFED064091B}"/>
                  </a:ext>
                </a:extLst>
              </p:cNvPr>
              <p:cNvGrpSpPr/>
              <p:nvPr/>
            </p:nvGrpSpPr>
            <p:grpSpPr>
              <a:xfrm>
                <a:off x="1737331" y="3150769"/>
                <a:ext cx="783781" cy="777764"/>
                <a:chOff x="435755" y="3186096"/>
                <a:chExt cx="783781" cy="77776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937EB0-BE83-4782-B287-AC3071A7F514}"/>
                    </a:ext>
                  </a:extLst>
                </p:cNvPr>
                <p:cNvSpPr/>
                <p:nvPr/>
              </p:nvSpPr>
              <p:spPr>
                <a:xfrm>
                  <a:off x="435755" y="3186096"/>
                  <a:ext cx="783781" cy="77776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5455F01-CAEB-48EC-892E-ADD1179372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0942" y="3325429"/>
                      <a:ext cx="50687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5455F01-CAEB-48EC-892E-ADD1179372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942" y="3325429"/>
                      <a:ext cx="50687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Strategy: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claim is false, then we can build a distinguisher between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(&amp; violate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property!)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What’s the distinguisher?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It’s a simulation of the INDCPA experiment vs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4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777767"/>
            <a:chOff x="482320" y="2843686"/>
            <a:chExt cx="11150878" cy="23788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23788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1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blipFill>
                  <a:blip r:embed="rId5"/>
                  <a:stretch>
                    <a:fillRect l="-465" t="-4717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/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982FAD23-9ACF-4497-BBA5-CCD88EC0F9E0}"/>
              </a:ext>
            </a:extLst>
          </p:cNvPr>
          <p:cNvSpPr/>
          <p:nvPr/>
        </p:nvSpPr>
        <p:spPr>
          <a:xfrm>
            <a:off x="4512206" y="3000684"/>
            <a:ext cx="1408617" cy="8126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simulate</a:t>
            </a:r>
          </a:p>
          <a:p>
            <a:pPr algn="ctr"/>
            <a:r>
              <a:rPr lang="en-US" b="1" dirty="0"/>
              <a:t>Enc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4F7F402-1D62-43C2-A551-FE7676558FB4}"/>
              </a:ext>
            </a:extLst>
          </p:cNvPr>
          <p:cNvSpPr/>
          <p:nvPr/>
        </p:nvSpPr>
        <p:spPr>
          <a:xfrm>
            <a:off x="2852057" y="3092784"/>
            <a:ext cx="5551713" cy="110326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C8063203-EDFB-4647-9366-F27AAAF2A68B}"/>
              </a:ext>
            </a:extLst>
          </p:cNvPr>
          <p:cNvSpPr/>
          <p:nvPr/>
        </p:nvSpPr>
        <p:spPr>
          <a:xfrm>
            <a:off x="3637297" y="3415715"/>
            <a:ext cx="4505218" cy="479054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188F5B-652E-4C46-BBCA-98FD8CA2335D}"/>
              </a:ext>
            </a:extLst>
          </p:cNvPr>
          <p:cNvCxnSpPr>
            <a:cxnSpLocks/>
          </p:cNvCxnSpPr>
          <p:nvPr/>
        </p:nvCxnSpPr>
        <p:spPr>
          <a:xfrm flipH="1">
            <a:off x="3185950" y="3429000"/>
            <a:ext cx="132625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C40AFD-4AF5-4D5F-A336-D87DBEDB7145}"/>
              </a:ext>
            </a:extLst>
          </p:cNvPr>
          <p:cNvCxnSpPr>
            <a:cxnSpLocks/>
          </p:cNvCxnSpPr>
          <p:nvPr/>
        </p:nvCxnSpPr>
        <p:spPr>
          <a:xfrm>
            <a:off x="3185949" y="3642049"/>
            <a:ext cx="142959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C41A820-CA92-4285-A847-C85CD3983FE1}"/>
              </a:ext>
            </a:extLst>
          </p:cNvPr>
          <p:cNvCxnSpPr>
            <a:cxnSpLocks/>
          </p:cNvCxnSpPr>
          <p:nvPr/>
        </p:nvCxnSpPr>
        <p:spPr>
          <a:xfrm>
            <a:off x="9084330" y="6063130"/>
            <a:ext cx="48360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4BDBCF-D9AC-4E93-AA57-B9F41F32812F}"/>
                  </a:ext>
                </a:extLst>
              </p:cNvPr>
              <p:cNvSpPr txBox="1"/>
              <p:nvPr/>
            </p:nvSpPr>
            <p:spPr>
              <a:xfrm>
                <a:off x="9662837" y="5816410"/>
                <a:ext cx="1410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4BDBCF-D9AC-4E93-AA57-B9F41F328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837" y="5816410"/>
                <a:ext cx="1410835" cy="461665"/>
              </a:xfrm>
              <a:prstGeom prst="rect">
                <a:avLst/>
              </a:prstGeom>
              <a:blipFill>
                <a:blip r:embed="rId7"/>
                <a:stretch>
                  <a:fillRect t="-10526" r="-646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7AFDB12-32F2-4C94-9942-480B0DC7806B}"/>
                  </a:ext>
                </a:extLst>
              </p:cNvPr>
              <p:cNvSpPr/>
              <p:nvPr/>
            </p:nvSpPr>
            <p:spPr>
              <a:xfrm>
                <a:off x="97154" y="4886424"/>
                <a:ext cx="2526913" cy="183494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dirty="0"/>
                  <a:t>simulate </a:t>
                </a:r>
                <a:r>
                  <a:rPr lang="en-US" b="1" dirty="0"/>
                  <a:t>Enc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7AFDB12-32F2-4C94-9942-480B0DC78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" y="4886424"/>
                <a:ext cx="2526913" cy="183494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7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0A786-8ABA-46CE-BEE7-DF0549C91C7D}"/>
              </a:ext>
            </a:extLst>
          </p:cNvPr>
          <p:cNvGrpSpPr/>
          <p:nvPr/>
        </p:nvGrpSpPr>
        <p:grpSpPr>
          <a:xfrm>
            <a:off x="1737331" y="2887910"/>
            <a:ext cx="7346999" cy="3567538"/>
            <a:chOff x="1737331" y="2887910"/>
            <a:chExt cx="7346999" cy="3567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3C7117-7424-4DDD-BDE3-F8DFE5F301C9}"/>
                    </a:ext>
                  </a:extLst>
                </p:cNvPr>
                <p:cNvSpPr/>
                <p:nvPr/>
              </p:nvSpPr>
              <p:spPr>
                <a:xfrm>
                  <a:off x="3185949" y="2887910"/>
                  <a:ext cx="5898381" cy="356753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3C7117-7424-4DDD-BDE3-F8DFE5F30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949" y="2887910"/>
                  <a:ext cx="5898381" cy="35675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7B05EEA-53C4-4EF9-AC43-E4ACD5FB5BF9}"/>
                </a:ext>
              </a:extLst>
            </p:cNvPr>
            <p:cNvGrpSpPr/>
            <p:nvPr/>
          </p:nvGrpSpPr>
          <p:grpSpPr>
            <a:xfrm>
              <a:off x="1737331" y="3150769"/>
              <a:ext cx="1448618" cy="777764"/>
              <a:chOff x="1737331" y="3150769"/>
              <a:chExt cx="1448618" cy="777764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614A9C6-1F68-4021-932B-A508A7133CDB}"/>
                  </a:ext>
                </a:extLst>
              </p:cNvPr>
              <p:cNvCxnSpPr/>
              <p:nvPr/>
            </p:nvCxnSpPr>
            <p:spPr>
              <a:xfrm flipH="1">
                <a:off x="2526384" y="3429000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BE86576-C181-4698-BD06-5A995187F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84" y="3643297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A74A85D-ECFD-4E73-8E69-6DFED064091B}"/>
                  </a:ext>
                </a:extLst>
              </p:cNvPr>
              <p:cNvGrpSpPr/>
              <p:nvPr/>
            </p:nvGrpSpPr>
            <p:grpSpPr>
              <a:xfrm>
                <a:off x="1737331" y="3150769"/>
                <a:ext cx="783781" cy="777764"/>
                <a:chOff x="435755" y="3186096"/>
                <a:chExt cx="783781" cy="77776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937EB0-BE83-4782-B287-AC3071A7F514}"/>
                    </a:ext>
                  </a:extLst>
                </p:cNvPr>
                <p:cNvSpPr/>
                <p:nvPr/>
              </p:nvSpPr>
              <p:spPr>
                <a:xfrm>
                  <a:off x="435755" y="3186096"/>
                  <a:ext cx="783781" cy="77776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5455F01-CAEB-48EC-892E-ADD1179372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0942" y="3325429"/>
                      <a:ext cx="50687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5455F01-CAEB-48EC-892E-ADD1179372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942" y="3325429"/>
                      <a:ext cx="50687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Strategy: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claim is false, then we can build a distinguisher between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(&amp; violate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property!)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What’s the distinguisher?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It’s a simulation of the INDCPA experiment vs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4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777767"/>
            <a:chOff x="482320" y="2843686"/>
            <a:chExt cx="11150878" cy="23788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23788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1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blipFill>
                  <a:blip r:embed="rId5"/>
                  <a:stretch>
                    <a:fillRect l="-465" t="-4717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/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982FAD23-9ACF-4497-BBA5-CCD88EC0F9E0}"/>
              </a:ext>
            </a:extLst>
          </p:cNvPr>
          <p:cNvSpPr/>
          <p:nvPr/>
        </p:nvSpPr>
        <p:spPr>
          <a:xfrm>
            <a:off x="4512206" y="3000684"/>
            <a:ext cx="1408617" cy="8126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simulate</a:t>
            </a:r>
          </a:p>
          <a:p>
            <a:pPr algn="ctr"/>
            <a:r>
              <a:rPr lang="en-US" b="1" dirty="0"/>
              <a:t>Enc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4F7F402-1D62-43C2-A551-FE7676558FB4}"/>
              </a:ext>
            </a:extLst>
          </p:cNvPr>
          <p:cNvSpPr/>
          <p:nvPr/>
        </p:nvSpPr>
        <p:spPr>
          <a:xfrm>
            <a:off x="2852057" y="3092784"/>
            <a:ext cx="5551713" cy="110326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C8063203-EDFB-4647-9366-F27AAAF2A68B}"/>
              </a:ext>
            </a:extLst>
          </p:cNvPr>
          <p:cNvSpPr/>
          <p:nvPr/>
        </p:nvSpPr>
        <p:spPr>
          <a:xfrm>
            <a:off x="3637297" y="3415715"/>
            <a:ext cx="4505218" cy="479054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188F5B-652E-4C46-BBCA-98FD8CA2335D}"/>
              </a:ext>
            </a:extLst>
          </p:cNvPr>
          <p:cNvCxnSpPr>
            <a:cxnSpLocks/>
          </p:cNvCxnSpPr>
          <p:nvPr/>
        </p:nvCxnSpPr>
        <p:spPr>
          <a:xfrm flipH="1">
            <a:off x="3185950" y="3429000"/>
            <a:ext cx="132625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C40AFD-4AF5-4D5F-A336-D87DBEDB7145}"/>
              </a:ext>
            </a:extLst>
          </p:cNvPr>
          <p:cNvCxnSpPr>
            <a:cxnSpLocks/>
          </p:cNvCxnSpPr>
          <p:nvPr/>
        </p:nvCxnSpPr>
        <p:spPr>
          <a:xfrm>
            <a:off x="3185949" y="3642049"/>
            <a:ext cx="142959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C41A820-CA92-4285-A847-C85CD3983FE1}"/>
              </a:ext>
            </a:extLst>
          </p:cNvPr>
          <p:cNvCxnSpPr>
            <a:cxnSpLocks/>
          </p:cNvCxnSpPr>
          <p:nvPr/>
        </p:nvCxnSpPr>
        <p:spPr>
          <a:xfrm>
            <a:off x="9084330" y="6063130"/>
            <a:ext cx="48360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4BDBCF-D9AC-4E93-AA57-B9F41F32812F}"/>
                  </a:ext>
                </a:extLst>
              </p:cNvPr>
              <p:cNvSpPr txBox="1"/>
              <p:nvPr/>
            </p:nvSpPr>
            <p:spPr>
              <a:xfrm>
                <a:off x="9662837" y="5816410"/>
                <a:ext cx="1410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4BDBCF-D9AC-4E93-AA57-B9F41F328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837" y="5816410"/>
                <a:ext cx="1410835" cy="461665"/>
              </a:xfrm>
              <a:prstGeom prst="rect">
                <a:avLst/>
              </a:prstGeom>
              <a:blipFill>
                <a:blip r:embed="rId7"/>
                <a:stretch>
                  <a:fillRect t="-10526" r="-646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7AFDB12-32F2-4C94-9942-480B0DC7806B}"/>
                  </a:ext>
                </a:extLst>
              </p:cNvPr>
              <p:cNvSpPr/>
              <p:nvPr/>
            </p:nvSpPr>
            <p:spPr>
              <a:xfrm>
                <a:off x="97154" y="4886424"/>
                <a:ext cx="2526913" cy="183494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dirty="0"/>
                  <a:t>simulate </a:t>
                </a:r>
                <a:r>
                  <a:rPr lang="en-US" b="1" dirty="0"/>
                  <a:t>Enc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7AFDB12-32F2-4C94-9942-480B0DC78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" y="4886424"/>
                <a:ext cx="2526913" cy="183494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19E28FC-2BF4-4E5F-9F5C-C689D80706D4}"/>
              </a:ext>
            </a:extLst>
          </p:cNvPr>
          <p:cNvGrpSpPr/>
          <p:nvPr/>
        </p:nvGrpSpPr>
        <p:grpSpPr>
          <a:xfrm>
            <a:off x="6016546" y="3721988"/>
            <a:ext cx="1504211" cy="369332"/>
            <a:chOff x="5097573" y="1929680"/>
            <a:chExt cx="1504211" cy="36933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0C1EA7E-E80C-4103-ABD5-0F087E5F810F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3807A70-1937-4905-90DB-73BB8199346F}"/>
                    </a:ext>
                  </a:extLst>
                </p:cNvPr>
                <p:cNvSpPr txBox="1"/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D0F81-AC70-4E4C-A5D1-027892C18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5475FB-7991-4F5B-80C1-AAECA1558BF5}"/>
              </a:ext>
            </a:extLst>
          </p:cNvPr>
          <p:cNvGrpSpPr/>
          <p:nvPr/>
        </p:nvGrpSpPr>
        <p:grpSpPr>
          <a:xfrm>
            <a:off x="3262216" y="3769955"/>
            <a:ext cx="4258541" cy="1418476"/>
            <a:chOff x="3262216" y="3769955"/>
            <a:chExt cx="4258541" cy="14184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6E8C8B-F555-4BE5-BAB0-E488CAA45AA9}"/>
                </a:ext>
              </a:extLst>
            </p:cNvPr>
            <p:cNvGrpSpPr/>
            <p:nvPr/>
          </p:nvGrpSpPr>
          <p:grpSpPr>
            <a:xfrm>
              <a:off x="3262216" y="4172768"/>
              <a:ext cx="4258541" cy="1015663"/>
              <a:chOff x="2343243" y="2443924"/>
              <a:chExt cx="4258541" cy="10156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7CF4206-374B-4977-A5F8-EF4C38191D58}"/>
                      </a:ext>
                    </a:extLst>
                  </p:cNvPr>
                  <p:cNvSpPr txBox="1"/>
                  <p:nvPr/>
                </p:nvSpPr>
                <p:spPr>
                  <a:xfrm>
                    <a:off x="2343243" y="2443924"/>
                    <a:ext cx="243329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dirty="0" smtClean="0"/>
                            <m:t>Generate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  <a:p>
                    <a:r>
                      <a:rPr lang="en-US" dirty="0"/>
                      <a:t>Compute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7CF4206-374B-4977-A5F8-EF4C38191D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3243" y="2443924"/>
                    <a:ext cx="2433295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05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ACBFBF4-6FA5-4C7E-94A6-6228A088FB8E}"/>
                  </a:ext>
                </a:extLst>
              </p:cNvPr>
              <p:cNvGrpSpPr/>
              <p:nvPr/>
            </p:nvGrpSpPr>
            <p:grpSpPr>
              <a:xfrm>
                <a:off x="5683570" y="3090255"/>
                <a:ext cx="918214" cy="369332"/>
                <a:chOff x="5683570" y="1929680"/>
                <a:chExt cx="918214" cy="369332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D3077AA-3DA0-4A09-A90E-49F98B1CA4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979" y="2114346"/>
                  <a:ext cx="58280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DAEA6EF7-2544-4408-9C1C-A9872C3C7E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83570" y="1929680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9B94A615-5831-43B9-BE08-5334F2F971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83570" y="1929680"/>
                      <a:ext cx="35067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AAA057E7-8004-4DA0-A23A-360085CDFD15}"/>
                </a:ext>
              </a:extLst>
            </p:cNvPr>
            <p:cNvSpPr/>
            <p:nvPr/>
          </p:nvSpPr>
          <p:spPr>
            <a:xfrm rot="3849586">
              <a:off x="5053747" y="3708951"/>
              <a:ext cx="905817" cy="1027826"/>
            </a:xfrm>
            <a:prstGeom prst="arc">
              <a:avLst>
                <a:gd name="adj1" fmla="val 14463295"/>
                <a:gd name="adj2" fmla="val 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B8081C-8E20-45A0-A2DC-FB9E50C86E62}"/>
              </a:ext>
            </a:extLst>
          </p:cNvPr>
          <p:cNvGrpSpPr/>
          <p:nvPr/>
        </p:nvGrpSpPr>
        <p:grpSpPr>
          <a:xfrm>
            <a:off x="6520776" y="5494704"/>
            <a:ext cx="999981" cy="369332"/>
            <a:chOff x="5601803" y="1929680"/>
            <a:chExt cx="999981" cy="369332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72CB57-EB29-4E1A-BAB5-CC72E35FA1A8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888DFE9-743C-4863-9FC3-006E3A2F1B7C}"/>
                    </a:ext>
                  </a:extLst>
                </p:cNvPr>
                <p:cNvSpPr txBox="1"/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22B155-5AA1-4E04-AA84-7314B15D6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4C139B1-7833-42AF-9526-E02089C4EF10}"/>
              </a:ext>
            </a:extLst>
          </p:cNvPr>
          <p:cNvGrpSpPr/>
          <p:nvPr/>
        </p:nvGrpSpPr>
        <p:grpSpPr>
          <a:xfrm>
            <a:off x="3262216" y="5724078"/>
            <a:ext cx="7811456" cy="646331"/>
            <a:chOff x="2357244" y="4523919"/>
            <a:chExt cx="781145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5E41BA5-E8EB-403B-AB12-936F40F8D4EA}"/>
                    </a:ext>
                  </a:extLst>
                </p:cNvPr>
                <p:cNvSpPr txBox="1"/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venir Next LT Pro" panose="020B050402020202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1;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Otherwise output 0.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FD6E019-D7EF-4D10-A6ED-89F600578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2406" t="-3774" r="-133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0813AA1F-3D3B-4146-830C-611E161C4AF1}"/>
                </a:ext>
              </a:extLst>
            </p:cNvPr>
            <p:cNvSpPr/>
            <p:nvPr/>
          </p:nvSpPr>
          <p:spPr>
            <a:xfrm>
              <a:off x="4613288" y="4523919"/>
              <a:ext cx="230017" cy="64633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1CDD269-3314-406C-B8E0-26D331ADB80A}"/>
                </a:ext>
              </a:extLst>
            </p:cNvPr>
            <p:cNvCxnSpPr>
              <a:cxnSpLocks/>
            </p:cNvCxnSpPr>
            <p:nvPr/>
          </p:nvCxnSpPr>
          <p:spPr>
            <a:xfrm>
              <a:off x="5142175" y="4851231"/>
              <a:ext cx="3520786" cy="117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FEC2992-EBA2-463D-B7B4-71FA2863B8E0}"/>
                    </a:ext>
                  </a:extLst>
                </p:cNvPr>
                <p:cNvSpPr txBox="1"/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4B44B8-99F6-4CB4-BD59-219BEA1BA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10526" r="-649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02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Strategy: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build a distinguisher between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RF.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Check: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correctly simulates the INDCPA experiment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𝐏𝐑𝐅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so in that case,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1]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vs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𝐏𝐑𝐅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functions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correctly simulates the INDCPA experiment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𝐑𝐅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so in that case,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1]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vs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𝐏𝐑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follows that the distinguishing advantage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vs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𝐏𝐑𝐅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wins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vs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𝐑𝐅</m:t>
                              </m:r>
                            </m:sub>
                          </m:s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which must be negligible by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property. 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777767"/>
            <a:chOff x="482320" y="2843686"/>
            <a:chExt cx="11150878" cy="23788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23788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1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blipFill>
                  <a:blip r:embed="rId3"/>
                  <a:stretch>
                    <a:fillRect l="-465" t="-4717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20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Strategy?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consider a run of the INDCPA experiment: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 involves a polynomial number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of calls to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each call queries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at a random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one of these calls is the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challenge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 let’s call the random input for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b="1" dirty="0">
                    <a:latin typeface="Avenir Next LT Pro" panose="020B0504020202020204" pitchFamily="34" charset="0"/>
                  </a:rPr>
                  <a:t>Event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 for some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occurs with negligible probability: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so we can ignore it.</a:t>
                </a:r>
              </a:p>
              <a:p>
                <a:r>
                  <a:rPr lang="en-US" sz="1800" b="1" dirty="0">
                    <a:latin typeface="Avenir Next LT Pro" panose="020B0504020202020204" pitchFamily="34" charset="0"/>
                  </a:rPr>
                  <a:t>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  <a:endParaRPr lang="en-US" sz="1100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occurs with probability almost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good for us: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uniformly random and independent of rest of experiment…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… which means the challenge was OTP-encrypted!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1016950"/>
            <a:chOff x="482320" y="2843686"/>
            <a:chExt cx="11150878" cy="31103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31103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2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blipFill>
                  <a:blip r:embed="rId3"/>
                  <a:stretch>
                    <a:fillRect l="-465" t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35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3E6117-D6B5-4AF6-97F1-25D62E630E60}"/>
              </a:ext>
            </a:extLst>
          </p:cNvPr>
          <p:cNvGrpSpPr/>
          <p:nvPr/>
        </p:nvGrpSpPr>
        <p:grpSpPr>
          <a:xfrm>
            <a:off x="3057525" y="4448175"/>
            <a:ext cx="4053715" cy="2082453"/>
            <a:chOff x="3057525" y="4448175"/>
            <a:chExt cx="4053715" cy="2082453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82CE970-5B0B-4EAB-BA64-37F75EAC35AF}"/>
                </a:ext>
              </a:extLst>
            </p:cNvPr>
            <p:cNvSpPr/>
            <p:nvPr/>
          </p:nvSpPr>
          <p:spPr>
            <a:xfrm>
              <a:off x="5958715" y="4463720"/>
              <a:ext cx="1152525" cy="20669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99A0C4D-24A1-40FC-9A7C-BD404F2A38E3}"/>
                </a:ext>
              </a:extLst>
            </p:cNvPr>
            <p:cNvSpPr/>
            <p:nvPr/>
          </p:nvSpPr>
          <p:spPr>
            <a:xfrm>
              <a:off x="3057525" y="4448175"/>
              <a:ext cx="1152525" cy="20669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  <a:endParaRPr lang="en-US" sz="1100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occurs with probability almost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good for us: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uniformly random and independent of rest of experiment…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… which means the challenge was OTP-encrypted!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1016950"/>
            <a:chOff x="482320" y="2843686"/>
            <a:chExt cx="11150878" cy="31103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31103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2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blipFill>
                  <a:blip r:embed="rId3"/>
                  <a:stretch>
                    <a:fillRect l="-465" t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188A9A4-844A-4F47-8230-BD40F4227211}"/>
              </a:ext>
            </a:extLst>
          </p:cNvPr>
          <p:cNvGrpSpPr/>
          <p:nvPr/>
        </p:nvGrpSpPr>
        <p:grpSpPr>
          <a:xfrm>
            <a:off x="3226862" y="4565752"/>
            <a:ext cx="4488227" cy="1661373"/>
            <a:chOff x="3226862" y="4565752"/>
            <a:chExt cx="4488227" cy="1661373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9DCE15F-629F-43BE-A910-C80537A28911}"/>
                </a:ext>
              </a:extLst>
            </p:cNvPr>
            <p:cNvCxnSpPr/>
            <p:nvPr/>
          </p:nvCxnSpPr>
          <p:spPr>
            <a:xfrm>
              <a:off x="4144413" y="5586062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B6E29D0E-E13B-4A0C-A4DF-51ABC4BB86D0}"/>
                    </a:ext>
                  </a:extLst>
                </p:cNvPr>
                <p:cNvSpPr txBox="1"/>
                <p:nvPr/>
              </p:nvSpPr>
              <p:spPr>
                <a:xfrm>
                  <a:off x="4141262" y="5240622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B6E29D0E-E13B-4A0C-A4DF-51ABC4BB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262" y="5240622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4DB6293-3EF9-4310-9BCF-8E1D4B513B84}"/>
                    </a:ext>
                  </a:extLst>
                </p:cNvPr>
                <p:cNvSpPr/>
                <p:nvPr/>
              </p:nvSpPr>
              <p:spPr>
                <a:xfrm>
                  <a:off x="3226862" y="5312725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4DB6293-3EF9-4310-9BCF-8E1D4B513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6862" y="5312725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F999C3E-298E-4AFB-8DA3-F020C01D834A}"/>
                    </a:ext>
                  </a:extLst>
                </p:cNvPr>
                <p:cNvSpPr/>
                <p:nvPr/>
              </p:nvSpPr>
              <p:spPr>
                <a:xfrm>
                  <a:off x="3344204" y="4585226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𝐄𝐧𝐜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F999C3E-298E-4AFB-8DA3-F020C01D83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204" y="4585226"/>
                  <a:ext cx="679716" cy="4599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FF1165B-9E98-4737-B31D-9C19BF714615}"/>
                </a:ext>
              </a:extLst>
            </p:cNvPr>
            <p:cNvGrpSpPr/>
            <p:nvPr/>
          </p:nvGrpSpPr>
          <p:grpSpPr>
            <a:xfrm>
              <a:off x="3535649" y="5045169"/>
              <a:ext cx="285565" cy="256137"/>
              <a:chOff x="6329779" y="1253067"/>
              <a:chExt cx="285565" cy="256137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9545662A-9913-44B6-9F68-618DF83DACEB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996A2194-9344-46EC-8F65-1AAC82BE82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6ED90F5-C4A3-42E2-B8E9-5A4EF8791B40}"/>
                    </a:ext>
                  </a:extLst>
                </p:cNvPr>
                <p:cNvSpPr/>
                <p:nvPr/>
              </p:nvSpPr>
              <p:spPr>
                <a:xfrm>
                  <a:off x="4683278" y="5424504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𝐄𝐧𝐜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6ED90F5-C4A3-42E2-B8E9-5A4EF8791B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278" y="5424504"/>
                  <a:ext cx="911249" cy="3519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6ADF0D1-1A79-4C7F-B772-54F82AF71ED6}"/>
                </a:ext>
              </a:extLst>
            </p:cNvPr>
            <p:cNvCxnSpPr>
              <a:cxnSpLocks/>
              <a:stCxn id="117" idx="3"/>
              <a:endCxn id="134" idx="1"/>
            </p:cNvCxnSpPr>
            <p:nvPr/>
          </p:nvCxnSpPr>
          <p:spPr>
            <a:xfrm>
              <a:off x="5594527" y="5600454"/>
              <a:ext cx="435825" cy="14211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05A843A-ED18-4CE0-ABBF-367787B3043C}"/>
                    </a:ext>
                  </a:extLst>
                </p:cNvPr>
                <p:cNvSpPr txBox="1"/>
                <p:nvPr/>
              </p:nvSpPr>
              <p:spPr>
                <a:xfrm>
                  <a:off x="5637103" y="5331469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05A843A-ED18-4CE0-ABBF-367787B30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103" y="5331469"/>
                  <a:ext cx="35067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9002C612-60D0-4F65-A26B-075DD96111C5}"/>
                    </a:ext>
                  </a:extLst>
                </p:cNvPr>
                <p:cNvSpPr/>
                <p:nvPr/>
              </p:nvSpPr>
              <p:spPr>
                <a:xfrm>
                  <a:off x="6030352" y="5285366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9002C612-60D0-4F65-A26B-075DD96111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352" y="5285366"/>
                  <a:ext cx="914400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2B00DEB-7A6E-42CD-81D7-6E72FAAA0949}"/>
                </a:ext>
              </a:extLst>
            </p:cNvPr>
            <p:cNvCxnSpPr>
              <a:stCxn id="134" idx="3"/>
            </p:cNvCxnSpPr>
            <p:nvPr/>
          </p:nvCxnSpPr>
          <p:spPr>
            <a:xfrm>
              <a:off x="6944752" y="5742566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742D1C62-B5F4-4783-B655-7A157AB3CBDC}"/>
                    </a:ext>
                  </a:extLst>
                </p:cNvPr>
                <p:cNvSpPr txBox="1"/>
                <p:nvPr/>
              </p:nvSpPr>
              <p:spPr>
                <a:xfrm>
                  <a:off x="7293179" y="555790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742D1C62-B5F4-4783-B655-7A157AB3C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179" y="5557900"/>
                  <a:ext cx="4219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D439F5C-E847-49DC-8116-DDDCFB83A5D8}"/>
                    </a:ext>
                  </a:extLst>
                </p:cNvPr>
                <p:cNvSpPr/>
                <p:nvPr/>
              </p:nvSpPr>
              <p:spPr>
                <a:xfrm>
                  <a:off x="6096000" y="4565752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𝐄𝐧𝐜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D439F5C-E847-49DC-8116-DDDCFB83A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565752"/>
                  <a:ext cx="679716" cy="459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A28E966-FFB7-436A-8CF7-9A8B9A29D141}"/>
                </a:ext>
              </a:extLst>
            </p:cNvPr>
            <p:cNvGrpSpPr/>
            <p:nvPr/>
          </p:nvGrpSpPr>
          <p:grpSpPr>
            <a:xfrm>
              <a:off x="6287445" y="5025695"/>
              <a:ext cx="285565" cy="256137"/>
              <a:chOff x="6329779" y="1253067"/>
              <a:chExt cx="285565" cy="256137"/>
            </a:xfrm>
          </p:grpSpPr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41C1D188-060C-4DA7-92B6-9AE694BBE4BF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7282143A-7971-4195-8EA9-02BB09F42A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1C8070B7-331F-4E8E-8D46-B20C555DC908}"/>
                </a:ext>
              </a:extLst>
            </p:cNvPr>
            <p:cNvCxnSpPr/>
            <p:nvPr/>
          </p:nvCxnSpPr>
          <p:spPr>
            <a:xfrm>
              <a:off x="4154620" y="6014998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814F42B5-569B-4A1D-8D8C-D6DA68E7C3E2}"/>
                    </a:ext>
                  </a:extLst>
                </p:cNvPr>
                <p:cNvSpPr txBox="1"/>
                <p:nvPr/>
              </p:nvSpPr>
              <p:spPr>
                <a:xfrm>
                  <a:off x="4151469" y="566955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814F42B5-569B-4A1D-8D8C-D6DA68E7C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469" y="5669558"/>
                  <a:ext cx="53886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92A6947-ADE4-4AC7-B377-2F521C2DFCD2}"/>
              </a:ext>
            </a:extLst>
          </p:cNvPr>
          <p:cNvGrpSpPr/>
          <p:nvPr/>
        </p:nvGrpSpPr>
        <p:grpSpPr>
          <a:xfrm>
            <a:off x="4410694" y="3670609"/>
            <a:ext cx="3490151" cy="1753895"/>
            <a:chOff x="4410694" y="3670609"/>
            <a:chExt cx="3490151" cy="1753895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A1F4399-1AA7-4BB6-ACB7-08A3E44E4B69}"/>
                </a:ext>
              </a:extLst>
            </p:cNvPr>
            <p:cNvGrpSpPr/>
            <p:nvPr/>
          </p:nvGrpSpPr>
          <p:grpSpPr>
            <a:xfrm>
              <a:off x="4410694" y="3675392"/>
              <a:ext cx="1505091" cy="1749112"/>
              <a:chOff x="4410694" y="3675392"/>
              <a:chExt cx="1505091" cy="1749112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0039B44-59F1-4678-96A3-14413597D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4450" y="4048125"/>
                <a:ext cx="0" cy="13763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4A88D52D-76A7-4B65-92CC-5708D8E5B55A}"/>
                      </a:ext>
                    </a:extLst>
                  </p:cNvPr>
                  <p:cNvSpPr txBox="1"/>
                  <p:nvPr/>
                </p:nvSpPr>
                <p:spPr>
                  <a:xfrm>
                    <a:off x="4410694" y="3675392"/>
                    <a:ext cx="1505091" cy="3879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4A88D52D-76A7-4B65-92CC-5708D8E5B5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0694" y="3675392"/>
                    <a:ext cx="1505091" cy="38792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30C0963E-6CD0-4B85-B90B-5D04628FE09B}"/>
                    </a:ext>
                  </a:extLst>
                </p:cNvPr>
                <p:cNvSpPr txBox="1"/>
                <p:nvPr/>
              </p:nvSpPr>
              <p:spPr>
                <a:xfrm>
                  <a:off x="6685512" y="3670609"/>
                  <a:ext cx="12153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30C0963E-6CD0-4B85-B90B-5D04628FE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5512" y="3670609"/>
                  <a:ext cx="121533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65D92C6-0D2B-4FA0-AA1D-2989804E1011}"/>
                  </a:ext>
                </a:extLst>
              </p:cNvPr>
              <p:cNvSpPr/>
              <p:nvPr/>
            </p:nvSpPr>
            <p:spPr>
              <a:xfrm>
                <a:off x="4660938" y="5410664"/>
                <a:ext cx="1005431" cy="39142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𝐎𝐓𝐏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65D92C6-0D2B-4FA0-AA1D-2989804E1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38" y="5410664"/>
                <a:ext cx="1005431" cy="391422"/>
              </a:xfrm>
              <a:prstGeom prst="rect">
                <a:avLst/>
              </a:prstGeom>
              <a:blipFill>
                <a:blip r:embed="rId15"/>
                <a:stretch>
                  <a:fillRect l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EF3E6DC-F47D-4433-990A-FF7714EC9AA9}"/>
                  </a:ext>
                </a:extLst>
              </p:cNvPr>
              <p:cNvSpPr txBox="1"/>
              <p:nvPr/>
            </p:nvSpPr>
            <p:spPr>
              <a:xfrm>
                <a:off x="9145655" y="5561836"/>
                <a:ext cx="254255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Next LT Pro" panose="020B0504020202020204" pitchFamily="34" charset="0"/>
                  </a:rPr>
                  <a:t>Conclusion:</a:t>
                </a:r>
              </a:p>
              <a:p>
                <a:endParaRPr lang="en-US" b="1" dirty="0">
                  <a:latin typeface="Avenir Next LT Pro" panose="020B05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=1/2.</m:t>
                      </m:r>
                    </m:oMath>
                  </m:oMathPara>
                </a14:m>
                <a:endParaRPr lang="en-US" sz="20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EF3E6DC-F47D-4433-990A-FF7714EC9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655" y="5561836"/>
                <a:ext cx="2542556" cy="954107"/>
              </a:xfrm>
              <a:prstGeom prst="rect">
                <a:avLst/>
              </a:prstGeom>
              <a:blipFill>
                <a:blip r:embed="rId16"/>
                <a:stretch>
                  <a:fillRect l="-1918" t="-2548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9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Putting things together:</a:t>
                </a:r>
              </a:p>
              <a:p>
                <a:pPr marL="0" indent="0">
                  <a:buNone/>
                </a:pPr>
                <a:endParaRPr lang="en-US" sz="20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1" dirty="0" err="1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wins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b="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≤1⋅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1016950"/>
            <a:chOff x="482320" y="2843686"/>
            <a:chExt cx="11150878" cy="31103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31103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2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blipFill>
                  <a:blip r:embed="rId3"/>
                  <a:stretch>
                    <a:fillRect l="-465" t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55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Avenir Next LT Pro" panose="020B0504020202020204" pitchFamily="34" charset="0"/>
                  </a:rPr>
                  <a:t>Putting the two claims together:</a:t>
                </a:r>
              </a:p>
              <a:p>
                <a:pPr marL="0" indent="0">
                  <a:buNone/>
                </a:pPr>
                <a:endParaRPr lang="en-US" sz="20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1" dirty="0" err="1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win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vs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𝐏𝐑𝐅</m:t>
                            </m:r>
                          </m:sub>
                        </m:s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≤|</m:t>
                    </m:r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000" b="1" dirty="0">
                                    <a:latin typeface="Cambria Math" panose="02040503050406030204" pitchFamily="18" charset="0"/>
                                  </a:rPr>
                                  <m:t>𝐑𝐅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 |+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000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It follows that the PRF scheme is </a:t>
                </a:r>
                <a:r>
                  <a:rPr lang="en-US" sz="2000" b="1" dirty="0"/>
                  <a:t>IND-CPA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2" y="2030834"/>
            <a:ext cx="11197865" cy="1016950"/>
            <a:chOff x="482320" y="2843686"/>
            <a:chExt cx="11150878" cy="31103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31103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2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2715751"/>
                </a:xfrm>
                <a:prstGeom prst="rect">
                  <a:avLst/>
                </a:prstGeom>
                <a:blipFill>
                  <a:blip r:embed="rId3"/>
                  <a:stretch>
                    <a:fillRect l="-465" t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834942-4E5A-42C8-A02E-312B04414298}"/>
              </a:ext>
            </a:extLst>
          </p:cNvPr>
          <p:cNvGrpSpPr/>
          <p:nvPr/>
        </p:nvGrpSpPr>
        <p:grpSpPr>
          <a:xfrm>
            <a:off x="397933" y="1135700"/>
            <a:ext cx="11197865" cy="777767"/>
            <a:chOff x="482320" y="2843686"/>
            <a:chExt cx="11150878" cy="23788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2757B5-E93B-4882-BA08-1FBD5714BCDA}"/>
                </a:ext>
              </a:extLst>
            </p:cNvPr>
            <p:cNvSpPr/>
            <p:nvPr/>
          </p:nvSpPr>
          <p:spPr>
            <a:xfrm>
              <a:off x="482320" y="2843686"/>
              <a:ext cx="11150878" cy="23788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C896111-D667-434D-BC73-68E1E1C03A97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Claim 1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C896111-D667-434D-BC73-68E1E1C03A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blipFill>
                  <a:blip r:embed="rId4"/>
                  <a:stretch>
                    <a:fillRect l="-465" t="-4717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9AC69-C7D8-4495-BEAB-92E8996E8862}"/>
              </a:ext>
            </a:extLst>
          </p:cNvPr>
          <p:cNvSpPr/>
          <p:nvPr/>
        </p:nvSpPr>
        <p:spPr>
          <a:xfrm>
            <a:off x="11264202" y="6300316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EXPANDING OUR MODEL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So far…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our model still grants adversary very little power;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are only a passive observer;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in real world, they can do much more!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 example:</a:t>
            </a:r>
            <a:r>
              <a:rPr lang="en-US" sz="1800" dirty="0">
                <a:latin typeface="Avenir Next LT Pro" panose="020B0504020202020204" pitchFamily="34" charset="0"/>
              </a:rPr>
              <a:t> they can </a:t>
            </a:r>
            <a:r>
              <a:rPr lang="en-US" sz="1800" i="1" dirty="0">
                <a:latin typeface="Avenir Next LT Pro" panose="020B0504020202020204" pitchFamily="34" charset="0"/>
              </a:rPr>
              <a:t>interrogate systems.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try to connect to some authorized system;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guess passwords and see what happens;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send transmissions and see if they decrypt to something;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use real world power over parties to get them to send encrypted messages.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How do we capture things like this in our framework? </a:t>
            </a:r>
            <a:r>
              <a:rPr lang="en-US" sz="1800" b="1" i="1" dirty="0">
                <a:latin typeface="Avenir Next LT Pro" panose="020B0504020202020204" pitchFamily="34" charset="0"/>
              </a:rPr>
              <a:t>Adversaries with oracles.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1C94B1-E604-438B-B2DB-076AB59FDA97}"/>
              </a:ext>
            </a:extLst>
          </p:cNvPr>
          <p:cNvGrpSpPr/>
          <p:nvPr/>
        </p:nvGrpSpPr>
        <p:grpSpPr>
          <a:xfrm>
            <a:off x="7239001" y="1359073"/>
            <a:ext cx="4555066" cy="2691170"/>
            <a:chOff x="6906684" y="1520998"/>
            <a:chExt cx="4555066" cy="26911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6595A8-8C6F-431B-A050-BC0B5DAFC3D5}"/>
                </a:ext>
              </a:extLst>
            </p:cNvPr>
            <p:cNvGrpSpPr/>
            <p:nvPr/>
          </p:nvGrpSpPr>
          <p:grpSpPr>
            <a:xfrm>
              <a:off x="6906684" y="2645832"/>
              <a:ext cx="4555066" cy="1566336"/>
              <a:chOff x="1693333" y="3285064"/>
              <a:chExt cx="7916334" cy="23198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22AC09-4458-4B09-AC05-A1189D8CCB66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/>
                  <a:t>Alice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FBD7386-3FB5-49C0-A0E6-2EF3F83D721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/>
                  <a:t>Bob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2995ABD-7862-4C70-AFE4-AC2CB32ADFFE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Eve</a:t>
                </a:r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62EDA501-C78D-4939-AFCD-DC5E59BF5496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24" name="Picture 23" descr="A picture containing object, light, lamp, milk&#10;&#10;Description automatically generated">
                <a:extLst>
                  <a:ext uri="{FF2B5EF4-FFF2-40B4-BE49-F238E27FC236}">
                    <a16:creationId xmlns:a16="http://schemas.microsoft.com/office/drawing/2014/main" id="{8CB6CB06-7CC9-4662-B71F-1BB0F2E9B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6747">
                <a:off x="5351758" y="3900464"/>
                <a:ext cx="758952" cy="902798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76AFB5-BA24-499E-8C84-D356F95B28EA}"/>
                </a:ext>
              </a:extLst>
            </p:cNvPr>
            <p:cNvGrpSpPr/>
            <p:nvPr/>
          </p:nvGrpSpPr>
          <p:grpSpPr>
            <a:xfrm>
              <a:off x="8763006" y="1520998"/>
              <a:ext cx="808455" cy="1124834"/>
              <a:chOff x="4684088" y="4704465"/>
              <a:chExt cx="808455" cy="1124834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51E349A-3DBC-4F92-AE92-6F7F2C611095}"/>
                  </a:ext>
                </a:extLst>
              </p:cNvPr>
              <p:cNvCxnSpPr/>
              <p:nvPr/>
            </p:nvCxnSpPr>
            <p:spPr>
              <a:xfrm flipV="1">
                <a:off x="5029200" y="5353050"/>
                <a:ext cx="0" cy="4762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D0EE562-EBA8-45FC-BB83-225EE457C3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750" y="5351463"/>
                <a:ext cx="0" cy="4778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3D1686B1-F89F-4D48-9C05-BD1A1660C182}"/>
                      </a:ext>
                    </a:extLst>
                  </p:cNvPr>
                  <p:cNvSpPr/>
                  <p:nvPr/>
                </p:nvSpPr>
                <p:spPr>
                  <a:xfrm>
                    <a:off x="4684088" y="4704465"/>
                    <a:ext cx="808455" cy="646998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E260406F-5C51-43A7-BE50-3B953E1152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4088" y="4704465"/>
                    <a:ext cx="808455" cy="646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5708B36-99B1-4AB0-ABA4-5C5354559532}"/>
                    </a:ext>
                  </a:extLst>
                </p:cNvPr>
                <p:cNvSpPr txBox="1"/>
                <p:nvPr/>
              </p:nvSpPr>
              <p:spPr>
                <a:xfrm>
                  <a:off x="6906684" y="302653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43580F-C7F9-4681-B3D1-735DAE08D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684" y="302653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3F777EE-E407-4C72-A951-D373B13BF96C}"/>
                    </a:ext>
                  </a:extLst>
                </p:cNvPr>
                <p:cNvSpPr txBox="1"/>
                <p:nvPr/>
              </p:nvSpPr>
              <p:spPr>
                <a:xfrm>
                  <a:off x="10224331" y="3068856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31C0ACF-72FD-4986-AD4D-4FDEF2BB2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4331" y="3068856"/>
                  <a:ext cx="3709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666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PSEUDORANDOM FUNCTIONS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 more powerful primitive: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pseudorandom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functions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It’s a PT-computable family: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Given a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we get a function like this: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Trivial: construct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PRG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from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63A8E4-B597-4BCC-A9B8-DAA51A1A0757}"/>
              </a:ext>
            </a:extLst>
          </p:cNvPr>
          <p:cNvGrpSpPr/>
          <p:nvPr/>
        </p:nvGrpSpPr>
        <p:grpSpPr>
          <a:xfrm>
            <a:off x="7204115" y="1287485"/>
            <a:ext cx="4429085" cy="1532086"/>
            <a:chOff x="6423591" y="3687609"/>
            <a:chExt cx="4429085" cy="153208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2A05908-B56B-4432-822F-19ACF8856E4A}"/>
                </a:ext>
              </a:extLst>
            </p:cNvPr>
            <p:cNvGrpSpPr/>
            <p:nvPr/>
          </p:nvGrpSpPr>
          <p:grpSpPr>
            <a:xfrm>
              <a:off x="7140740" y="3687609"/>
              <a:ext cx="1420774" cy="1532086"/>
              <a:chOff x="7140740" y="3687609"/>
              <a:chExt cx="1420774" cy="153208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C3D70B4-B47A-4A68-A848-34E27A704AF7}"/>
                  </a:ext>
                </a:extLst>
              </p:cNvPr>
              <p:cNvGrpSpPr/>
              <p:nvPr/>
            </p:nvGrpSpPr>
            <p:grpSpPr>
              <a:xfrm>
                <a:off x="7487179" y="4172296"/>
                <a:ext cx="638175" cy="1047399"/>
                <a:chOff x="5648325" y="2800350"/>
                <a:chExt cx="638175" cy="628650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4E08D54-E72E-4E77-8982-B1554E17FD14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E654FA2D-586F-432F-A9C2-BA118BE39A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E654FA2D-586F-432F-A9C2-BA118BE39A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110" r="-1232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6053AA5C-EC60-49C9-A23B-A6D4FA74E3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0740" y="3687609"/>
                    <a:ext cx="14207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6053AA5C-EC60-49C9-A23B-A6D4FA74E3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0740" y="3687609"/>
                    <a:ext cx="1420774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BF76DF-6B64-4F25-8188-D6708B72D01E}"/>
                </a:ext>
              </a:extLst>
            </p:cNvPr>
            <p:cNvGrpSpPr/>
            <p:nvPr/>
          </p:nvGrpSpPr>
          <p:grpSpPr>
            <a:xfrm>
              <a:off x="6423591" y="3997037"/>
              <a:ext cx="4429085" cy="414506"/>
              <a:chOff x="6420818" y="4255789"/>
              <a:chExt cx="4429085" cy="414506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363131F-47DD-4238-9491-70B5C2CC5A27}"/>
                  </a:ext>
                </a:extLst>
              </p:cNvPr>
              <p:cNvCxnSpPr/>
              <p:nvPr/>
            </p:nvCxnSpPr>
            <p:spPr>
              <a:xfrm>
                <a:off x="6791854" y="4485579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D5D70D7-93CC-4FE5-B60F-9A6034A9E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354" y="4486622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714C825-8417-4CDF-800D-51EAE30E6B9C}"/>
                      </a:ext>
                    </a:extLst>
                  </p:cNvPr>
                  <p:cNvSpPr txBox="1"/>
                  <p:nvPr/>
                </p:nvSpPr>
                <p:spPr>
                  <a:xfrm>
                    <a:off x="6420818" y="4255789"/>
                    <a:ext cx="4898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714C825-8417-4CDF-800D-51EAE30E6B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0818" y="4255789"/>
                    <a:ext cx="489813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AEBE959-1E7A-4863-8F08-2A7B88882099}"/>
                  </a:ext>
                </a:extLst>
              </p:cNvPr>
              <p:cNvSpPr txBox="1"/>
              <p:nvPr/>
            </p:nvSpPr>
            <p:spPr>
              <a:xfrm>
                <a:off x="9044280" y="4270185"/>
                <a:ext cx="1805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pseudorandom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F01E6B4-167F-4AFB-9731-453C358ADE70}"/>
                </a:ext>
              </a:extLst>
            </p:cNvPr>
            <p:cNvGrpSpPr/>
            <p:nvPr/>
          </p:nvGrpSpPr>
          <p:grpSpPr>
            <a:xfrm>
              <a:off x="6423591" y="4239320"/>
              <a:ext cx="4429085" cy="414506"/>
              <a:chOff x="6420818" y="4255789"/>
              <a:chExt cx="4429085" cy="414506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F375881-EA9C-45D9-8F1C-71E0E8993865}"/>
                  </a:ext>
                </a:extLst>
              </p:cNvPr>
              <p:cNvCxnSpPr/>
              <p:nvPr/>
            </p:nvCxnSpPr>
            <p:spPr>
              <a:xfrm>
                <a:off x="6791854" y="4485579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4F6F0FD-59BB-4292-8D12-118237F37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354" y="4486622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8699DFC-9F1C-4C02-B668-2DBCAC7F44D6}"/>
                      </a:ext>
                    </a:extLst>
                  </p:cNvPr>
                  <p:cNvSpPr txBox="1"/>
                  <p:nvPr/>
                </p:nvSpPr>
                <p:spPr>
                  <a:xfrm>
                    <a:off x="6420818" y="4255789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8699DFC-9F1C-4C02-B668-2DBCAC7F44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0818" y="4255789"/>
                    <a:ext cx="49577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3331345-48F0-4795-85AF-3ACF4547F237}"/>
                  </a:ext>
                </a:extLst>
              </p:cNvPr>
              <p:cNvSpPr txBox="1"/>
              <p:nvPr/>
            </p:nvSpPr>
            <p:spPr>
              <a:xfrm>
                <a:off x="9044280" y="4270185"/>
                <a:ext cx="1805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pseudorandom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E512EF4-871B-4888-BE94-E44E8B17BA2E}"/>
                </a:ext>
              </a:extLst>
            </p:cNvPr>
            <p:cNvGrpSpPr/>
            <p:nvPr/>
          </p:nvGrpSpPr>
          <p:grpSpPr>
            <a:xfrm>
              <a:off x="6423591" y="4480444"/>
              <a:ext cx="4429085" cy="693953"/>
              <a:chOff x="6423591" y="4480444"/>
              <a:chExt cx="4429085" cy="69395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51AF1B8-E406-4016-B969-CA3CAB73165D}"/>
                  </a:ext>
                </a:extLst>
              </p:cNvPr>
              <p:cNvGrpSpPr/>
              <p:nvPr/>
            </p:nvGrpSpPr>
            <p:grpSpPr>
              <a:xfrm>
                <a:off x="6423591" y="4480444"/>
                <a:ext cx="4429085" cy="414506"/>
                <a:chOff x="6420818" y="4255789"/>
                <a:chExt cx="4429085" cy="414506"/>
              </a:xfrm>
            </p:grpSpPr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80582916-B445-4551-826B-1FEB2090E3BB}"/>
                    </a:ext>
                  </a:extLst>
                </p:cNvPr>
                <p:cNvCxnSpPr/>
                <p:nvPr/>
              </p:nvCxnSpPr>
              <p:spPr>
                <a:xfrm>
                  <a:off x="6791854" y="4485579"/>
                  <a:ext cx="6953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A4BC1AFE-FA4F-4F5B-816E-C5AF56798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354" y="4486622"/>
                  <a:ext cx="8667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1433ACA7-5378-4A58-90C7-F365F1BB57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0818" y="4255789"/>
                      <a:ext cx="49577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1433ACA7-5378-4A58-90C7-F365F1BB57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0818" y="4255789"/>
                      <a:ext cx="495777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745811F-2874-426A-9938-5D3C9B772742}"/>
                    </a:ext>
                  </a:extLst>
                </p:cNvPr>
                <p:cNvSpPr txBox="1"/>
                <p:nvPr/>
              </p:nvSpPr>
              <p:spPr>
                <a:xfrm>
                  <a:off x="9044280" y="4270185"/>
                  <a:ext cx="18056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pseudorandom</a:t>
                  </a: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A983D7A-4FDE-461C-9FB9-FB54FE2A5FC0}"/>
                  </a:ext>
                </a:extLst>
              </p:cNvPr>
              <p:cNvSpPr txBox="1"/>
              <p:nvPr/>
            </p:nvSpPr>
            <p:spPr>
              <a:xfrm>
                <a:off x="6868853" y="4803871"/>
                <a:ext cx="615553" cy="34721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2800" b="1" dirty="0"/>
                  <a:t>…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CF03BDA-CB08-46FA-B0C8-9EE024ADE48C}"/>
                  </a:ext>
                </a:extLst>
              </p:cNvPr>
              <p:cNvSpPr txBox="1"/>
              <p:nvPr/>
            </p:nvSpPr>
            <p:spPr>
              <a:xfrm>
                <a:off x="9450128" y="4827186"/>
                <a:ext cx="615553" cy="34721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2800" b="1" dirty="0"/>
                  <a:t>…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15CC31-BB9E-4E62-96CE-3BDA92A2BBCE}"/>
              </a:ext>
            </a:extLst>
          </p:cNvPr>
          <p:cNvGrpSpPr/>
          <p:nvPr/>
        </p:nvGrpSpPr>
        <p:grpSpPr>
          <a:xfrm>
            <a:off x="3993178" y="2358774"/>
            <a:ext cx="2926122" cy="1070226"/>
            <a:chOff x="3993178" y="3507700"/>
            <a:chExt cx="2926122" cy="1070226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64904A6-D97F-40EC-A67F-95CF46BBCA81}"/>
                </a:ext>
              </a:extLst>
            </p:cNvPr>
            <p:cNvSpPr/>
            <p:nvPr/>
          </p:nvSpPr>
          <p:spPr>
            <a:xfrm rot="16200000">
              <a:off x="4545559" y="3999035"/>
              <a:ext cx="155448" cy="1002333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2BB76F-B14E-42E1-B90B-C69997B8A531}"/>
                </a:ext>
              </a:extLst>
            </p:cNvPr>
            <p:cNvSpPr txBox="1"/>
            <p:nvPr/>
          </p:nvSpPr>
          <p:spPr>
            <a:xfrm>
              <a:off x="3993178" y="3507700"/>
              <a:ext cx="2926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key:</a:t>
              </a:r>
            </a:p>
            <a:p>
              <a:r>
                <a:rPr lang="en-US" sz="1600" dirty="0">
                  <a:latin typeface="Avenir Next LT Pro" panose="020B0504020202020204" pitchFamily="34" charset="0"/>
                </a:rPr>
                <a:t>- choose uniformly at random</a:t>
              </a:r>
            </a:p>
            <a:p>
              <a:r>
                <a:rPr lang="en-US" sz="1600" dirty="0">
                  <a:latin typeface="Avenir Next LT Pro" panose="020B0504020202020204" pitchFamily="34" charset="0"/>
                </a:rPr>
                <a:t>- keep secret!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16E108-DFA0-4324-A7B7-A0DC5F5115A1}"/>
              </a:ext>
            </a:extLst>
          </p:cNvPr>
          <p:cNvGrpSpPr/>
          <p:nvPr/>
        </p:nvGrpSpPr>
        <p:grpSpPr>
          <a:xfrm>
            <a:off x="4122116" y="3952878"/>
            <a:ext cx="3212739" cy="593869"/>
            <a:chOff x="2659055" y="3353535"/>
            <a:chExt cx="3212739" cy="593869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EDE9C9A4-F405-4432-BFA9-AB4EA1F0BD6C}"/>
                </a:ext>
              </a:extLst>
            </p:cNvPr>
            <p:cNvSpPr/>
            <p:nvPr/>
          </p:nvSpPr>
          <p:spPr>
            <a:xfrm rot="5400000">
              <a:off x="4659703" y="2825603"/>
              <a:ext cx="131104" cy="1186967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02F1A7-1D13-4BA6-B156-D0BCC336AC0A}"/>
                </a:ext>
              </a:extLst>
            </p:cNvPr>
            <p:cNvSpPr txBox="1"/>
            <p:nvPr/>
          </p:nvSpPr>
          <p:spPr>
            <a:xfrm>
              <a:off x="2659055" y="3608850"/>
              <a:ext cx="3212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input: choose any way you want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1613EA-5463-462B-ABC0-530007D7C563}"/>
              </a:ext>
            </a:extLst>
          </p:cNvPr>
          <p:cNvGrpSpPr/>
          <p:nvPr/>
        </p:nvGrpSpPr>
        <p:grpSpPr>
          <a:xfrm>
            <a:off x="7451130" y="3902556"/>
            <a:ext cx="3773346" cy="613485"/>
            <a:chOff x="4284449" y="3303214"/>
            <a:chExt cx="3773346" cy="613485"/>
          </a:xfrm>
        </p:grpSpPr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8F113D03-9E4E-4133-9F08-2EE74B616E7D}"/>
                </a:ext>
              </a:extLst>
            </p:cNvPr>
            <p:cNvSpPr/>
            <p:nvPr/>
          </p:nvSpPr>
          <p:spPr>
            <a:xfrm rot="4778115">
              <a:off x="4812381" y="2775282"/>
              <a:ext cx="131104" cy="1186967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12838F-9641-449B-9E38-278D1DBE89F6}"/>
                </a:ext>
              </a:extLst>
            </p:cNvPr>
            <p:cNvSpPr txBox="1"/>
            <p:nvPr/>
          </p:nvSpPr>
          <p:spPr>
            <a:xfrm>
              <a:off x="4754583" y="3578145"/>
              <a:ext cx="3303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output: will look pseudorandom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F0EF3D-BE23-4672-BBD6-53ED434783F6}"/>
              </a:ext>
            </a:extLst>
          </p:cNvPr>
          <p:cNvGrpSpPr/>
          <p:nvPr/>
        </p:nvGrpSpPr>
        <p:grpSpPr>
          <a:xfrm>
            <a:off x="6188316" y="4546747"/>
            <a:ext cx="1955559" cy="909038"/>
            <a:chOff x="6188316" y="4546747"/>
            <a:chExt cx="1955559" cy="90903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A5965E-7B59-4BF5-9A77-89430F696171}"/>
                </a:ext>
              </a:extLst>
            </p:cNvPr>
            <p:cNvCxnSpPr>
              <a:cxnSpLocks/>
            </p:cNvCxnSpPr>
            <p:nvPr/>
          </p:nvCxnSpPr>
          <p:spPr>
            <a:xfrm>
              <a:off x="6188316" y="4546747"/>
              <a:ext cx="185428" cy="8539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022AE28-856C-41F1-B89F-374B66001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700" y="4546747"/>
              <a:ext cx="341175" cy="90903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39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PRFs from PRGs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Can you build a PRF from a PRG?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a PRG, and define:</a:t>
                </a:r>
              </a:p>
              <a:p>
                <a:pPr marL="0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  by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  by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5D4CE-F02A-4FC0-81D8-983EFDE7E515}"/>
                  </a:ext>
                </a:extLst>
              </p:cNvPr>
              <p:cNvSpPr txBox="1"/>
              <p:nvPr/>
            </p:nvSpPr>
            <p:spPr>
              <a:xfrm>
                <a:off x="6501731" y="1933496"/>
                <a:ext cx="5131469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(⋯(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)⋯)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5D4CE-F02A-4FC0-81D8-983EFDE7E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31" y="1933496"/>
                <a:ext cx="5131469" cy="49545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B9C1C8D5-52B1-45E9-A3EE-DF9CF260165B}"/>
              </a:ext>
            </a:extLst>
          </p:cNvPr>
          <p:cNvSpPr/>
          <p:nvPr/>
        </p:nvSpPr>
        <p:spPr>
          <a:xfrm>
            <a:off x="5314950" y="1724025"/>
            <a:ext cx="266700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F67717-8723-49C8-A2D6-77A7927E38B9}"/>
              </a:ext>
            </a:extLst>
          </p:cNvPr>
          <p:cNvCxnSpPr/>
          <p:nvPr/>
        </p:nvCxnSpPr>
        <p:spPr>
          <a:xfrm>
            <a:off x="5814483" y="2181224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9C3212-E0C3-4D12-934E-AD564AB5EB1D}"/>
              </a:ext>
            </a:extLst>
          </p:cNvPr>
          <p:cNvCxnSpPr/>
          <p:nvPr/>
        </p:nvCxnSpPr>
        <p:spPr>
          <a:xfrm>
            <a:off x="512233" y="2801413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891EBAF-DC1A-4AAB-8C6E-2B3ADE63B279}"/>
              </a:ext>
            </a:extLst>
          </p:cNvPr>
          <p:cNvGrpSpPr/>
          <p:nvPr/>
        </p:nvGrpSpPr>
        <p:grpSpPr>
          <a:xfrm>
            <a:off x="5441756" y="2775271"/>
            <a:ext cx="393569" cy="1158276"/>
            <a:chOff x="5441756" y="2775271"/>
            <a:chExt cx="393569" cy="1158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5AD181B-7BCE-486B-8013-74C8062201DB}"/>
                    </a:ext>
                  </a:extLst>
                </p:cNvPr>
                <p:cNvSpPr txBox="1"/>
                <p:nvPr/>
              </p:nvSpPr>
              <p:spPr>
                <a:xfrm>
                  <a:off x="5443549" y="2775271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5AD181B-7BCE-486B-8013-74C806220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549" y="2775271"/>
                  <a:ext cx="3709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D8C4509-BE6E-497F-A3E4-6DDB17212F7E}"/>
                </a:ext>
              </a:extLst>
            </p:cNvPr>
            <p:cNvGrpSpPr/>
            <p:nvPr/>
          </p:nvGrpSpPr>
          <p:grpSpPr>
            <a:xfrm>
              <a:off x="5441756" y="3091644"/>
              <a:ext cx="393569" cy="841903"/>
              <a:chOff x="5394390" y="3205654"/>
              <a:chExt cx="393569" cy="84190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2466EA9-6D02-4742-A91D-8957A994C47C}"/>
                  </a:ext>
                </a:extLst>
              </p:cNvPr>
              <p:cNvGrpSpPr/>
              <p:nvPr/>
            </p:nvGrpSpPr>
            <p:grpSpPr>
              <a:xfrm>
                <a:off x="5394390" y="3205654"/>
                <a:ext cx="393569" cy="604231"/>
                <a:chOff x="5396183" y="3324302"/>
                <a:chExt cx="393569" cy="604231"/>
              </a:xfrm>
            </p:grpSpPr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19829185-60AC-491E-B42B-8A70F27595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1650" y="3324302"/>
                  <a:ext cx="0" cy="2380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25ECD24-2F1A-4C85-9FEF-FCDFAE54BF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6183" y="3559201"/>
                      <a:ext cx="393569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25ECD24-2F1A-4C85-9FEF-FCDFAE54BF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6183" y="3559201"/>
                      <a:ext cx="393569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3006807-B039-4C7F-BE4F-2AA1E40D6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1174" y="3809509"/>
                <a:ext cx="0" cy="238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FF9C76-419B-4F41-9D85-8BB96F16AAF7}"/>
                  </a:ext>
                </a:extLst>
              </p:cNvPr>
              <p:cNvSpPr txBox="1"/>
              <p:nvPr/>
            </p:nvSpPr>
            <p:spPr>
              <a:xfrm>
                <a:off x="397933" y="2959937"/>
                <a:ext cx="237763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Next LT Pro" panose="020B0504020202020204" pitchFamily="34" charset="0"/>
                  </a:rPr>
                  <a:t>Example: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 LT Pro" panose="020B0504020202020204" pitchFamily="34" charset="0"/>
                  </a:rPr>
                  <a:t>suppose n=3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 LT Pro" panose="020B0504020202020204" pitchFamily="34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FF9C76-419B-4F41-9D85-8BB96F16A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3" y="2959937"/>
                <a:ext cx="2377639" cy="923330"/>
              </a:xfrm>
              <a:prstGeom prst="rect">
                <a:avLst/>
              </a:prstGeom>
              <a:blipFill>
                <a:blip r:embed="rId6"/>
                <a:stretch>
                  <a:fillRect l="-2051" t="-3311" r="-1538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DA3FD-7EC5-4CD5-936E-A9855D865419}"/>
                  </a:ext>
                </a:extLst>
              </p:cNvPr>
              <p:cNvSpPr txBox="1"/>
              <p:nvPr/>
            </p:nvSpPr>
            <p:spPr>
              <a:xfrm>
                <a:off x="3087110" y="4329950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DA3FD-7EC5-4CD5-936E-A9855D86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10" y="4329950"/>
                <a:ext cx="8956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A7C9A-C55E-479B-B066-1BDA2EFC8A26}"/>
                  </a:ext>
                </a:extLst>
              </p:cNvPr>
              <p:cNvSpPr txBox="1"/>
              <p:nvPr/>
            </p:nvSpPr>
            <p:spPr>
              <a:xfrm>
                <a:off x="3101406" y="5191135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A7C9A-C55E-479B-B066-1BDA2EFC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406" y="5191135"/>
                <a:ext cx="8956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866DCCF-A6AD-4350-8757-F1A5AAF1D913}"/>
              </a:ext>
            </a:extLst>
          </p:cNvPr>
          <p:cNvGrpSpPr/>
          <p:nvPr/>
        </p:nvGrpSpPr>
        <p:grpSpPr>
          <a:xfrm>
            <a:off x="4586029" y="3933547"/>
            <a:ext cx="2105021" cy="187313"/>
            <a:chOff x="4538663" y="4047557"/>
            <a:chExt cx="2105021" cy="18731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9DEC11-A895-48C5-99C8-5C39E8A20AA2}"/>
                </a:ext>
              </a:extLst>
            </p:cNvPr>
            <p:cNvSpPr/>
            <p:nvPr/>
          </p:nvSpPr>
          <p:spPr>
            <a:xfrm>
              <a:off x="4538663" y="4047557"/>
              <a:ext cx="2105021" cy="1873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9B7A8CD-B995-4518-8699-4DFCF24FA8B5}"/>
                </a:ext>
              </a:extLst>
            </p:cNvPr>
            <p:cNvCxnSpPr>
              <a:cxnSpLocks/>
            </p:cNvCxnSpPr>
            <p:nvPr/>
          </p:nvCxnSpPr>
          <p:spPr>
            <a:xfrm>
              <a:off x="5600699" y="4047557"/>
              <a:ext cx="0" cy="187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A2A3C8-D150-4929-B54A-FE627BC275FC}"/>
              </a:ext>
            </a:extLst>
          </p:cNvPr>
          <p:cNvGrpSpPr/>
          <p:nvPr/>
        </p:nvGrpSpPr>
        <p:grpSpPr>
          <a:xfrm>
            <a:off x="5648065" y="4147273"/>
            <a:ext cx="1042982" cy="717517"/>
            <a:chOff x="5600699" y="4261283"/>
            <a:chExt cx="1042982" cy="717517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1F49681-7E8C-46A8-9BFC-72734BC78853}"/>
                </a:ext>
              </a:extLst>
            </p:cNvPr>
            <p:cNvSpPr/>
            <p:nvPr/>
          </p:nvSpPr>
          <p:spPr>
            <a:xfrm rot="5400000">
              <a:off x="6080140" y="3781842"/>
              <a:ext cx="84100" cy="1042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C039339-B3CD-45AB-AC00-DD37BD7282F4}"/>
                </a:ext>
              </a:extLst>
            </p:cNvPr>
            <p:cNvGrpSpPr/>
            <p:nvPr/>
          </p:nvGrpSpPr>
          <p:grpSpPr>
            <a:xfrm>
              <a:off x="5925405" y="4371796"/>
              <a:ext cx="393569" cy="607004"/>
              <a:chOff x="5394390" y="3440553"/>
              <a:chExt cx="393569" cy="6070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D00F2D0-F6EC-4D1C-8E66-F7739CDED706}"/>
                      </a:ext>
                    </a:extLst>
                  </p:cNvPr>
                  <p:cNvSpPr txBox="1"/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D00F2D0-F6EC-4D1C-8E66-F7739CDED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963FBF8-C81E-4CC9-9F6E-1496BC883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1174" y="3809509"/>
                <a:ext cx="0" cy="238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6F179A-CE35-4298-BBF3-8E889C660EAB}"/>
              </a:ext>
            </a:extLst>
          </p:cNvPr>
          <p:cNvGrpSpPr/>
          <p:nvPr/>
        </p:nvGrpSpPr>
        <p:grpSpPr>
          <a:xfrm>
            <a:off x="5117044" y="4864982"/>
            <a:ext cx="2105021" cy="187313"/>
            <a:chOff x="4538663" y="4047557"/>
            <a:chExt cx="2105021" cy="1873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CA77BB-21E6-42BA-A339-FA3EB2544DA3}"/>
                </a:ext>
              </a:extLst>
            </p:cNvPr>
            <p:cNvSpPr/>
            <p:nvPr/>
          </p:nvSpPr>
          <p:spPr>
            <a:xfrm>
              <a:off x="4538663" y="4047557"/>
              <a:ext cx="2105021" cy="1873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B456C7-2C3B-4F75-94E1-7BC3F64C16F4}"/>
                </a:ext>
              </a:extLst>
            </p:cNvPr>
            <p:cNvCxnSpPr>
              <a:cxnSpLocks/>
            </p:cNvCxnSpPr>
            <p:nvPr/>
          </p:nvCxnSpPr>
          <p:spPr>
            <a:xfrm>
              <a:off x="5600699" y="4047557"/>
              <a:ext cx="0" cy="187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D2A7DE-DB36-4CE8-B2B7-DB0C6A515805}"/>
              </a:ext>
            </a:extLst>
          </p:cNvPr>
          <p:cNvGrpSpPr/>
          <p:nvPr/>
        </p:nvGrpSpPr>
        <p:grpSpPr>
          <a:xfrm>
            <a:off x="5124784" y="5100163"/>
            <a:ext cx="1042982" cy="717517"/>
            <a:chOff x="5600699" y="4261283"/>
            <a:chExt cx="1042982" cy="717517"/>
          </a:xfrm>
        </p:grpSpPr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8A034E77-F519-431F-B4A3-69284715B39B}"/>
                </a:ext>
              </a:extLst>
            </p:cNvPr>
            <p:cNvSpPr/>
            <p:nvPr/>
          </p:nvSpPr>
          <p:spPr>
            <a:xfrm rot="5400000">
              <a:off x="6080140" y="3781842"/>
              <a:ext cx="84100" cy="1042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9E6179-CAFB-45D7-844C-E147487C3917}"/>
                </a:ext>
              </a:extLst>
            </p:cNvPr>
            <p:cNvGrpSpPr/>
            <p:nvPr/>
          </p:nvGrpSpPr>
          <p:grpSpPr>
            <a:xfrm>
              <a:off x="5925405" y="4371796"/>
              <a:ext cx="393569" cy="607004"/>
              <a:chOff x="5394390" y="3440553"/>
              <a:chExt cx="393569" cy="6070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358EB33-E4F4-40F9-8817-64613DF02727}"/>
                      </a:ext>
                    </a:extLst>
                  </p:cNvPr>
                  <p:cNvSpPr txBox="1"/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358EB33-E4F4-40F9-8817-64613DF027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2B707E1-82C1-4427-A0D7-9ADAA9AD6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1174" y="3809509"/>
                <a:ext cx="0" cy="238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48D5D9B-3D80-413C-ADBC-6C42CD9CCC82}"/>
              </a:ext>
            </a:extLst>
          </p:cNvPr>
          <p:cNvGrpSpPr/>
          <p:nvPr/>
        </p:nvGrpSpPr>
        <p:grpSpPr>
          <a:xfrm>
            <a:off x="4593763" y="5813391"/>
            <a:ext cx="2105021" cy="187313"/>
            <a:chOff x="4538663" y="4047557"/>
            <a:chExt cx="2105021" cy="18731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DAC2AF-69CF-456A-B800-9CA574DC8D09}"/>
                </a:ext>
              </a:extLst>
            </p:cNvPr>
            <p:cNvSpPr/>
            <p:nvPr/>
          </p:nvSpPr>
          <p:spPr>
            <a:xfrm>
              <a:off x="4538663" y="4047557"/>
              <a:ext cx="2105021" cy="1873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EEC154E-95D2-41E2-B555-E6751B15624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699" y="4047557"/>
              <a:ext cx="0" cy="187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F17E24-73B9-4ED6-821E-839491ADEDD4}"/>
              </a:ext>
            </a:extLst>
          </p:cNvPr>
          <p:cNvGrpSpPr/>
          <p:nvPr/>
        </p:nvGrpSpPr>
        <p:grpSpPr>
          <a:xfrm>
            <a:off x="5627223" y="6031598"/>
            <a:ext cx="1042982" cy="393667"/>
            <a:chOff x="5600699" y="4261283"/>
            <a:chExt cx="1042982" cy="393667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8A7001BB-D769-4BD1-BFEA-BE440E1DC788}"/>
                </a:ext>
              </a:extLst>
            </p:cNvPr>
            <p:cNvSpPr/>
            <p:nvPr/>
          </p:nvSpPr>
          <p:spPr>
            <a:xfrm rot="5400000">
              <a:off x="6080140" y="3781842"/>
              <a:ext cx="84100" cy="1042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9B93E88-6842-41EB-9990-996518134986}"/>
                </a:ext>
              </a:extLst>
            </p:cNvPr>
            <p:cNvCxnSpPr>
              <a:cxnSpLocks/>
            </p:cNvCxnSpPr>
            <p:nvPr/>
          </p:nvCxnSpPr>
          <p:spPr>
            <a:xfrm>
              <a:off x="6122189" y="4416902"/>
              <a:ext cx="0" cy="238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6D33B2-314D-46AC-864D-37CCAA4B566F}"/>
                  </a:ext>
                </a:extLst>
              </p:cNvPr>
              <p:cNvSpPr txBox="1"/>
              <p:nvPr/>
            </p:nvSpPr>
            <p:spPr>
              <a:xfrm>
                <a:off x="3101407" y="6142111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6D33B2-314D-46AC-864D-37CCAA4B5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407" y="6142111"/>
                <a:ext cx="89569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13BDB3-9BD5-4D11-96A4-3FBDB0A4F913}"/>
              </a:ext>
            </a:extLst>
          </p:cNvPr>
          <p:cNvSpPr txBox="1"/>
          <p:nvPr/>
        </p:nvSpPr>
        <p:spPr>
          <a:xfrm>
            <a:off x="8265644" y="1436418"/>
            <a:ext cx="1117614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“GGM PRF”</a:t>
            </a:r>
          </a:p>
        </p:txBody>
      </p:sp>
    </p:spTree>
    <p:extLst>
      <p:ext uri="{BB962C8B-B14F-4D97-AF65-F5344CB8AC3E}">
        <p14:creationId xmlns:p14="http://schemas.microsoft.com/office/powerpoint/2010/main" val="318078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PRF 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5654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What’s a PRF good for?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Lots of things! Like really powerful encryption: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B0CB43F-BB8E-4A70-877D-0D5BAAC434FD}"/>
              </a:ext>
            </a:extLst>
          </p:cNvPr>
          <p:cNvGrpSpPr/>
          <p:nvPr/>
        </p:nvGrpSpPr>
        <p:grpSpPr>
          <a:xfrm>
            <a:off x="475900" y="2103601"/>
            <a:ext cx="11197865" cy="1744497"/>
            <a:chOff x="482320" y="2843687"/>
            <a:chExt cx="11150879" cy="100820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5B4053-AFA2-4A18-AFA1-B386DD7686B1}"/>
                </a:ext>
              </a:extLst>
            </p:cNvPr>
            <p:cNvSpPr/>
            <p:nvPr/>
          </p:nvSpPr>
          <p:spPr>
            <a:xfrm>
              <a:off x="482320" y="2843687"/>
              <a:ext cx="11150879" cy="10082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encryption).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scheme: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sample a PRF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𝐃𝐞𝐜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blipFill>
                  <a:blip r:embed="rId2"/>
                  <a:stretch>
                    <a:fillRect l="-442" t="-820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E2BA0-B968-4040-9388-809150AAB11A}"/>
                  </a:ext>
                </a:extLst>
              </p:cNvPr>
              <p:cNvSpPr txBox="1"/>
              <p:nvPr/>
            </p:nvSpPr>
            <p:spPr>
              <a:xfrm>
                <a:off x="3566862" y="4664270"/>
                <a:ext cx="502124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E2BA0-B968-4040-9388-809150AA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62" y="4664270"/>
                <a:ext cx="5021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A5F76E0-0743-44F0-A61A-487F252918A1}"/>
              </a:ext>
            </a:extLst>
          </p:cNvPr>
          <p:cNvGrpSpPr/>
          <p:nvPr/>
        </p:nvGrpSpPr>
        <p:grpSpPr>
          <a:xfrm>
            <a:off x="514000" y="5033602"/>
            <a:ext cx="4947966" cy="1062632"/>
            <a:chOff x="143022" y="5169189"/>
            <a:chExt cx="4947966" cy="106263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234DCBE-F284-4EE6-9ACF-B0964CC73A77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>
              <a:off x="1835418" y="5677644"/>
              <a:ext cx="13799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3353796-747B-4825-9D26-57639EDF222E}"/>
                    </a:ext>
                  </a:extLst>
                </p:cNvPr>
                <p:cNvSpPr txBox="1"/>
                <p:nvPr/>
              </p:nvSpPr>
              <p:spPr>
                <a:xfrm>
                  <a:off x="934845" y="5465546"/>
                  <a:ext cx="817019" cy="37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3353796-747B-4825-9D26-57639EDF2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845" y="5465546"/>
                  <a:ext cx="817019" cy="3792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5978C83-B704-44F7-A20F-52FA6C896190}"/>
                    </a:ext>
                  </a:extLst>
                </p:cNvPr>
                <p:cNvSpPr txBox="1"/>
                <p:nvPr/>
              </p:nvSpPr>
              <p:spPr>
                <a:xfrm>
                  <a:off x="3215323" y="5492978"/>
                  <a:ext cx="437940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5978C83-B704-44F7-A20F-52FA6C896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323" y="5492978"/>
                  <a:ext cx="43794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4C21C6A-E320-4896-A783-A07020A994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263" y="5677644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F5C68EF-03A1-47D8-9240-E21D2DC4918A}"/>
                    </a:ext>
                  </a:extLst>
                </p:cNvPr>
                <p:cNvSpPr txBox="1"/>
                <p:nvPr/>
              </p:nvSpPr>
              <p:spPr>
                <a:xfrm>
                  <a:off x="4197515" y="5492977"/>
                  <a:ext cx="817019" cy="37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F5C68EF-03A1-47D8-9240-E21D2DC49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515" y="5492977"/>
                  <a:ext cx="817019" cy="3792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BA449AF-D296-439E-B607-3075083CBEC6}"/>
                </a:ext>
              </a:extLst>
            </p:cNvPr>
            <p:cNvSpPr txBox="1"/>
            <p:nvPr/>
          </p:nvSpPr>
          <p:spPr>
            <a:xfrm>
              <a:off x="143022" y="5508367"/>
              <a:ext cx="91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plaintext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997F04-129D-4FE7-BDD0-657A7ACFB914}"/>
                </a:ext>
              </a:extLst>
            </p:cNvPr>
            <p:cNvSpPr txBox="1"/>
            <p:nvPr/>
          </p:nvSpPr>
          <p:spPr>
            <a:xfrm>
              <a:off x="4076992" y="5893267"/>
              <a:ext cx="1013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ciphertext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C05D78B-0187-4937-BE17-A984AB829F12}"/>
                </a:ext>
              </a:extLst>
            </p:cNvPr>
            <p:cNvCxnSpPr>
              <a:cxnSpLocks/>
            </p:cNvCxnSpPr>
            <p:nvPr/>
          </p:nvCxnSpPr>
          <p:spPr>
            <a:xfrm>
              <a:off x="3433814" y="5169189"/>
              <a:ext cx="0" cy="32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F6714A0-B681-4298-AEA1-DF5714C7C681}"/>
              </a:ext>
            </a:extLst>
          </p:cNvPr>
          <p:cNvGrpSpPr/>
          <p:nvPr/>
        </p:nvGrpSpPr>
        <p:grpSpPr>
          <a:xfrm>
            <a:off x="8382786" y="55826"/>
            <a:ext cx="3707613" cy="1886868"/>
            <a:chOff x="8082141" y="660278"/>
            <a:chExt cx="3707613" cy="1886868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8DB79BC-7C29-4C83-A46D-A55199BC72F0}"/>
                </a:ext>
              </a:extLst>
            </p:cNvPr>
            <p:cNvSpPr/>
            <p:nvPr/>
          </p:nvSpPr>
          <p:spPr>
            <a:xfrm>
              <a:off x="8082141" y="660278"/>
              <a:ext cx="3707613" cy="18868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400" b="1" dirty="0">
                  <a:latin typeface="Avenir Next LT Pro" panose="020B0504020202020204" pitchFamily="34" charset="0"/>
                </a:rPr>
                <a:t>One-time pad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93F20C-0DA8-4B4C-915E-C745B368A4B5}"/>
                </a:ext>
              </a:extLst>
            </p:cNvPr>
            <p:cNvGrpSpPr/>
            <p:nvPr/>
          </p:nvGrpSpPr>
          <p:grpSpPr>
            <a:xfrm>
              <a:off x="8301738" y="873773"/>
              <a:ext cx="3331462" cy="1607020"/>
              <a:chOff x="741120" y="3928534"/>
              <a:chExt cx="3331462" cy="160702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F5304D2-7C06-4612-950E-45B994DDC616}"/>
                  </a:ext>
                </a:extLst>
              </p:cNvPr>
              <p:cNvGrpSpPr/>
              <p:nvPr/>
            </p:nvGrpSpPr>
            <p:grpSpPr>
              <a:xfrm>
                <a:off x="810916" y="3928534"/>
                <a:ext cx="3155902" cy="1253077"/>
                <a:chOff x="810916" y="3928534"/>
                <a:chExt cx="3155902" cy="1253077"/>
              </a:xfrm>
            </p:grpSpPr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27C06985-0430-4470-B046-BFEC6196D6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9037" y="4257676"/>
                  <a:ext cx="0" cy="55460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A704AC2B-41E7-4AAA-87DB-FA3E9D2772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3569" y="3928534"/>
                      <a:ext cx="3709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4B3BDA4-0BFE-4C5A-B9BE-D609CEF9A4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3569" y="3928534"/>
                      <a:ext cx="370935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7687AA50-531B-4131-9560-E3C07AD215BC}"/>
                    </a:ext>
                  </a:extLst>
                </p:cNvPr>
                <p:cNvCxnSpPr>
                  <a:cxnSpLocks/>
                  <a:endCxn id="105" idx="1"/>
                </p:cNvCxnSpPr>
                <p:nvPr/>
              </p:nvCxnSpPr>
              <p:spPr>
                <a:xfrm>
                  <a:off x="1622273" y="4996945"/>
                  <a:ext cx="54779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FB40C9F0-5D13-44A0-AE85-0B497E4BE8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916" y="4812279"/>
                      <a:ext cx="8423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0C79F94-0A93-41AF-8630-C258EBD4A7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916" y="4812279"/>
                      <a:ext cx="842346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7AC7939E-5381-4031-B901-C93DABDB40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0065" y="4812279"/>
                      <a:ext cx="437940" cy="369332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⨁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370CF88E-C69E-4D06-B3ED-A0E7019C95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0065" y="4812279"/>
                      <a:ext cx="43794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2FEF43BB-F1E5-484B-B7C6-70AE72DD8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8005" y="4996945"/>
                  <a:ext cx="54779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13CC491B-C837-4A40-B6AC-EB54730934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4472" y="4812278"/>
                      <a:ext cx="8423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557BB63-2666-48D4-B00E-37DC674BFA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4472" y="4812278"/>
                      <a:ext cx="842346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E2076A3-5660-4F75-98DB-7935BA91BE2F}"/>
                  </a:ext>
                </a:extLst>
              </p:cNvPr>
              <p:cNvSpPr txBox="1"/>
              <p:nvPr/>
            </p:nvSpPr>
            <p:spPr>
              <a:xfrm>
                <a:off x="741120" y="5197000"/>
                <a:ext cx="91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plaintext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A0BAEF-64CF-463A-82D8-A814FCA4F357}"/>
                  </a:ext>
                </a:extLst>
              </p:cNvPr>
              <p:cNvSpPr txBox="1"/>
              <p:nvPr/>
            </p:nvSpPr>
            <p:spPr>
              <a:xfrm>
                <a:off x="3058586" y="5197000"/>
                <a:ext cx="1013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ciphertext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CA7622-48AE-40ED-A48C-044E2E787C06}"/>
              </a:ext>
            </a:extLst>
          </p:cNvPr>
          <p:cNvGrpSpPr/>
          <p:nvPr/>
        </p:nvGrpSpPr>
        <p:grpSpPr>
          <a:xfrm>
            <a:off x="1005435" y="4161365"/>
            <a:ext cx="4466056" cy="502905"/>
            <a:chOff x="634457" y="4296952"/>
            <a:chExt cx="4466056" cy="502905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FBCDCA7-B151-467D-AD5F-FE8815F55170}"/>
                </a:ext>
              </a:extLst>
            </p:cNvPr>
            <p:cNvCxnSpPr>
              <a:cxnSpLocks/>
            </p:cNvCxnSpPr>
            <p:nvPr/>
          </p:nvCxnSpPr>
          <p:spPr>
            <a:xfrm>
              <a:off x="2670746" y="4476069"/>
              <a:ext cx="1529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235B3D1-91EB-4B41-9DD1-5A8D4E26BDD8}"/>
                    </a:ext>
                  </a:extLst>
                </p:cNvPr>
                <p:cNvSpPr txBox="1"/>
                <p:nvPr/>
              </p:nvSpPr>
              <p:spPr>
                <a:xfrm>
                  <a:off x="1801923" y="4296952"/>
                  <a:ext cx="8904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235B3D1-91EB-4B41-9DD1-5A8D4E26B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923" y="4296952"/>
                  <a:ext cx="89043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DDB32DD-9C57-4E68-86EF-9C401E6FFB2F}"/>
                </a:ext>
              </a:extLst>
            </p:cNvPr>
            <p:cNvSpPr txBox="1"/>
            <p:nvPr/>
          </p:nvSpPr>
          <p:spPr>
            <a:xfrm>
              <a:off x="634457" y="4319382"/>
              <a:ext cx="1204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randomness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FD7C6476-D43F-4DE4-A258-281CDCF03609}"/>
                    </a:ext>
                  </a:extLst>
                </p:cNvPr>
                <p:cNvSpPr txBox="1"/>
                <p:nvPr/>
              </p:nvSpPr>
              <p:spPr>
                <a:xfrm>
                  <a:off x="4210076" y="4304064"/>
                  <a:ext cx="8904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FD7C6476-D43F-4DE4-A258-281CDCF03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076" y="4304064"/>
                  <a:ext cx="89043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7C71402F-7105-4EFE-9045-78624880F869}"/>
                </a:ext>
              </a:extLst>
            </p:cNvPr>
            <p:cNvCxnSpPr>
              <a:cxnSpLocks/>
            </p:cNvCxnSpPr>
            <p:nvPr/>
          </p:nvCxnSpPr>
          <p:spPr>
            <a:xfrm>
              <a:off x="3435738" y="4476069"/>
              <a:ext cx="0" cy="32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F5F813-9FF4-4DF7-89D2-015D5B51B13E}"/>
              </a:ext>
            </a:extLst>
          </p:cNvPr>
          <p:cNvSpPr txBox="1"/>
          <p:nvPr/>
        </p:nvSpPr>
        <p:spPr>
          <a:xfrm>
            <a:off x="6367332" y="4154160"/>
            <a:ext cx="4896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Some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at its core, there’s still OTP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can send arbitrarily-many messages!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encryption is now a </a:t>
            </a:r>
            <a:r>
              <a:rPr lang="en-US" i="1" dirty="0">
                <a:latin typeface="Avenir Next LT Pro" panose="020B0504020202020204" pitchFamily="34" charset="0"/>
              </a:rPr>
              <a:t>randomized</a:t>
            </a:r>
            <a:r>
              <a:rPr lang="en-US" dirty="0">
                <a:latin typeface="Avenir Next LT Pro" panose="020B0504020202020204" pitchFamily="34" charset="0"/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316710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Indistinguishability under Chosen Plaintext Attack.</a:t>
                </a:r>
              </a:p>
              <a:p>
                <a:pPr marL="0" indent="0">
                  <a:buNone/>
                </a:pPr>
                <a:r>
                  <a:rPr lang="en-US" sz="1800" b="0" i="1" dirty="0">
                    <a:latin typeface="Avenir Next LT Pro" panose="020B0504020202020204" pitchFamily="34" charset="0"/>
                  </a:rPr>
                  <a:t>INDCPA</a:t>
                </a:r>
                <a:r>
                  <a:rPr lang="en-US" sz="1800" b="0" i="0" dirty="0">
                    <a:latin typeface="Avenir Next LT Pro" panose="020B0504020202020204" pitchFamily="34" charset="0"/>
                  </a:rPr>
                  <a:t> experiment: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Give adversary 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0" dirty="0">
                    <a:latin typeface="Avenir Next LT Pro" panose="020B0504020202020204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581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INDCPA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experiment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blipFill>
                  <a:blip r:embed="rId3"/>
                  <a:stretch>
                    <a:fillRect l="-530" t="-2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E6F74DE-0D0F-4BCC-8C9A-410625DC0C1B}"/>
              </a:ext>
            </a:extLst>
          </p:cNvPr>
          <p:cNvGrpSpPr/>
          <p:nvPr/>
        </p:nvGrpSpPr>
        <p:grpSpPr>
          <a:xfrm>
            <a:off x="8069421" y="1723840"/>
            <a:ext cx="538865" cy="853621"/>
            <a:chOff x="8608286" y="1563747"/>
            <a:chExt cx="538865" cy="85362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BDEA48D-FE91-4321-82E2-BA441D3168D2}"/>
                </a:ext>
              </a:extLst>
            </p:cNvPr>
            <p:cNvCxnSpPr/>
            <p:nvPr/>
          </p:nvCxnSpPr>
          <p:spPr>
            <a:xfrm>
              <a:off x="8611437" y="1909187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BD9B77F-1104-4E1F-BC8F-ADAB7E4D8D2B}"/>
                </a:ext>
              </a:extLst>
            </p:cNvPr>
            <p:cNvCxnSpPr/>
            <p:nvPr/>
          </p:nvCxnSpPr>
          <p:spPr>
            <a:xfrm>
              <a:off x="8611437" y="2413279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916EB9F-24D1-4207-8264-13F41AD76AE1}"/>
                    </a:ext>
                  </a:extLst>
                </p:cNvPr>
                <p:cNvSpPr txBox="1"/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24E2ECF-AA1B-442B-AC91-67263F183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F64D439-2B50-4282-ACAD-95952D591123}"/>
                    </a:ext>
                  </a:extLst>
                </p:cNvPr>
                <p:cNvSpPr txBox="1"/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6A5E71-9C5C-450C-A9D1-7549E343E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DACA5-6789-426D-BC64-4AAF72E9BC62}"/>
              </a:ext>
            </a:extLst>
          </p:cNvPr>
          <p:cNvGrpSpPr/>
          <p:nvPr/>
        </p:nvGrpSpPr>
        <p:grpSpPr>
          <a:xfrm>
            <a:off x="7155021" y="1068444"/>
            <a:ext cx="914400" cy="1641899"/>
            <a:chOff x="7155021" y="1068444"/>
            <a:chExt cx="914400" cy="164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/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/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2FA50D-FEB6-465C-A917-2985AD94F5BF}"/>
                </a:ext>
              </a:extLst>
            </p:cNvPr>
            <p:cNvGrpSpPr/>
            <p:nvPr/>
          </p:nvGrpSpPr>
          <p:grpSpPr>
            <a:xfrm>
              <a:off x="7463808" y="1528387"/>
              <a:ext cx="285565" cy="256137"/>
              <a:chOff x="6329779" y="1253067"/>
              <a:chExt cx="285565" cy="256137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779ACC6-1E39-462B-9942-FF508D307CB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8B3EE9E-9AE4-4C1B-BDE7-AEA3240371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4AB9E-CC31-406E-BF36-5F05912A348D}"/>
              </a:ext>
            </a:extLst>
          </p:cNvPr>
          <p:cNvGrpSpPr/>
          <p:nvPr/>
        </p:nvGrpSpPr>
        <p:grpSpPr>
          <a:xfrm>
            <a:off x="7144973" y="1814687"/>
            <a:ext cx="2813538" cy="2842629"/>
            <a:chOff x="7144973" y="1814687"/>
            <a:chExt cx="2813538" cy="2842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/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D51564F-AD70-410A-9182-58153E8B8C16}"/>
                </a:ext>
              </a:extLst>
            </p:cNvPr>
            <p:cNvCxnSpPr>
              <a:cxnSpLocks/>
              <a:stCxn id="57" idx="3"/>
              <a:endCxn id="59" idx="1"/>
            </p:cNvCxnSpPr>
            <p:nvPr/>
          </p:nvCxnSpPr>
          <p:spPr>
            <a:xfrm>
              <a:off x="9522686" y="2083672"/>
              <a:ext cx="435825" cy="14211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/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  <a:blipFill>
                  <a:blip r:embed="rId10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BC4DA3C-FBCC-4F85-A837-B6C63D0F6A66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 flipV="1">
              <a:off x="9522686" y="3465112"/>
              <a:ext cx="425777" cy="34239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/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44DF0A-9677-49E8-9B0C-8A77B24DCE7D}"/>
                </a:ext>
              </a:extLst>
            </p:cNvPr>
            <p:cNvGrpSpPr/>
            <p:nvPr/>
          </p:nvGrpSpPr>
          <p:grpSpPr>
            <a:xfrm>
              <a:off x="8059373" y="2963168"/>
              <a:ext cx="538865" cy="853621"/>
              <a:chOff x="8608286" y="1563747"/>
              <a:chExt cx="538865" cy="853621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F232444-56AF-4526-88F1-43DAA7655A31}"/>
                  </a:ext>
                </a:extLst>
              </p:cNvPr>
              <p:cNvCxnSpPr/>
              <p:nvPr/>
            </p:nvCxnSpPr>
            <p:spPr>
              <a:xfrm>
                <a:off x="8611437" y="1909187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F7CE8FD6-B67F-46F8-9914-7E6A614B92A0}"/>
                  </a:ext>
                </a:extLst>
              </p:cNvPr>
              <p:cNvCxnSpPr/>
              <p:nvPr/>
            </p:nvCxnSpPr>
            <p:spPr>
              <a:xfrm>
                <a:off x="8611437" y="2413279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C257E7A-2026-4117-A7A9-30C1CA4DCEA4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424AFEB-E533-4EE8-BEB2-133713393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FB1EC8-3554-4F98-A4F8-753593172D66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2EBAF6C-3A6B-41F6-A432-5706208AA2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6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0A0B3D-10B5-4E12-8519-BFEBEB605523}"/>
                </a:ext>
              </a:extLst>
            </p:cNvPr>
            <p:cNvGrpSpPr/>
            <p:nvPr/>
          </p:nvGrpSpPr>
          <p:grpSpPr>
            <a:xfrm>
              <a:off x="7469438" y="3947599"/>
              <a:ext cx="285565" cy="256137"/>
              <a:chOff x="6329779" y="1253067"/>
              <a:chExt cx="285565" cy="256137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E257A62-3CEF-4A34-B3D1-67E88CC28CC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6BD4A849-B7B5-4A39-89D0-2B8424C0C6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793CB4-2FA7-4FCD-ABD5-82ED55748BE4}"/>
              </a:ext>
            </a:extLst>
          </p:cNvPr>
          <p:cNvGrpSpPr/>
          <p:nvPr/>
        </p:nvGrpSpPr>
        <p:grpSpPr>
          <a:xfrm>
            <a:off x="9948463" y="1048970"/>
            <a:ext cx="1694785" cy="3580751"/>
            <a:chOff x="9948463" y="1048970"/>
            <a:chExt cx="1694785" cy="3580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/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CC12EBF-1979-47A6-BAA6-0B6A450A9C8A}"/>
                </a:ext>
              </a:extLst>
            </p:cNvPr>
            <p:cNvCxnSpPr>
              <a:stCxn id="59" idx="3"/>
            </p:cNvCxnSpPr>
            <p:nvPr/>
          </p:nvCxnSpPr>
          <p:spPr>
            <a:xfrm>
              <a:off x="10872911" y="2225784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/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/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FD53BC-F976-4FC6-AE91-B057EE81D441}"/>
                </a:ext>
              </a:extLst>
            </p:cNvPr>
            <p:cNvCxnSpPr>
              <a:stCxn id="48" idx="3"/>
            </p:cNvCxnSpPr>
            <p:nvPr/>
          </p:nvCxnSpPr>
          <p:spPr>
            <a:xfrm>
              <a:off x="10862863" y="3465112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/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/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  <a:blipFill>
                  <a:blip r:embed="rId21"/>
                  <a:stretch>
                    <a:fillRect l="-1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245090F-8261-4DFB-84E8-E7F8573BD7CA}"/>
                </a:ext>
              </a:extLst>
            </p:cNvPr>
            <p:cNvGrpSpPr/>
            <p:nvPr/>
          </p:nvGrpSpPr>
          <p:grpSpPr>
            <a:xfrm>
              <a:off x="10215604" y="1508913"/>
              <a:ext cx="285565" cy="256137"/>
              <a:chOff x="6329779" y="1253067"/>
              <a:chExt cx="285565" cy="256137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82B2AE1-E302-44CD-9ED7-F6DB40A22C7D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29F56A8-D959-42BE-965C-B0E8163C9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/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  <a:blipFill>
                  <a:blip r:embed="rId22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B7D32A-9DA0-448F-9538-F6B249EFE15E}"/>
                </a:ext>
              </a:extLst>
            </p:cNvPr>
            <p:cNvGrpSpPr/>
            <p:nvPr/>
          </p:nvGrpSpPr>
          <p:grpSpPr>
            <a:xfrm>
              <a:off x="10271825" y="3920004"/>
              <a:ext cx="285565" cy="256137"/>
              <a:chOff x="6329779" y="1253067"/>
              <a:chExt cx="285565" cy="25613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7DF55466-2B1A-4DA1-9A4C-45DA8C35B42B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085E01B-2B11-4373-B34B-2FA2C7BA06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/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blipFill>
                <a:blip r:embed="rId2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/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blipFill>
                <a:blip r:embed="rId2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18648-1AE6-4551-9EFA-15AE2D60E45B}"/>
              </a:ext>
            </a:extLst>
          </p:cNvPr>
          <p:cNvCxnSpPr/>
          <p:nvPr/>
        </p:nvCxnSpPr>
        <p:spPr>
          <a:xfrm>
            <a:off x="6792686" y="2853732"/>
            <a:ext cx="485056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DOES IT MEAN?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>
                <a:latin typeface="Avenir Next LT Pro" panose="020B0504020202020204" pitchFamily="34" charset="0"/>
              </a:rPr>
              <a:t>Indistinguishability under Chosen Plaintext Attack.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this is the “gold standard” : encryption schemes used on the Internet must satisfy it;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but why? What does IND-CPA mean?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IND-CPA experiment: just </a:t>
            </a:r>
            <a:r>
              <a:rPr lang="en-US" sz="1800" b="1" i="1" dirty="0">
                <a:latin typeface="Avenir Next LT Pro" panose="020B0504020202020204" pitchFamily="34" charset="0"/>
              </a:rPr>
              <a:t>one</a:t>
            </a:r>
            <a:r>
              <a:rPr lang="en-US" sz="1800" i="1" dirty="0">
                <a:latin typeface="Avenir Next LT Pro" panose="020B0504020202020204" pitchFamily="34" charset="0"/>
              </a:rPr>
              <a:t> </a:t>
            </a:r>
            <a:r>
              <a:rPr lang="en-US" sz="1800" dirty="0">
                <a:latin typeface="Avenir Next LT Pro" panose="020B0504020202020204" pitchFamily="34" charset="0"/>
              </a:rPr>
              <a:t>possible interaction between an attacker and the scheme;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 about other ways that “attacker vs scheme” could play out in the real world?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why don’t we have to worry about all those too?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Answer: </a:t>
            </a:r>
            <a:r>
              <a:rPr lang="en-US" sz="1800" i="1" dirty="0">
                <a:latin typeface="Avenir Next LT Pro" panose="020B0504020202020204" pitchFamily="34" charset="0"/>
              </a:rPr>
              <a:t>semantic security.</a:t>
            </a:r>
            <a:endParaRPr lang="en-US" sz="1800" b="1" i="1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1744356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INDCPA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experiment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blipFill>
                  <a:blip r:embed="rId3"/>
                  <a:stretch>
                    <a:fillRect l="-530" t="-2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88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3946</Words>
  <Application>Microsoft Office PowerPoint</Application>
  <PresentationFormat>Widescreen</PresentationFormat>
  <Paragraphs>739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FIRST HOMEWORK</vt:lpstr>
      <vt:lpstr>HOMEWORK RULES AND GUIDELINES</vt:lpstr>
      <vt:lpstr>RECAP: EXPANDING OUR MODEL</vt:lpstr>
      <vt:lpstr>RECAP: PSEUDORANDOM FUNCTIONS</vt:lpstr>
      <vt:lpstr>RECAP: PRFs from PRGs</vt:lpstr>
      <vt:lpstr>RECAP: PRF ENCRYPTION</vt:lpstr>
      <vt:lpstr>RECAP: IND-CPA</vt:lpstr>
      <vt:lpstr>WHAT DOES IT MEAN?</vt:lpstr>
      <vt:lpstr>SEMANTIC SECURITY</vt:lpstr>
      <vt:lpstr>SEMANTIC SECURITY</vt:lpstr>
      <vt:lpstr>SEMANTIC SECURITY</vt:lpstr>
      <vt:lpstr>SEMANTIC SECURITY</vt:lpstr>
      <vt:lpstr>SEMANTIC SECURITY under CHOSEN PLAINTEXT ATTACK</vt:lpstr>
      <vt:lpstr>SEM-CPA vs IND-CPA</vt:lpstr>
      <vt:lpstr>SEM-CPA = IND-CPA</vt:lpstr>
      <vt:lpstr>SEM-CPA = IND-CPA</vt:lpstr>
      <vt:lpstr>SEM-CPA = IND-CPA</vt:lpstr>
      <vt:lpstr>SEM-CPA = IND-CPA</vt:lpstr>
      <vt:lpstr>SEM-CPA = IND-CPA</vt:lpstr>
      <vt:lpstr>SEM-CPA = IND-CPA</vt:lpstr>
      <vt:lpstr>SEM-CPA = IND-CPA</vt:lpstr>
      <vt:lpstr>SEM-CPA = IND-CPA</vt:lpstr>
      <vt:lpstr>IND-CPA-mult (oh no…)</vt:lpstr>
      <vt:lpstr>IND-CPA-mult (oh no…)</vt:lpstr>
      <vt:lpstr>IND-CPA IS GREAT</vt:lpstr>
      <vt:lpstr>REMINDER: PRF ENCRYPTION</vt:lpstr>
      <vt:lpstr>PRF SCHEME IS IND-CPA</vt:lpstr>
      <vt:lpstr>PRF SCHEME IS IND-CPA</vt:lpstr>
      <vt:lpstr>PRF SCHEME IS IND-CPA</vt:lpstr>
      <vt:lpstr>PRF SCHEME IS IND-CPA</vt:lpstr>
      <vt:lpstr>PRF SCHEME IS IND-CPA</vt:lpstr>
      <vt:lpstr>PRF SCHEME IS IND-CPA</vt:lpstr>
      <vt:lpstr>PRF SCHEME IS IND-CPA</vt:lpstr>
      <vt:lpstr>PRF SCHEME IS IND-CPA</vt:lpstr>
      <vt:lpstr>PRF SCHEME IS IND-CPA</vt:lpstr>
      <vt:lpstr>PRF SCHEME IS IND-CPA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</cp:lastModifiedBy>
  <cp:revision>832</cp:revision>
  <dcterms:created xsi:type="dcterms:W3CDTF">2020-01-13T02:49:23Z</dcterms:created>
  <dcterms:modified xsi:type="dcterms:W3CDTF">2020-02-07T02:23:22Z</dcterms:modified>
</cp:coreProperties>
</file>