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1" r:id="rId2"/>
    <p:sldId id="311" r:id="rId3"/>
    <p:sldId id="352" r:id="rId4"/>
    <p:sldId id="353" r:id="rId5"/>
    <p:sldId id="359" r:id="rId6"/>
    <p:sldId id="354" r:id="rId7"/>
    <p:sldId id="355" r:id="rId8"/>
    <p:sldId id="358" r:id="rId9"/>
    <p:sldId id="356" r:id="rId10"/>
    <p:sldId id="357" r:id="rId11"/>
    <p:sldId id="372" r:id="rId12"/>
    <p:sldId id="360" r:id="rId13"/>
    <p:sldId id="367" r:id="rId14"/>
    <p:sldId id="368" r:id="rId15"/>
    <p:sldId id="373" r:id="rId16"/>
    <p:sldId id="374" r:id="rId17"/>
    <p:sldId id="362" r:id="rId18"/>
    <p:sldId id="363" r:id="rId19"/>
    <p:sldId id="365" r:id="rId20"/>
    <p:sldId id="364" r:id="rId21"/>
    <p:sldId id="369" r:id="rId22"/>
    <p:sldId id="366" r:id="rId23"/>
    <p:sldId id="371" r:id="rId24"/>
    <p:sldId id="370" r:id="rId25"/>
    <p:sldId id="375" r:id="rId26"/>
    <p:sldId id="376" r:id="rId27"/>
    <p:sldId id="378" r:id="rId28"/>
    <p:sldId id="379" r:id="rId29"/>
    <p:sldId id="3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png"/><Relationship Id="rId12" Type="http://schemas.openxmlformats.org/officeDocument/2006/relationships/image" Target="../media/image85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15" Type="http://schemas.openxmlformats.org/officeDocument/2006/relationships/image" Target="../media/image90.png"/><Relationship Id="rId10" Type="http://schemas.openxmlformats.org/officeDocument/2006/relationships/image" Target="../media/image87.png"/><Relationship Id="rId9" Type="http://schemas.openxmlformats.org/officeDocument/2006/relationships/image" Target="../media/image82.png"/><Relationship Id="rId1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0.png"/><Relationship Id="rId3" Type="http://schemas.openxmlformats.org/officeDocument/2006/relationships/image" Target="../media/image1700.png"/><Relationship Id="rId7" Type="http://schemas.openxmlformats.org/officeDocument/2006/relationships/image" Target="../media/image1740.png"/><Relationship Id="rId2" Type="http://schemas.openxmlformats.org/officeDocument/2006/relationships/image" Target="../media/image1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0.png"/><Relationship Id="rId11" Type="http://schemas.openxmlformats.org/officeDocument/2006/relationships/image" Target="../media/image178.png"/><Relationship Id="rId5" Type="http://schemas.openxmlformats.org/officeDocument/2006/relationships/image" Target="../media/image1720.png"/><Relationship Id="rId10" Type="http://schemas.openxmlformats.org/officeDocument/2006/relationships/image" Target="../media/image177.png"/><Relationship Id="rId4" Type="http://schemas.openxmlformats.org/officeDocument/2006/relationships/image" Target="../media/image1710.png"/><Relationship Id="rId9" Type="http://schemas.openxmlformats.org/officeDocument/2006/relationships/image" Target="../media/image1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0.png"/><Relationship Id="rId7" Type="http://schemas.openxmlformats.org/officeDocument/2006/relationships/image" Target="../media/image183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7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96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97.png"/><Relationship Id="rId14" Type="http://schemas.openxmlformats.org/officeDocument/2006/relationships/image" Target="../media/image19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2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3.png"/><Relationship Id="rId5" Type="http://schemas.openxmlformats.org/officeDocument/2006/relationships/image" Target="../media/image21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8" Type="http://schemas.openxmlformats.org/officeDocument/2006/relationships/image" Target="../media/image205.png"/><Relationship Id="rId3" Type="http://schemas.openxmlformats.org/officeDocument/2006/relationships/image" Target="../media/image2000.png"/><Relationship Id="rId7" Type="http://schemas.openxmlformats.org/officeDocument/2006/relationships/image" Target="../media/image77.png"/><Relationship Id="rId17" Type="http://schemas.openxmlformats.org/officeDocument/2006/relationships/image" Target="../media/image204.png"/><Relationship Id="rId2" Type="http://schemas.openxmlformats.org/officeDocument/2006/relationships/image" Target="../media/image199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0.png"/><Relationship Id="rId5" Type="http://schemas.openxmlformats.org/officeDocument/2006/relationships/image" Target="../media/image2020.png"/><Relationship Id="rId15" Type="http://schemas.openxmlformats.org/officeDocument/2006/relationships/image" Target="../media/image157.png"/><Relationship Id="rId4" Type="http://schemas.openxmlformats.org/officeDocument/2006/relationships/image" Target="../media/image20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6.png"/><Relationship Id="rId4" Type="http://schemas.openxmlformats.org/officeDocument/2006/relationships/image" Target="../media/image2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133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132.png"/><Relationship Id="rId2" Type="http://schemas.openxmlformats.org/officeDocument/2006/relationships/image" Target="../media/image13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32.png"/><Relationship Id="rId3" Type="http://schemas.openxmlformats.org/officeDocument/2006/relationships/image" Target="../media/image222.png"/><Relationship Id="rId21" Type="http://schemas.openxmlformats.org/officeDocument/2006/relationships/image" Target="../media/image235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17" Type="http://schemas.openxmlformats.org/officeDocument/2006/relationships/image" Target="../media/image231.png"/><Relationship Id="rId2" Type="http://schemas.openxmlformats.org/officeDocument/2006/relationships/image" Target="../media/image221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27.png"/><Relationship Id="rId24" Type="http://schemas.openxmlformats.org/officeDocument/2006/relationships/image" Target="../media/image238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23" Type="http://schemas.openxmlformats.org/officeDocument/2006/relationships/image" Target="../media/image237.png"/><Relationship Id="rId10" Type="http://schemas.openxmlformats.org/officeDocument/2006/relationships/image" Target="../media/image226.png"/><Relationship Id="rId19" Type="http://schemas.openxmlformats.org/officeDocument/2006/relationships/image" Target="../media/image233.png"/><Relationship Id="rId9" Type="http://schemas.openxmlformats.org/officeDocument/2006/relationships/image" Target="../media/image225.png"/><Relationship Id="rId14" Type="http://schemas.openxmlformats.org/officeDocument/2006/relationships/image" Target="../media/image55.png"/><Relationship Id="rId22" Type="http://schemas.openxmlformats.org/officeDocument/2006/relationships/image" Target="../media/image2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png"/><Relationship Id="rId3" Type="http://schemas.openxmlformats.org/officeDocument/2006/relationships/image" Target="../media/image135.png"/><Relationship Id="rId12" Type="http://schemas.openxmlformats.org/officeDocument/2006/relationships/image" Target="../media/image85.png"/><Relationship Id="rId7" Type="http://schemas.openxmlformats.org/officeDocument/2006/relationships/image" Target="../media/image80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157.png"/><Relationship Id="rId10" Type="http://schemas.openxmlformats.org/officeDocument/2006/relationships/image" Target="../media/image136.png"/><Relationship Id="rId9" Type="http://schemas.openxmlformats.org/officeDocument/2006/relationships/image" Target="../media/image82.png"/><Relationship Id="rId14" Type="http://schemas.openxmlformats.org/officeDocument/2006/relationships/image" Target="../media/image156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10" Type="http://schemas.openxmlformats.org/officeDocument/2006/relationships/image" Target="../media/image136.png"/><Relationship Id="rId9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108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04.png"/><Relationship Id="rId5" Type="http://schemas.openxmlformats.org/officeDocument/2006/relationships/image" Target="../media/image110.png"/><Relationship Id="rId10" Type="http://schemas.openxmlformats.org/officeDocument/2006/relationships/image" Target="../media/image112.png"/><Relationship Id="rId4" Type="http://schemas.openxmlformats.org/officeDocument/2006/relationships/image" Target="../media/image109.png"/><Relationship Id="rId9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133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132.png"/><Relationship Id="rId2" Type="http://schemas.openxmlformats.org/officeDocument/2006/relationships/image" Target="../media/image13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(slides, reading);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there, assignments will be as well.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 algn="ctr">
              <a:buNone/>
            </a:pPr>
            <a:r>
              <a:rPr lang="en-US" sz="1800" i="1" u="sng" dirty="0">
                <a:latin typeface="Avenir Next LT Pro" panose="020B0504020202020204" pitchFamily="34" charset="0"/>
              </a:rPr>
              <a:t>Check these setups asap, and let me know if you run into issues!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IRB 5234)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(2115 ATL, starting Feb 4)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(2115 ATL, starting Feb 6)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3" y="21505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3" y="44111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5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Let’s analyze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cases: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(1.)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uniformly random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an 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exact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simulation of this IND game: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plays against the one-time pad with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keylength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by perfect secrecy of OTP,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loses: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it follows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(2.)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uniformly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an 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exact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simulation of this IND game: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plays against the PRG scheme with PRG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by assumption,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noticeably,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some polynomial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it follows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1800" i="1" dirty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78A20F3-5039-4A07-A6E0-B77383FF72B1}"/>
              </a:ext>
            </a:extLst>
          </p:cNvPr>
          <p:cNvSpPr/>
          <p:nvPr/>
        </p:nvSpPr>
        <p:spPr>
          <a:xfrm>
            <a:off x="11264202" y="6300316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IV. PSEUDORANDOM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D73E0-CFBA-4B36-BA26-590428BF7974}"/>
              </a:ext>
            </a:extLst>
          </p:cNvPr>
          <p:cNvSpPr/>
          <p:nvPr/>
        </p:nvSpPr>
        <p:spPr>
          <a:xfrm>
            <a:off x="7881124" y="4909131"/>
            <a:ext cx="206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p.71-95</a:t>
            </a:r>
          </a:p>
        </p:txBody>
      </p:sp>
    </p:spTree>
    <p:extLst>
      <p:ext uri="{BB962C8B-B14F-4D97-AF65-F5344CB8AC3E}">
        <p14:creationId xmlns:p14="http://schemas.microsoft.com/office/powerpoint/2010/main" val="97809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DID PRG ENCRYPTION GET US?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PRGs enable: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fixed-length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encryption with poly-size messages;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with stateful schemes, allows multiple messages, up to a total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bits.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how do you decrypt? What if the ciphertexts arrive out of order?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and what if you don’t want to keep state? (a potential attack avenue.)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and what if you want to send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arbitrarily many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messages?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C40BC30-EFE9-46A9-9C01-36A6259C1ACD}"/>
              </a:ext>
            </a:extLst>
          </p:cNvPr>
          <p:cNvGrpSpPr/>
          <p:nvPr/>
        </p:nvGrpSpPr>
        <p:grpSpPr>
          <a:xfrm>
            <a:off x="4294455" y="2364374"/>
            <a:ext cx="3280335" cy="2298358"/>
            <a:chOff x="7732980" y="3316874"/>
            <a:chExt cx="3280335" cy="22983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CD6DF8-752E-495D-BCA4-F0F676C6DF21}"/>
                </a:ext>
              </a:extLst>
            </p:cNvPr>
            <p:cNvGrpSpPr/>
            <p:nvPr/>
          </p:nvGrpSpPr>
          <p:grpSpPr>
            <a:xfrm>
              <a:off x="7732980" y="4662924"/>
              <a:ext cx="3280335" cy="369333"/>
              <a:chOff x="7756308" y="4812278"/>
              <a:chExt cx="3280335" cy="369333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0A93213-D5D7-49B6-A014-AEE0126F592B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866431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6AA89FE-D9E5-496C-B34C-46BB478F3B4F}"/>
                      </a:ext>
                    </a:extLst>
                  </p:cNvPr>
                  <p:cNvSpPr txBox="1"/>
                  <p:nvPr/>
                </p:nvSpPr>
                <p:spPr>
                  <a:xfrm>
                    <a:off x="7756308" y="4812278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70F6EFA4-83A3-47C7-8A34-9EBA1AD920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6308" y="4812278"/>
                    <a:ext cx="84234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DFB1B42-FE04-4AAE-939A-7BB1A6F0F52C}"/>
                      </a:ext>
                    </a:extLst>
                  </p:cNvPr>
                  <p:cNvSpPr txBox="1"/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2E981A0-78E7-42EA-9FF6-6E8DDBA16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8E87C85-B59D-4719-AD92-CA58C6DEBD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004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1F3BE9C-449B-4143-A103-F81082B2B7EA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4297" y="4812278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C425B61-7767-4B2B-A428-0CAEFB91B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4297" y="4812278"/>
                    <a:ext cx="84234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62A452-550A-4DAF-AF6D-A45FBF7631D4}"/>
                </a:ext>
              </a:extLst>
            </p:cNvPr>
            <p:cNvGrpSpPr/>
            <p:nvPr/>
          </p:nvGrpSpPr>
          <p:grpSpPr>
            <a:xfrm>
              <a:off x="9207438" y="3316874"/>
              <a:ext cx="393569" cy="1346050"/>
              <a:chOff x="9207438" y="3316874"/>
              <a:chExt cx="393569" cy="134605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14DA673-9450-40C7-BA7C-8DACEF46A335}"/>
                  </a:ext>
                </a:extLst>
              </p:cNvPr>
              <p:cNvGrpSpPr/>
              <p:nvPr/>
            </p:nvGrpSpPr>
            <p:grpSpPr>
              <a:xfrm>
                <a:off x="9207438" y="3316874"/>
                <a:ext cx="393569" cy="1022262"/>
                <a:chOff x="9207438" y="3316874"/>
                <a:chExt cx="393569" cy="102226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8BEFE5BF-1BA1-48CE-B2B1-B791809C5A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ED130DF8-0A61-4529-9364-40E854B288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C45D374-9E90-4745-995E-66626E1CD960}"/>
                    </a:ext>
                  </a:extLst>
                </p:cNvPr>
                <p:cNvGrpSpPr/>
                <p:nvPr/>
              </p:nvGrpSpPr>
              <p:grpSpPr>
                <a:xfrm>
                  <a:off x="9218754" y="3316874"/>
                  <a:ext cx="370935" cy="652930"/>
                  <a:chOff x="9212105" y="3301306"/>
                  <a:chExt cx="370935" cy="652930"/>
                </a:xfrm>
              </p:grpSpPr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030BDCE1-8987-442F-BDDB-7E306CB915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7573" y="3630448"/>
                    <a:ext cx="0" cy="3237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8BA7CC95-7200-4DB8-89B0-BE33BE8594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85D30DB3-C865-4073-A800-61E8C22D447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BFE82BB-C7D8-46FA-A0D2-96D4EA074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2018" y="4339136"/>
                <a:ext cx="0" cy="3237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D8779D-F3B1-4B61-9E41-C8872AA192C4}"/>
                </a:ext>
              </a:extLst>
            </p:cNvPr>
            <p:cNvCxnSpPr>
              <a:cxnSpLocks/>
            </p:cNvCxnSpPr>
            <p:nvPr/>
          </p:nvCxnSpPr>
          <p:spPr>
            <a:xfrm>
              <a:off x="9512043" y="4340506"/>
              <a:ext cx="0" cy="907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42E9959-3252-408E-8AF1-DF16A468DD6A}"/>
                </a:ext>
              </a:extLst>
            </p:cNvPr>
            <p:cNvGrpSpPr/>
            <p:nvPr/>
          </p:nvGrpSpPr>
          <p:grpSpPr>
            <a:xfrm>
              <a:off x="7732980" y="5245899"/>
              <a:ext cx="3280335" cy="369333"/>
              <a:chOff x="7756308" y="4812278"/>
              <a:chExt cx="3280335" cy="369333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18B0E45-D0A8-43CB-A2D5-84D1286C2B99}"/>
                  </a:ext>
                </a:extLst>
              </p:cNvPr>
              <p:cNvCxnSpPr>
                <a:cxnSpLocks/>
                <a:endCxn id="27" idx="1"/>
              </p:cNvCxnSpPr>
              <p:nvPr/>
            </p:nvCxnSpPr>
            <p:spPr>
              <a:xfrm>
                <a:off x="866431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BFD1A94-3FC5-46E9-8016-016A68EFBB42}"/>
                      </a:ext>
                    </a:extLst>
                  </p:cNvPr>
                  <p:cNvSpPr txBox="1"/>
                  <p:nvPr/>
                </p:nvSpPr>
                <p:spPr>
                  <a:xfrm>
                    <a:off x="7756308" y="4812278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CB4497D-E7BB-43DD-8858-99713B05BA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6308" y="4812278"/>
                    <a:ext cx="84234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55D53722-95D2-4F74-9F4B-01B69D2F2935}"/>
                      </a:ext>
                    </a:extLst>
                  </p:cNvPr>
                  <p:cNvSpPr txBox="1"/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82AD9F9-EAF3-4300-B714-6B2D636AED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BE23D26-F969-4DCA-8BF7-C7865338A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004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5134E8E-1AEC-40E8-A64C-364F7179DC3D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4297" y="4812278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B1D31D-7110-483F-9798-D878825BF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4297" y="4812278"/>
                    <a:ext cx="84234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Sun 2">
            <a:extLst>
              <a:ext uri="{FF2B5EF4-FFF2-40B4-BE49-F238E27FC236}">
                <a16:creationId xmlns:a16="http://schemas.microsoft.com/office/drawing/2014/main" id="{073E1F6B-8A6B-43F3-8AA3-F24D3750FA6E}"/>
              </a:ext>
            </a:extLst>
          </p:cNvPr>
          <p:cNvSpPr/>
          <p:nvPr/>
        </p:nvSpPr>
        <p:spPr>
          <a:xfrm>
            <a:off x="6637194" y="5744117"/>
            <a:ext cx="354156" cy="369332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MORE POWERFUL ATTACKS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So far…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our model still grants adversary very little power;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are only a passive observer;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in real world, they can do much more!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 example:</a:t>
            </a:r>
            <a:r>
              <a:rPr lang="en-US" sz="1800" dirty="0">
                <a:latin typeface="Avenir Next LT Pro" panose="020B0504020202020204" pitchFamily="34" charset="0"/>
              </a:rPr>
              <a:t> they can </a:t>
            </a:r>
            <a:r>
              <a:rPr lang="en-US" sz="1800" i="1" dirty="0">
                <a:latin typeface="Avenir Next LT Pro" panose="020B0504020202020204" pitchFamily="34" charset="0"/>
              </a:rPr>
              <a:t>interrogate systems.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try to connect to some authorized system;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guess passwords and see what happens;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send transmissions and see if they decrypt to something;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use real world power over parties to get them to send encrypted messages.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How do we capture things like this in our framework? </a:t>
            </a:r>
            <a:r>
              <a:rPr lang="en-US" sz="1800" b="1" i="1" dirty="0">
                <a:latin typeface="Avenir Next LT Pro" panose="020B0504020202020204" pitchFamily="34" charset="0"/>
              </a:rPr>
              <a:t>Oracle algorithms.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916A7E-6E60-4B0F-9C24-8D4A5618705A}"/>
              </a:ext>
            </a:extLst>
          </p:cNvPr>
          <p:cNvGrpSpPr/>
          <p:nvPr/>
        </p:nvGrpSpPr>
        <p:grpSpPr>
          <a:xfrm>
            <a:off x="7078134" y="1253067"/>
            <a:ext cx="4555066" cy="1566336"/>
            <a:chOff x="1693333" y="3285064"/>
            <a:chExt cx="7916334" cy="23198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8A87C0-0412-4F13-B5D7-91FFE3F97FB2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/>
                <a:t>Alice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BF31A-DE3B-4C7A-ACCC-06FAD1B6A374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/>
                <a:t>Bob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31351-1E93-45DB-B893-78970EC1D6D0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Eve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2FA0B0C-E997-406D-8B25-3598B327B785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1" name="Picture 10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75968834-BF5E-45F3-8176-1CBAFCA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9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ORACLE ALGORITHMS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Oracle algorithm: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same as a regular algorithm, but can “invoke” a special subroutine;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this subroutine simply evaluates some function, and has no other effect;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subroutine behaves like a “black box” or an “oracle”;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it costs the algorithm only </a:t>
            </a:r>
            <a:r>
              <a:rPr lang="en-US" sz="1800" i="1" dirty="0">
                <a:latin typeface="Avenir Next LT Pro" panose="020B0504020202020204" pitchFamily="34" charset="0"/>
              </a:rPr>
              <a:t>one timestep</a:t>
            </a:r>
            <a:r>
              <a:rPr lang="en-US" sz="1800" dirty="0">
                <a:latin typeface="Avenir Next LT Pro" panose="020B0504020202020204" pitchFamily="34" charset="0"/>
              </a:rPr>
              <a:t> to query the oracle.</a:t>
            </a: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Think: invoking a compiled library method/function when programming.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Example: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recall the class NP and polynomial-time reductions;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there is a poly-time algorithm which, given a SAT oracle, solves the Traveling Salesman Problem;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3B8BBD-F335-45EB-A9FA-92F9ADCF8F5B}"/>
              </a:ext>
            </a:extLst>
          </p:cNvPr>
          <p:cNvGrpSpPr/>
          <p:nvPr/>
        </p:nvGrpSpPr>
        <p:grpSpPr>
          <a:xfrm>
            <a:off x="1943100" y="5829299"/>
            <a:ext cx="7258050" cy="823383"/>
            <a:chOff x="1943100" y="5829299"/>
            <a:chExt cx="7258050" cy="823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092CF86-2BD7-4721-92FE-A2426FE4C431}"/>
                    </a:ext>
                  </a:extLst>
                </p:cNvPr>
                <p:cNvSpPr/>
                <p:nvPr/>
              </p:nvSpPr>
              <p:spPr>
                <a:xfrm>
                  <a:off x="4714875" y="5829299"/>
                  <a:ext cx="914400" cy="823383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092CF86-2BD7-4721-92FE-A2426FE4C4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875" y="5829299"/>
                  <a:ext cx="914400" cy="82338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7BC620-9B96-449B-8CA8-71FD2CA60EFA}"/>
                </a:ext>
              </a:extLst>
            </p:cNvPr>
            <p:cNvGrpSpPr/>
            <p:nvPr/>
          </p:nvGrpSpPr>
          <p:grpSpPr>
            <a:xfrm>
              <a:off x="1943100" y="6093354"/>
              <a:ext cx="2771775" cy="295272"/>
              <a:chOff x="1943100" y="6093354"/>
              <a:chExt cx="2771775" cy="295272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1250B9D-C841-42A4-96CE-D6C1978E9462}"/>
                  </a:ext>
                </a:extLst>
              </p:cNvPr>
              <p:cNvCxnSpPr>
                <a:cxnSpLocks/>
                <a:endCxn id="3" idx="1"/>
              </p:cNvCxnSpPr>
              <p:nvPr/>
            </p:nvCxnSpPr>
            <p:spPr>
              <a:xfrm>
                <a:off x="3505200" y="6240991"/>
                <a:ext cx="12096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286F5E9-84C0-40ED-940B-8FC6AA15640C}"/>
                  </a:ext>
                </a:extLst>
              </p:cNvPr>
              <p:cNvSpPr/>
              <p:nvPr/>
            </p:nvSpPr>
            <p:spPr>
              <a:xfrm>
                <a:off x="1943100" y="6093354"/>
                <a:ext cx="1562100" cy="2952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city map G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773D67-9DB4-4264-8DA2-BF45AE4DFB05}"/>
                </a:ext>
              </a:extLst>
            </p:cNvPr>
            <p:cNvGrpSpPr/>
            <p:nvPr/>
          </p:nvGrpSpPr>
          <p:grpSpPr>
            <a:xfrm>
              <a:off x="5629275" y="6093354"/>
              <a:ext cx="3571875" cy="295272"/>
              <a:chOff x="5629275" y="6093354"/>
              <a:chExt cx="3571875" cy="295272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338A23C-393B-4A6F-BBF6-534E565798A0}"/>
                  </a:ext>
                </a:extLst>
              </p:cNvPr>
              <p:cNvSpPr/>
              <p:nvPr/>
            </p:nvSpPr>
            <p:spPr>
              <a:xfrm>
                <a:off x="6838950" y="6093354"/>
                <a:ext cx="2362200" cy="2952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TSP route through G 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69C609D-7609-4F03-8640-7F940A9FF2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9275" y="6240990"/>
                <a:ext cx="12096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D2F3B3-D8CC-44F9-8F1B-5E3377B7D546}"/>
              </a:ext>
            </a:extLst>
          </p:cNvPr>
          <p:cNvGrpSpPr/>
          <p:nvPr/>
        </p:nvGrpSpPr>
        <p:grpSpPr>
          <a:xfrm>
            <a:off x="4819685" y="5039783"/>
            <a:ext cx="704779" cy="789516"/>
            <a:chOff x="4752909" y="5039783"/>
            <a:chExt cx="704779" cy="78951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6615C94-5730-4379-9C13-060C73E3BD4A}"/>
                </a:ext>
              </a:extLst>
            </p:cNvPr>
            <p:cNvCxnSpPr/>
            <p:nvPr/>
          </p:nvCxnSpPr>
          <p:spPr>
            <a:xfrm flipV="1">
              <a:off x="4924425" y="5353050"/>
              <a:ext cx="0" cy="4762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403D6AC-CACA-4BE9-80A7-6AB20B5098D6}"/>
                </a:ext>
              </a:extLst>
            </p:cNvPr>
            <p:cNvCxnSpPr>
              <a:cxnSpLocks/>
            </p:cNvCxnSpPr>
            <p:nvPr/>
          </p:nvCxnSpPr>
          <p:spPr>
            <a:xfrm>
              <a:off x="5305425" y="5351463"/>
              <a:ext cx="0" cy="4778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4C1C80E-9BCB-41BE-93F9-74E7EAD35A74}"/>
                    </a:ext>
                  </a:extLst>
                </p:cNvPr>
                <p:cNvSpPr/>
                <p:nvPr/>
              </p:nvSpPr>
              <p:spPr>
                <a:xfrm>
                  <a:off x="4752909" y="5039783"/>
                  <a:ext cx="704779" cy="31168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𝐒𝐀𝐓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4C1C80E-9BCB-41BE-93F9-74E7EAD35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909" y="5039783"/>
                  <a:ext cx="704779" cy="3116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2C7923-01C9-406F-B30C-1A8CDAA013FD}"/>
              </a:ext>
            </a:extLst>
          </p:cNvPr>
          <p:cNvGrpSpPr/>
          <p:nvPr/>
        </p:nvGrpSpPr>
        <p:grpSpPr>
          <a:xfrm>
            <a:off x="9061450" y="1253067"/>
            <a:ext cx="2825750" cy="2238375"/>
            <a:chOff x="9061450" y="1495424"/>
            <a:chExt cx="2825750" cy="2238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D5657A2-7F36-44CA-9A9B-15D9BA97718E}"/>
                    </a:ext>
                  </a:extLst>
                </p:cNvPr>
                <p:cNvSpPr/>
                <p:nvPr/>
              </p:nvSpPr>
              <p:spPr>
                <a:xfrm>
                  <a:off x="9061450" y="1495424"/>
                  <a:ext cx="2825750" cy="223837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sz="1600" b="1" dirty="0">
                      <a:latin typeface="Avenir Next LT Pro" panose="020B0504020202020204" pitchFamily="34" charset="0"/>
                    </a:rPr>
                    <a:t>Notation</a:t>
                  </a:r>
                </a:p>
                <a:p>
                  <a:endParaRPr lang="en-US" sz="1600" b="1" dirty="0">
                    <a:latin typeface="Avenir Next LT Pro" panose="020B0504020202020204" pitchFamily="34" charset="0"/>
                  </a:endParaRPr>
                </a:p>
                <a:p>
                  <a:endParaRPr lang="en-US" sz="1600" b="1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p>
                        </m:sSup>
                      </m:oMath>
                    </m:oMathPara>
                  </a14:m>
                  <a:endParaRPr lang="en-US" sz="1600" b="1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D5657A2-7F36-44CA-9A9B-15D9BA977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450" y="1495424"/>
                  <a:ext cx="2825750" cy="2238375"/>
                </a:xfrm>
                <a:prstGeom prst="rect">
                  <a:avLst/>
                </a:prstGeom>
                <a:blipFill>
                  <a:blip r:embed="rId4"/>
                  <a:stretch>
                    <a:fillRect l="-1075" t="-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DE8851A-F033-4A98-9AB3-C0C170080B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6950" y="2716783"/>
              <a:ext cx="352425" cy="45188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230AB9-BEF1-4BED-8759-1C9A5BD93A3B}"/>
                </a:ext>
              </a:extLst>
            </p:cNvPr>
            <p:cNvSpPr txBox="1"/>
            <p:nvPr/>
          </p:nvSpPr>
          <p:spPr>
            <a:xfrm>
              <a:off x="9340967" y="3143383"/>
              <a:ext cx="1091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algorithm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BBC12F-F46B-4C24-AD8F-A24C90862400}"/>
                </a:ext>
              </a:extLst>
            </p:cNvPr>
            <p:cNvSpPr txBox="1"/>
            <p:nvPr/>
          </p:nvSpPr>
          <p:spPr>
            <a:xfrm>
              <a:off x="10280820" y="1624390"/>
              <a:ext cx="1573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oracle function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D508FE-E015-42CF-8CD9-A3282EA63A86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10644718" y="1962944"/>
              <a:ext cx="422888" cy="31326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3" name="Star: 32 Points 32">
            <a:extLst>
              <a:ext uri="{FF2B5EF4-FFF2-40B4-BE49-F238E27FC236}">
                <a16:creationId xmlns:a16="http://schemas.microsoft.com/office/drawing/2014/main" id="{E83D6D66-F78E-42AB-8B1D-1F2504CE6F8D}"/>
              </a:ext>
            </a:extLst>
          </p:cNvPr>
          <p:cNvSpPr/>
          <p:nvPr/>
        </p:nvSpPr>
        <p:spPr>
          <a:xfrm>
            <a:off x="9679322" y="5750454"/>
            <a:ext cx="2080878" cy="685800"/>
          </a:xfrm>
          <a:prstGeom prst="star32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tx1"/>
                </a:solidFill>
                <a:latin typeface="+mj-lt"/>
              </a:rPr>
              <a:t>HARD!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4" name="Star: 32 Points 33">
            <a:extLst>
              <a:ext uri="{FF2B5EF4-FFF2-40B4-BE49-F238E27FC236}">
                <a16:creationId xmlns:a16="http://schemas.microsoft.com/office/drawing/2014/main" id="{3E4C5897-1E1E-4C6A-BBAE-E9A14CD8B968}"/>
              </a:ext>
            </a:extLst>
          </p:cNvPr>
          <p:cNvSpPr/>
          <p:nvPr/>
        </p:nvSpPr>
        <p:spPr>
          <a:xfrm>
            <a:off x="9679618" y="5750454"/>
            <a:ext cx="2080878" cy="685800"/>
          </a:xfrm>
          <a:prstGeom prst="star32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tx1"/>
                </a:solidFill>
                <a:latin typeface="+mj-lt"/>
              </a:rPr>
              <a:t>EASY!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MORE POWERFUL ATTACKS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Oracle algorithms for us: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allow adversaries to “query” cryptosystem in various ways;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can use whatever they learn to try to devise a better attack.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Why give away more power?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model real situations more accurately;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eliminate unnecessary weaknesses in system;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explore ultimate limits of what crypto can do.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916A7E-6E60-4B0F-9C24-8D4A5618705A}"/>
              </a:ext>
            </a:extLst>
          </p:cNvPr>
          <p:cNvGrpSpPr/>
          <p:nvPr/>
        </p:nvGrpSpPr>
        <p:grpSpPr>
          <a:xfrm>
            <a:off x="6868584" y="4038597"/>
            <a:ext cx="4555066" cy="1566336"/>
            <a:chOff x="1693333" y="3285064"/>
            <a:chExt cx="7916334" cy="23198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8A87C0-0412-4F13-B5D7-91FFE3F97FB2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/>
                <a:t>Alice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BF31A-DE3B-4C7A-ACCC-06FAD1B6A374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/>
                <a:t>Bob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31351-1E93-45DB-B893-78970EC1D6D0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Eve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2FA0B0C-E997-406D-8B25-3598B327B785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1" name="Picture 10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75968834-BF5E-45F3-8176-1CBAFCA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4242F7-B80D-4707-AF14-89D86211BB92}"/>
              </a:ext>
            </a:extLst>
          </p:cNvPr>
          <p:cNvGrpSpPr/>
          <p:nvPr/>
        </p:nvGrpSpPr>
        <p:grpSpPr>
          <a:xfrm>
            <a:off x="8724906" y="2913763"/>
            <a:ext cx="808455" cy="1124834"/>
            <a:chOff x="4684088" y="4704465"/>
            <a:chExt cx="808455" cy="112483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1E8372-C899-4799-A4A6-93F1A2B43CC9}"/>
                </a:ext>
              </a:extLst>
            </p:cNvPr>
            <p:cNvCxnSpPr/>
            <p:nvPr/>
          </p:nvCxnSpPr>
          <p:spPr>
            <a:xfrm flipV="1">
              <a:off x="5029200" y="5353050"/>
              <a:ext cx="0" cy="4762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485C1F-93D6-4A6E-A044-7774B0570082}"/>
                </a:ext>
              </a:extLst>
            </p:cNvPr>
            <p:cNvCxnSpPr>
              <a:cxnSpLocks/>
            </p:cNvCxnSpPr>
            <p:nvPr/>
          </p:nvCxnSpPr>
          <p:spPr>
            <a:xfrm>
              <a:off x="5238750" y="5351463"/>
              <a:ext cx="0" cy="4778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43B6F92-C53B-4CE0-B75B-7FBF8FBC3437}"/>
                    </a:ext>
                  </a:extLst>
                </p:cNvPr>
                <p:cNvSpPr/>
                <p:nvPr/>
              </p:nvSpPr>
              <p:spPr>
                <a:xfrm>
                  <a:off x="4684088" y="4704465"/>
                  <a:ext cx="808455" cy="64699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43B6F92-C53B-4CE0-B75B-7FBF8FBC34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088" y="4704465"/>
                  <a:ext cx="808455" cy="646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3E7555-1FEC-4B74-863C-B6ED59E31044}"/>
                  </a:ext>
                </a:extLst>
              </p:cNvPr>
              <p:cNvSpPr txBox="1"/>
              <p:nvPr/>
            </p:nvSpPr>
            <p:spPr>
              <a:xfrm>
                <a:off x="6868584" y="4419299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3E7555-1FEC-4B74-863C-B6ED59E3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584" y="4419299"/>
                <a:ext cx="3709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CE1EA1-7F48-4BA6-A043-F9FD5E4B87F5}"/>
                  </a:ext>
                </a:extLst>
              </p:cNvPr>
              <p:cNvSpPr txBox="1"/>
              <p:nvPr/>
            </p:nvSpPr>
            <p:spPr>
              <a:xfrm>
                <a:off x="10186231" y="4461621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CE1EA1-7F48-4BA6-A043-F9FD5E4B8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31" y="4461621"/>
                <a:ext cx="3709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5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MORE POWERFUL ATTACKS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Oracle algorithms for us: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allow adversaries to “query” cryptosystem in various ways;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can use whatever they learn to try to devise a better attack.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Why give away more power?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model real situations more accurately;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eliminate unnecessary weaknesses in system;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explore ultimate limits of what crypto can do.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 example: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give Eve access to encryption!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can we still have secrecy?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916A7E-6E60-4B0F-9C24-8D4A5618705A}"/>
              </a:ext>
            </a:extLst>
          </p:cNvPr>
          <p:cNvGrpSpPr/>
          <p:nvPr/>
        </p:nvGrpSpPr>
        <p:grpSpPr>
          <a:xfrm>
            <a:off x="6868584" y="4038597"/>
            <a:ext cx="4555066" cy="1566336"/>
            <a:chOff x="1693333" y="3285064"/>
            <a:chExt cx="7916334" cy="23198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8A87C0-0412-4F13-B5D7-91FFE3F97FB2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/>
                <a:t>Alice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BF31A-DE3B-4C7A-ACCC-06FAD1B6A374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/>
                <a:t>Bob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31351-1E93-45DB-B893-78970EC1D6D0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Eve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2FA0B0C-E997-406D-8B25-3598B327B785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1" name="Picture 10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75968834-BF5E-45F3-8176-1CBAFCA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4242F7-B80D-4707-AF14-89D86211BB92}"/>
              </a:ext>
            </a:extLst>
          </p:cNvPr>
          <p:cNvGrpSpPr/>
          <p:nvPr/>
        </p:nvGrpSpPr>
        <p:grpSpPr>
          <a:xfrm>
            <a:off x="8724906" y="2913763"/>
            <a:ext cx="808455" cy="1124834"/>
            <a:chOff x="4684088" y="4704465"/>
            <a:chExt cx="808455" cy="112483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1E8372-C899-4799-A4A6-93F1A2B43CC9}"/>
                </a:ext>
              </a:extLst>
            </p:cNvPr>
            <p:cNvCxnSpPr/>
            <p:nvPr/>
          </p:nvCxnSpPr>
          <p:spPr>
            <a:xfrm flipV="1">
              <a:off x="5029200" y="5353050"/>
              <a:ext cx="0" cy="4762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485C1F-93D6-4A6E-A044-7774B0570082}"/>
                </a:ext>
              </a:extLst>
            </p:cNvPr>
            <p:cNvCxnSpPr>
              <a:cxnSpLocks/>
            </p:cNvCxnSpPr>
            <p:nvPr/>
          </p:nvCxnSpPr>
          <p:spPr>
            <a:xfrm>
              <a:off x="5238750" y="5351463"/>
              <a:ext cx="0" cy="4778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43B6F92-C53B-4CE0-B75B-7FBF8FBC3437}"/>
                    </a:ext>
                  </a:extLst>
                </p:cNvPr>
                <p:cNvSpPr/>
                <p:nvPr/>
              </p:nvSpPr>
              <p:spPr>
                <a:xfrm>
                  <a:off x="4684088" y="4704465"/>
                  <a:ext cx="808455" cy="64699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43B6F92-C53B-4CE0-B75B-7FBF8FBC34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088" y="4704465"/>
                  <a:ext cx="808455" cy="646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3E7555-1FEC-4B74-863C-B6ED59E31044}"/>
                  </a:ext>
                </a:extLst>
              </p:cNvPr>
              <p:cNvSpPr txBox="1"/>
              <p:nvPr/>
            </p:nvSpPr>
            <p:spPr>
              <a:xfrm>
                <a:off x="6868584" y="4419299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3E7555-1FEC-4B74-863C-B6ED59E31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584" y="4419299"/>
                <a:ext cx="3709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CE1EA1-7F48-4BA6-A043-F9FD5E4B87F5}"/>
                  </a:ext>
                </a:extLst>
              </p:cNvPr>
              <p:cNvSpPr txBox="1"/>
              <p:nvPr/>
            </p:nvSpPr>
            <p:spPr>
              <a:xfrm>
                <a:off x="10186231" y="4461621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CE1EA1-7F48-4BA6-A043-F9FD5E4B8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31" y="4461621"/>
                <a:ext cx="3709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51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FCFFA87-7492-40AA-8B6B-3B308BE58E30}"/>
                  </a:ext>
                </a:extLst>
              </p:cNvPr>
              <p:cNvSpPr txBox="1"/>
              <p:nvPr/>
            </p:nvSpPr>
            <p:spPr>
              <a:xfrm>
                <a:off x="6351058" y="1987650"/>
                <a:ext cx="528214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venir Next LT Pro" panose="020B0504020202020204" pitchFamily="34" charset="0"/>
                  </a:rPr>
                  <a:t>PRF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 LT Pro" panose="020B0504020202020204" pitchFamily="34" charset="0"/>
                  </a:rPr>
                  <a:t>keyed algorithm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 (kind of like encryption);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 LT Pro" panose="020B0504020202020204" pitchFamily="34" charset="0"/>
                  </a:rPr>
                  <a:t>if you plug in </a:t>
                </a:r>
                <a:r>
                  <a:rPr lang="en-US" i="1" dirty="0">
                    <a:latin typeface="Avenir Next LT Pro" panose="020B0504020202020204" pitchFamily="34" charset="0"/>
                  </a:rPr>
                  <a:t>any</a:t>
                </a:r>
                <a:r>
                  <a:rPr lang="en-US" dirty="0">
                    <a:latin typeface="Avenir Next LT Pro" panose="020B0504020202020204" pitchFamily="34" charset="0"/>
                  </a:rPr>
                  <a:t> string..</a:t>
                </a:r>
                <a:endParaRPr lang="en-US" i="1" dirty="0">
                  <a:latin typeface="Avenir Next LT Pro" panose="020B05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 LT Pro" panose="020B0504020202020204" pitchFamily="34" charset="0"/>
                  </a:rPr>
                  <a:t>… you get back a pseudorandom string.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venir Next LT Pro" panose="020B05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venir Next LT Pro" panose="020B05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venir Next LT Pro" panose="020B0504020202020204" pitchFamily="34" charset="0"/>
                </a:endParaRPr>
              </a:p>
              <a:p>
                <a:endParaRPr lang="en-US" dirty="0">
                  <a:latin typeface="Avenir Next LT Pro" panose="020B0504020202020204" pitchFamily="34" charset="0"/>
                </a:endParaRPr>
              </a:p>
              <a:p>
                <a:endParaRPr lang="en-US" dirty="0">
                  <a:latin typeface="Avenir Next LT Pro" panose="020B05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venir Next LT Pro" panose="020B05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venir Next LT Pro" panose="020B05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venir Next LT Pro" panose="020B0504020202020204" pitchFamily="34" charset="0"/>
                </a:endParaRPr>
              </a:p>
              <a:p>
                <a:endParaRPr lang="en-US" dirty="0">
                  <a:latin typeface="Avenir Next LT Pro" panose="020B0504020202020204" pitchFamily="34" charset="0"/>
                </a:endParaRPr>
              </a:p>
              <a:p>
                <a:endParaRPr lang="en-US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FCFFA87-7492-40AA-8B6B-3B308BE58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58" y="1987650"/>
                <a:ext cx="5282142" cy="3970318"/>
              </a:xfrm>
              <a:prstGeom prst="rect">
                <a:avLst/>
              </a:prstGeom>
              <a:blipFill>
                <a:blip r:embed="rId2"/>
                <a:stretch>
                  <a:fillRect l="-1039" t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FUNCTIONS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 more powerful primitive: </a:t>
            </a:r>
            <a:r>
              <a:rPr lang="en-US" sz="1800" dirty="0">
                <a:latin typeface="Avenir Next LT Pro" panose="020B0504020202020204" pitchFamily="34" charset="0"/>
              </a:rPr>
              <a:t>pseudorandom </a:t>
            </a:r>
            <a:r>
              <a:rPr lang="en-US" sz="1800" i="1" dirty="0">
                <a:latin typeface="Avenir Next LT Pro" panose="020B0504020202020204" pitchFamily="34" charset="0"/>
              </a:rPr>
              <a:t>functions</a:t>
            </a:r>
            <a:r>
              <a:rPr lang="en-US" sz="1800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FDFD0B-F2BE-4D87-8509-1DFD770CDEA0}"/>
              </a:ext>
            </a:extLst>
          </p:cNvPr>
          <p:cNvGrpSpPr/>
          <p:nvPr/>
        </p:nvGrpSpPr>
        <p:grpSpPr>
          <a:xfrm>
            <a:off x="328173" y="1987650"/>
            <a:ext cx="5282142" cy="2813297"/>
            <a:chOff x="328173" y="1987650"/>
            <a:chExt cx="5282142" cy="28132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6725EA-34B0-47F2-BE17-87FEC06E4F37}"/>
                </a:ext>
              </a:extLst>
            </p:cNvPr>
            <p:cNvGrpSpPr/>
            <p:nvPr/>
          </p:nvGrpSpPr>
          <p:grpSpPr>
            <a:xfrm>
              <a:off x="397933" y="3615977"/>
              <a:ext cx="4417928" cy="1184970"/>
              <a:chOff x="800304" y="5178077"/>
              <a:chExt cx="4417928" cy="118497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CA762FF-3CD1-4837-B286-E9DF4E0AA14B}"/>
                  </a:ext>
                </a:extLst>
              </p:cNvPr>
              <p:cNvGrpSpPr/>
              <p:nvPr/>
            </p:nvGrpSpPr>
            <p:grpSpPr>
              <a:xfrm>
                <a:off x="1866665" y="5734397"/>
                <a:ext cx="638175" cy="628650"/>
                <a:chOff x="5648325" y="2800350"/>
                <a:chExt cx="638175" cy="62865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A0AE707-A322-4A01-999F-257BFF4F0D69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 LT Pro" panose="020B0504020202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4BA2B85B-38FF-4C00-A504-A3C8BD3667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sz="2400" b="1" dirty="0">
                        <a:latin typeface="Avenir Next LT Pro" panose="020B05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4BA2B85B-38FF-4C00-A504-A3C8BD3667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ECDFBF0-8027-42EE-9B33-3049CB1845A5}"/>
                  </a:ext>
                </a:extLst>
              </p:cNvPr>
              <p:cNvCxnSpPr/>
              <p:nvPr/>
            </p:nvCxnSpPr>
            <p:spPr>
              <a:xfrm>
                <a:off x="1171340" y="6047679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425888-373F-4564-AA0E-157CBCFF78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4840" y="6048722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39F1C33-4987-4F10-9A19-CAAA6ACED9FD}"/>
                      </a:ext>
                    </a:extLst>
                  </p:cNvPr>
                  <p:cNvSpPr txBox="1"/>
                  <p:nvPr/>
                </p:nvSpPr>
                <p:spPr>
                  <a:xfrm>
                    <a:off x="800304" y="5178077"/>
                    <a:ext cx="1276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39F1C33-4987-4F10-9A19-CAAA6ACED9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304" y="5178077"/>
                    <a:ext cx="127669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E72C686-F7A9-4153-AB78-5D1DDA4338B2}"/>
                      </a:ext>
                    </a:extLst>
                  </p:cNvPr>
                  <p:cNvSpPr txBox="1"/>
                  <p:nvPr/>
                </p:nvSpPr>
                <p:spPr>
                  <a:xfrm>
                    <a:off x="800304" y="5817889"/>
                    <a:ext cx="3545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E72C686-F7A9-4153-AB78-5D1DDA4338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304" y="5817889"/>
                    <a:ext cx="35452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F93A95-594F-44D3-BEAE-32667E6C6A7A}"/>
                  </a:ext>
                </a:extLst>
              </p:cNvPr>
              <p:cNvSpPr txBox="1"/>
              <p:nvPr/>
            </p:nvSpPr>
            <p:spPr>
              <a:xfrm>
                <a:off x="3423766" y="5832285"/>
                <a:ext cx="1794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Avenir Next LT Pro" panose="020B0504020202020204" pitchFamily="34" charset="0"/>
                  </a:rPr>
                  <a:t>pseudorandom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C78E0AD-02B3-4378-965F-AA81BF9DC957}"/>
                    </a:ext>
                  </a:extLst>
                </p:cNvPr>
                <p:cNvSpPr txBox="1"/>
                <p:nvPr/>
              </p:nvSpPr>
              <p:spPr>
                <a:xfrm>
                  <a:off x="328173" y="1987650"/>
                  <a:ext cx="5282142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PRG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public algorithm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𝑮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if you plug in a random string…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… you get back a longer, pseudorandom string.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C78E0AD-02B3-4378-965F-AA81BF9DC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73" y="1987650"/>
                  <a:ext cx="5282142" cy="1477328"/>
                </a:xfrm>
                <a:prstGeom prst="rect">
                  <a:avLst/>
                </a:prstGeom>
                <a:blipFill>
                  <a:blip r:embed="rId6"/>
                  <a:stretch>
                    <a:fillRect l="-1039" t="-1653" b="-61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FCE4BFE-E04F-4544-BD7C-0E2F8F961668}"/>
              </a:ext>
            </a:extLst>
          </p:cNvPr>
          <p:cNvCxnSpPr>
            <a:cxnSpLocks/>
          </p:cNvCxnSpPr>
          <p:nvPr/>
        </p:nvCxnSpPr>
        <p:spPr>
          <a:xfrm>
            <a:off x="5985933" y="1987650"/>
            <a:ext cx="0" cy="4616349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2A05908-B56B-4432-822F-19ACF8856E4A}"/>
              </a:ext>
            </a:extLst>
          </p:cNvPr>
          <p:cNvGrpSpPr/>
          <p:nvPr/>
        </p:nvGrpSpPr>
        <p:grpSpPr>
          <a:xfrm>
            <a:off x="6725219" y="3429000"/>
            <a:ext cx="1739863" cy="1899776"/>
            <a:chOff x="6385491" y="3319919"/>
            <a:chExt cx="1739863" cy="189977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C3D70B4-B47A-4A68-A848-34E27A704AF7}"/>
                </a:ext>
              </a:extLst>
            </p:cNvPr>
            <p:cNvGrpSpPr/>
            <p:nvPr/>
          </p:nvGrpSpPr>
          <p:grpSpPr>
            <a:xfrm>
              <a:off x="7487179" y="4172296"/>
              <a:ext cx="638175" cy="1047399"/>
              <a:chOff x="5648325" y="2800350"/>
              <a:chExt cx="638175" cy="62865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4E08D54-E72E-4E77-8982-B1554E17FD14}"/>
                  </a:ext>
                </a:extLst>
              </p:cNvPr>
              <p:cNvSpPr/>
              <p:nvPr/>
            </p:nvSpPr>
            <p:spPr>
              <a:xfrm>
                <a:off x="5648325" y="2800350"/>
                <a:ext cx="638175" cy="6286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venir Next LT Pro" panose="020B05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654FA2D-586F-432F-A9C2-BA118BE39A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43641" y="2883842"/>
                    <a:ext cx="447541" cy="27709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654FA2D-586F-432F-A9C2-BA118BE39A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641" y="2883842"/>
                    <a:ext cx="447541" cy="2770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110" r="-12329" b="-394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053AA5C-EC60-49C9-A23B-A6D4FA74E3DB}"/>
                    </a:ext>
                  </a:extLst>
                </p:cNvPr>
                <p:cNvSpPr txBox="1"/>
                <p:nvPr/>
              </p:nvSpPr>
              <p:spPr>
                <a:xfrm>
                  <a:off x="6385491" y="3319919"/>
                  <a:ext cx="1297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053AA5C-EC60-49C9-A23B-A6D4FA74E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491" y="3319919"/>
                  <a:ext cx="129791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BF76DF-6B64-4F25-8188-D6708B72D01E}"/>
              </a:ext>
            </a:extLst>
          </p:cNvPr>
          <p:cNvGrpSpPr/>
          <p:nvPr/>
        </p:nvGrpSpPr>
        <p:grpSpPr>
          <a:xfrm>
            <a:off x="6763319" y="4106118"/>
            <a:ext cx="4417928" cy="383728"/>
            <a:chOff x="6420818" y="4255789"/>
            <a:chExt cx="4417928" cy="383728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363131F-47DD-4238-9491-70B5C2CC5A27}"/>
                </a:ext>
              </a:extLst>
            </p:cNvPr>
            <p:cNvCxnSpPr/>
            <p:nvPr/>
          </p:nvCxnSpPr>
          <p:spPr>
            <a:xfrm>
              <a:off x="6791854" y="4485579"/>
              <a:ext cx="6953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D5D70D7-93CC-4FE5-B60F-9A6034A9EE71}"/>
                </a:ext>
              </a:extLst>
            </p:cNvPr>
            <p:cNvCxnSpPr>
              <a:cxnSpLocks/>
            </p:cNvCxnSpPr>
            <p:nvPr/>
          </p:nvCxnSpPr>
          <p:spPr>
            <a:xfrm>
              <a:off x="8125354" y="4486622"/>
              <a:ext cx="866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714C825-8417-4CDF-800D-51EAE30E6B9C}"/>
                    </a:ext>
                  </a:extLst>
                </p:cNvPr>
                <p:cNvSpPr txBox="1"/>
                <p:nvPr/>
              </p:nvSpPr>
              <p:spPr>
                <a:xfrm>
                  <a:off x="6420818" y="4255789"/>
                  <a:ext cx="4655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714C825-8417-4CDF-800D-51EAE30E6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818" y="4255789"/>
                  <a:ext cx="4655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EBE959-1E7A-4863-8F08-2A7B88882099}"/>
                </a:ext>
              </a:extLst>
            </p:cNvPr>
            <p:cNvSpPr txBox="1"/>
            <p:nvPr/>
          </p:nvSpPr>
          <p:spPr>
            <a:xfrm>
              <a:off x="9044280" y="4270185"/>
              <a:ext cx="1794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venir Next LT Pro" panose="020B0504020202020204" pitchFamily="34" charset="0"/>
                </a:rPr>
                <a:t>pseudorandom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F01E6B4-167F-4AFB-9731-453C358ADE70}"/>
              </a:ext>
            </a:extLst>
          </p:cNvPr>
          <p:cNvGrpSpPr/>
          <p:nvPr/>
        </p:nvGrpSpPr>
        <p:grpSpPr>
          <a:xfrm>
            <a:off x="6763319" y="4348401"/>
            <a:ext cx="4417928" cy="383728"/>
            <a:chOff x="6420818" y="4255789"/>
            <a:chExt cx="4417928" cy="38372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F375881-EA9C-45D9-8F1C-71E0E8993865}"/>
                </a:ext>
              </a:extLst>
            </p:cNvPr>
            <p:cNvCxnSpPr/>
            <p:nvPr/>
          </p:nvCxnSpPr>
          <p:spPr>
            <a:xfrm>
              <a:off x="6791854" y="4485579"/>
              <a:ext cx="6953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4F6F0FD-59BB-4292-8D12-118237F375B4}"/>
                </a:ext>
              </a:extLst>
            </p:cNvPr>
            <p:cNvCxnSpPr>
              <a:cxnSpLocks/>
            </p:cNvCxnSpPr>
            <p:nvPr/>
          </p:nvCxnSpPr>
          <p:spPr>
            <a:xfrm>
              <a:off x="8125354" y="4486622"/>
              <a:ext cx="866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8699DFC-9F1C-4C02-B668-2DBCAC7F44D6}"/>
                    </a:ext>
                  </a:extLst>
                </p:cNvPr>
                <p:cNvSpPr txBox="1"/>
                <p:nvPr/>
              </p:nvSpPr>
              <p:spPr>
                <a:xfrm>
                  <a:off x="6420818" y="4255789"/>
                  <a:ext cx="4708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8699DFC-9F1C-4C02-B668-2DBCAC7F44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818" y="4255789"/>
                  <a:ext cx="47089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331345-48F0-4795-85AF-3ACF4547F237}"/>
                </a:ext>
              </a:extLst>
            </p:cNvPr>
            <p:cNvSpPr txBox="1"/>
            <p:nvPr/>
          </p:nvSpPr>
          <p:spPr>
            <a:xfrm>
              <a:off x="9044280" y="4270185"/>
              <a:ext cx="1794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venir Next LT Pro" panose="020B0504020202020204" pitchFamily="34" charset="0"/>
                </a:rPr>
                <a:t>pseudorandom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E512EF4-871B-4888-BE94-E44E8B17BA2E}"/>
              </a:ext>
            </a:extLst>
          </p:cNvPr>
          <p:cNvGrpSpPr/>
          <p:nvPr/>
        </p:nvGrpSpPr>
        <p:grpSpPr>
          <a:xfrm>
            <a:off x="6763319" y="4589525"/>
            <a:ext cx="4417928" cy="669907"/>
            <a:chOff x="6423591" y="4480444"/>
            <a:chExt cx="4417928" cy="669907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51AF1B8-E406-4016-B969-CA3CAB73165D}"/>
                </a:ext>
              </a:extLst>
            </p:cNvPr>
            <p:cNvGrpSpPr/>
            <p:nvPr/>
          </p:nvGrpSpPr>
          <p:grpSpPr>
            <a:xfrm>
              <a:off x="6423591" y="4480444"/>
              <a:ext cx="4417928" cy="383728"/>
              <a:chOff x="6420818" y="4255789"/>
              <a:chExt cx="4417928" cy="383728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80582916-B445-4551-826B-1FEB2090E3BB}"/>
                  </a:ext>
                </a:extLst>
              </p:cNvPr>
              <p:cNvCxnSpPr/>
              <p:nvPr/>
            </p:nvCxnSpPr>
            <p:spPr>
              <a:xfrm>
                <a:off x="6791854" y="4485579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4BC1AFE-FA4F-4F5B-816E-C5AF56798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354" y="4486622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433ACA7-5378-4A58-90C7-F365F1BB5798}"/>
                      </a:ext>
                    </a:extLst>
                  </p:cNvPr>
                  <p:cNvSpPr txBox="1"/>
                  <p:nvPr/>
                </p:nvSpPr>
                <p:spPr>
                  <a:xfrm>
                    <a:off x="6420818" y="4255789"/>
                    <a:ext cx="4708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433ACA7-5378-4A58-90C7-F365F1BB5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0818" y="4255789"/>
                    <a:ext cx="47089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45811F-2874-426A-9938-5D3C9B772742}"/>
                  </a:ext>
                </a:extLst>
              </p:cNvPr>
              <p:cNvSpPr txBox="1"/>
              <p:nvPr/>
            </p:nvSpPr>
            <p:spPr>
              <a:xfrm>
                <a:off x="9044280" y="4270185"/>
                <a:ext cx="1794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Avenir Next LT Pro" panose="020B0504020202020204" pitchFamily="34" charset="0"/>
                  </a:rPr>
                  <a:t>pseudorandom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A983D7A-4FDE-461C-9FB9-FB54FE2A5FC0}"/>
                </a:ext>
              </a:extLst>
            </p:cNvPr>
            <p:cNvSpPr txBox="1"/>
            <p:nvPr/>
          </p:nvSpPr>
          <p:spPr>
            <a:xfrm>
              <a:off x="7022741" y="4803871"/>
              <a:ext cx="461665" cy="323165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…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F03BDA-CB08-46FA-B0C8-9EE024ADE48C}"/>
                </a:ext>
              </a:extLst>
            </p:cNvPr>
            <p:cNvSpPr txBox="1"/>
            <p:nvPr/>
          </p:nvSpPr>
          <p:spPr>
            <a:xfrm>
              <a:off x="9604016" y="4827186"/>
              <a:ext cx="461665" cy="323165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…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58AEED-05F1-43C1-8CFB-8B9AE89A8D97}"/>
              </a:ext>
            </a:extLst>
          </p:cNvPr>
          <p:cNvSpPr txBox="1"/>
          <p:nvPr/>
        </p:nvSpPr>
        <p:spPr>
          <a:xfrm>
            <a:off x="6310313" y="5696601"/>
            <a:ext cx="5272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query anywhere, as many times as you want…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     … and still the output looks random!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FUNCTIONS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 more powerful primitive: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pseudorandom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functions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It’s a function family: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Given a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we get a function like this: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63A8E4-B597-4BCC-A9B8-DAA51A1A0757}"/>
              </a:ext>
            </a:extLst>
          </p:cNvPr>
          <p:cNvGrpSpPr/>
          <p:nvPr/>
        </p:nvGrpSpPr>
        <p:grpSpPr>
          <a:xfrm>
            <a:off x="7204115" y="1287485"/>
            <a:ext cx="4429085" cy="1532086"/>
            <a:chOff x="6423591" y="3687609"/>
            <a:chExt cx="4429085" cy="153208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2A05908-B56B-4432-822F-19ACF8856E4A}"/>
                </a:ext>
              </a:extLst>
            </p:cNvPr>
            <p:cNvGrpSpPr/>
            <p:nvPr/>
          </p:nvGrpSpPr>
          <p:grpSpPr>
            <a:xfrm>
              <a:off x="7140740" y="3687609"/>
              <a:ext cx="1420774" cy="1532086"/>
              <a:chOff x="7140740" y="3687609"/>
              <a:chExt cx="1420774" cy="153208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C3D70B4-B47A-4A68-A848-34E27A704AF7}"/>
                  </a:ext>
                </a:extLst>
              </p:cNvPr>
              <p:cNvGrpSpPr/>
              <p:nvPr/>
            </p:nvGrpSpPr>
            <p:grpSpPr>
              <a:xfrm>
                <a:off x="7487179" y="4172296"/>
                <a:ext cx="638175" cy="1047399"/>
                <a:chOff x="5648325" y="2800350"/>
                <a:chExt cx="638175" cy="628650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4E08D54-E72E-4E77-8982-B1554E17FD14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E654FA2D-586F-432F-A9C2-BA118BE39A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E654FA2D-586F-432F-A9C2-BA118BE39A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110" r="-1232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6053AA5C-EC60-49C9-A23B-A6D4FA74E3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0740" y="3687609"/>
                    <a:ext cx="142077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6053AA5C-EC60-49C9-A23B-A6D4FA74E3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0740" y="3687609"/>
                    <a:ext cx="1420774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BF76DF-6B64-4F25-8188-D6708B72D01E}"/>
                </a:ext>
              </a:extLst>
            </p:cNvPr>
            <p:cNvGrpSpPr/>
            <p:nvPr/>
          </p:nvGrpSpPr>
          <p:grpSpPr>
            <a:xfrm>
              <a:off x="6423591" y="3997037"/>
              <a:ext cx="4429085" cy="414506"/>
              <a:chOff x="6420818" y="4255789"/>
              <a:chExt cx="4429085" cy="414506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363131F-47DD-4238-9491-70B5C2CC5A27}"/>
                  </a:ext>
                </a:extLst>
              </p:cNvPr>
              <p:cNvCxnSpPr/>
              <p:nvPr/>
            </p:nvCxnSpPr>
            <p:spPr>
              <a:xfrm>
                <a:off x="6791854" y="4485579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D5D70D7-93CC-4FE5-B60F-9A6034A9E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354" y="4486622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714C825-8417-4CDF-800D-51EAE30E6B9C}"/>
                      </a:ext>
                    </a:extLst>
                  </p:cNvPr>
                  <p:cNvSpPr txBox="1"/>
                  <p:nvPr/>
                </p:nvSpPr>
                <p:spPr>
                  <a:xfrm>
                    <a:off x="6420818" y="4255789"/>
                    <a:ext cx="4898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714C825-8417-4CDF-800D-51EAE30E6B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0818" y="4255789"/>
                    <a:ext cx="489813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AEBE959-1E7A-4863-8F08-2A7B88882099}"/>
                  </a:ext>
                </a:extLst>
              </p:cNvPr>
              <p:cNvSpPr txBox="1"/>
              <p:nvPr/>
            </p:nvSpPr>
            <p:spPr>
              <a:xfrm>
                <a:off x="9044280" y="4270185"/>
                <a:ext cx="1805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pseudorandom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F01E6B4-167F-4AFB-9731-453C358ADE70}"/>
                </a:ext>
              </a:extLst>
            </p:cNvPr>
            <p:cNvGrpSpPr/>
            <p:nvPr/>
          </p:nvGrpSpPr>
          <p:grpSpPr>
            <a:xfrm>
              <a:off x="6423591" y="4239320"/>
              <a:ext cx="4429085" cy="414506"/>
              <a:chOff x="6420818" y="4255789"/>
              <a:chExt cx="4429085" cy="414506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F375881-EA9C-45D9-8F1C-71E0E8993865}"/>
                  </a:ext>
                </a:extLst>
              </p:cNvPr>
              <p:cNvCxnSpPr/>
              <p:nvPr/>
            </p:nvCxnSpPr>
            <p:spPr>
              <a:xfrm>
                <a:off x="6791854" y="4485579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4F6F0FD-59BB-4292-8D12-118237F37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354" y="4486622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8699DFC-9F1C-4C02-B668-2DBCAC7F44D6}"/>
                      </a:ext>
                    </a:extLst>
                  </p:cNvPr>
                  <p:cNvSpPr txBox="1"/>
                  <p:nvPr/>
                </p:nvSpPr>
                <p:spPr>
                  <a:xfrm>
                    <a:off x="6420818" y="4255789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D8699DFC-9F1C-4C02-B668-2DBCAC7F44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0818" y="4255789"/>
                    <a:ext cx="49577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3331345-48F0-4795-85AF-3ACF4547F237}"/>
                  </a:ext>
                </a:extLst>
              </p:cNvPr>
              <p:cNvSpPr txBox="1"/>
              <p:nvPr/>
            </p:nvSpPr>
            <p:spPr>
              <a:xfrm>
                <a:off x="9044280" y="4270185"/>
                <a:ext cx="1805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pseudorandom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E512EF4-871B-4888-BE94-E44E8B17BA2E}"/>
                </a:ext>
              </a:extLst>
            </p:cNvPr>
            <p:cNvGrpSpPr/>
            <p:nvPr/>
          </p:nvGrpSpPr>
          <p:grpSpPr>
            <a:xfrm>
              <a:off x="6423591" y="4480444"/>
              <a:ext cx="4429085" cy="693953"/>
              <a:chOff x="6423591" y="4480444"/>
              <a:chExt cx="4429085" cy="69395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51AF1B8-E406-4016-B969-CA3CAB73165D}"/>
                  </a:ext>
                </a:extLst>
              </p:cNvPr>
              <p:cNvGrpSpPr/>
              <p:nvPr/>
            </p:nvGrpSpPr>
            <p:grpSpPr>
              <a:xfrm>
                <a:off x="6423591" y="4480444"/>
                <a:ext cx="4429085" cy="414506"/>
                <a:chOff x="6420818" y="4255789"/>
                <a:chExt cx="4429085" cy="414506"/>
              </a:xfrm>
            </p:grpSpPr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80582916-B445-4551-826B-1FEB2090E3BB}"/>
                    </a:ext>
                  </a:extLst>
                </p:cNvPr>
                <p:cNvCxnSpPr/>
                <p:nvPr/>
              </p:nvCxnSpPr>
              <p:spPr>
                <a:xfrm>
                  <a:off x="6791854" y="4485579"/>
                  <a:ext cx="6953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A4BC1AFE-FA4F-4F5B-816E-C5AF56798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354" y="4486622"/>
                  <a:ext cx="86677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1433ACA7-5378-4A58-90C7-F365F1BB57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0818" y="4255789"/>
                      <a:ext cx="49577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1433ACA7-5378-4A58-90C7-F365F1BB57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0818" y="4255789"/>
                      <a:ext cx="495777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745811F-2874-426A-9938-5D3C9B772742}"/>
                    </a:ext>
                  </a:extLst>
                </p:cNvPr>
                <p:cNvSpPr txBox="1"/>
                <p:nvPr/>
              </p:nvSpPr>
              <p:spPr>
                <a:xfrm>
                  <a:off x="9044280" y="4270185"/>
                  <a:ext cx="18056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pseudorandom</a:t>
                  </a: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A983D7A-4FDE-461C-9FB9-FB54FE2A5FC0}"/>
                  </a:ext>
                </a:extLst>
              </p:cNvPr>
              <p:cNvSpPr txBox="1"/>
              <p:nvPr/>
            </p:nvSpPr>
            <p:spPr>
              <a:xfrm>
                <a:off x="6868853" y="4803871"/>
                <a:ext cx="615553" cy="34721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2800" b="1" dirty="0"/>
                  <a:t>…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CF03BDA-CB08-46FA-B0C8-9EE024ADE48C}"/>
                  </a:ext>
                </a:extLst>
              </p:cNvPr>
              <p:cNvSpPr txBox="1"/>
              <p:nvPr/>
            </p:nvSpPr>
            <p:spPr>
              <a:xfrm>
                <a:off x="9450128" y="4827186"/>
                <a:ext cx="615553" cy="34721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2800" b="1" dirty="0"/>
                  <a:t>…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15CC31-BB9E-4E62-96CE-3BDA92A2BBCE}"/>
              </a:ext>
            </a:extLst>
          </p:cNvPr>
          <p:cNvGrpSpPr/>
          <p:nvPr/>
        </p:nvGrpSpPr>
        <p:grpSpPr>
          <a:xfrm>
            <a:off x="3993178" y="2358774"/>
            <a:ext cx="2926122" cy="1070226"/>
            <a:chOff x="3993178" y="3507700"/>
            <a:chExt cx="2926122" cy="1070226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64904A6-D97F-40EC-A67F-95CF46BBCA81}"/>
                </a:ext>
              </a:extLst>
            </p:cNvPr>
            <p:cNvSpPr/>
            <p:nvPr/>
          </p:nvSpPr>
          <p:spPr>
            <a:xfrm rot="16200000">
              <a:off x="4545559" y="3999035"/>
              <a:ext cx="155448" cy="1002333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2BB76F-B14E-42E1-B90B-C69997B8A531}"/>
                </a:ext>
              </a:extLst>
            </p:cNvPr>
            <p:cNvSpPr txBox="1"/>
            <p:nvPr/>
          </p:nvSpPr>
          <p:spPr>
            <a:xfrm>
              <a:off x="3993178" y="3507700"/>
              <a:ext cx="2926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key:</a:t>
              </a:r>
            </a:p>
            <a:p>
              <a:r>
                <a:rPr lang="en-US" sz="1600" dirty="0">
                  <a:latin typeface="Avenir Next LT Pro" panose="020B0504020202020204" pitchFamily="34" charset="0"/>
                </a:rPr>
                <a:t>- choose uniformly at random</a:t>
              </a:r>
            </a:p>
            <a:p>
              <a:r>
                <a:rPr lang="en-US" sz="1600" dirty="0">
                  <a:latin typeface="Avenir Next LT Pro" panose="020B0504020202020204" pitchFamily="34" charset="0"/>
                </a:rPr>
                <a:t>- keep secret!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16E108-DFA0-4324-A7B7-A0DC5F5115A1}"/>
              </a:ext>
            </a:extLst>
          </p:cNvPr>
          <p:cNvGrpSpPr/>
          <p:nvPr/>
        </p:nvGrpSpPr>
        <p:grpSpPr>
          <a:xfrm>
            <a:off x="4122116" y="3952878"/>
            <a:ext cx="3212739" cy="593869"/>
            <a:chOff x="2659055" y="3353535"/>
            <a:chExt cx="3212739" cy="593869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EDE9C9A4-F405-4432-BFA9-AB4EA1F0BD6C}"/>
                </a:ext>
              </a:extLst>
            </p:cNvPr>
            <p:cNvSpPr/>
            <p:nvPr/>
          </p:nvSpPr>
          <p:spPr>
            <a:xfrm rot="5400000">
              <a:off x="4659703" y="2825603"/>
              <a:ext cx="131104" cy="1186967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02F1A7-1D13-4BA6-B156-D0BCC336AC0A}"/>
                </a:ext>
              </a:extLst>
            </p:cNvPr>
            <p:cNvSpPr txBox="1"/>
            <p:nvPr/>
          </p:nvSpPr>
          <p:spPr>
            <a:xfrm>
              <a:off x="2659055" y="3608850"/>
              <a:ext cx="3212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input: choose any way you want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1613EA-5463-462B-ABC0-530007D7C563}"/>
              </a:ext>
            </a:extLst>
          </p:cNvPr>
          <p:cNvGrpSpPr/>
          <p:nvPr/>
        </p:nvGrpSpPr>
        <p:grpSpPr>
          <a:xfrm>
            <a:off x="7451130" y="3902556"/>
            <a:ext cx="3773346" cy="613485"/>
            <a:chOff x="4284449" y="3303214"/>
            <a:chExt cx="3773346" cy="613485"/>
          </a:xfrm>
        </p:grpSpPr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8F113D03-9E4E-4133-9F08-2EE74B616E7D}"/>
                </a:ext>
              </a:extLst>
            </p:cNvPr>
            <p:cNvSpPr/>
            <p:nvPr/>
          </p:nvSpPr>
          <p:spPr>
            <a:xfrm rot="4778115">
              <a:off x="4812381" y="2775282"/>
              <a:ext cx="131104" cy="1186967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12838F-9641-449B-9E38-278D1DBE89F6}"/>
                </a:ext>
              </a:extLst>
            </p:cNvPr>
            <p:cNvSpPr txBox="1"/>
            <p:nvPr/>
          </p:nvSpPr>
          <p:spPr>
            <a:xfrm>
              <a:off x="4754583" y="3578145"/>
              <a:ext cx="3303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output: will look pseudorandom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F0EF3D-BE23-4672-BBD6-53ED434783F6}"/>
              </a:ext>
            </a:extLst>
          </p:cNvPr>
          <p:cNvGrpSpPr/>
          <p:nvPr/>
        </p:nvGrpSpPr>
        <p:grpSpPr>
          <a:xfrm>
            <a:off x="6188316" y="4546747"/>
            <a:ext cx="1955559" cy="909038"/>
            <a:chOff x="6188316" y="4546747"/>
            <a:chExt cx="1955559" cy="90903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A5965E-7B59-4BF5-9A77-89430F696171}"/>
                </a:ext>
              </a:extLst>
            </p:cNvPr>
            <p:cNvCxnSpPr>
              <a:cxnSpLocks/>
            </p:cNvCxnSpPr>
            <p:nvPr/>
          </p:nvCxnSpPr>
          <p:spPr>
            <a:xfrm>
              <a:off x="6188316" y="4546747"/>
              <a:ext cx="185428" cy="8539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022AE28-856C-41F1-B89F-374B66001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700" y="4546747"/>
              <a:ext cx="341175" cy="90903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9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FUNCTIONS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does a PRF do?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3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015CC31-BB9E-4E62-96CE-3BDA92A2BBCE}"/>
              </a:ext>
            </a:extLst>
          </p:cNvPr>
          <p:cNvGrpSpPr/>
          <p:nvPr/>
        </p:nvGrpSpPr>
        <p:grpSpPr>
          <a:xfrm>
            <a:off x="4303091" y="952557"/>
            <a:ext cx="1002333" cy="625828"/>
            <a:chOff x="4122116" y="3952098"/>
            <a:chExt cx="1002333" cy="625828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64904A6-D97F-40EC-A67F-95CF46BBCA81}"/>
                </a:ext>
              </a:extLst>
            </p:cNvPr>
            <p:cNvSpPr/>
            <p:nvPr/>
          </p:nvSpPr>
          <p:spPr>
            <a:xfrm rot="16200000">
              <a:off x="4545559" y="3999035"/>
              <a:ext cx="155448" cy="1002333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2BB76F-B14E-42E1-B90B-C69997B8A531}"/>
                </a:ext>
              </a:extLst>
            </p:cNvPr>
            <p:cNvSpPr txBox="1"/>
            <p:nvPr/>
          </p:nvSpPr>
          <p:spPr>
            <a:xfrm>
              <a:off x="4372509" y="3952098"/>
              <a:ext cx="501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key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0A7BAE-B5B4-4652-9712-D68CB23393B1}"/>
              </a:ext>
            </a:extLst>
          </p:cNvPr>
          <p:cNvGrpSpPr/>
          <p:nvPr/>
        </p:nvGrpSpPr>
        <p:grpSpPr>
          <a:xfrm>
            <a:off x="5637166" y="945685"/>
            <a:ext cx="1002333" cy="625828"/>
            <a:chOff x="4122116" y="3952098"/>
            <a:chExt cx="1002333" cy="625828"/>
          </a:xfrm>
        </p:grpSpPr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DEBF6624-0ECE-4DFE-B341-F9F5FD337A24}"/>
                </a:ext>
              </a:extLst>
            </p:cNvPr>
            <p:cNvSpPr/>
            <p:nvPr/>
          </p:nvSpPr>
          <p:spPr>
            <a:xfrm rot="16200000">
              <a:off x="4545559" y="3999035"/>
              <a:ext cx="155448" cy="1002333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4AB661-2A0D-44F7-8D9F-198E4F65BE7C}"/>
                </a:ext>
              </a:extLst>
            </p:cNvPr>
            <p:cNvSpPr txBox="1"/>
            <p:nvPr/>
          </p:nvSpPr>
          <p:spPr>
            <a:xfrm>
              <a:off x="4372509" y="3952098"/>
              <a:ext cx="6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input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0B1283-E036-4312-A4F3-C60544B09977}"/>
              </a:ext>
            </a:extLst>
          </p:cNvPr>
          <p:cNvGrpSpPr/>
          <p:nvPr/>
        </p:nvGrpSpPr>
        <p:grpSpPr>
          <a:xfrm>
            <a:off x="7136970" y="927157"/>
            <a:ext cx="1002333" cy="626067"/>
            <a:chOff x="4122116" y="3951859"/>
            <a:chExt cx="1002333" cy="626067"/>
          </a:xfrm>
        </p:grpSpPr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CEA01D58-1BE5-4218-B702-027E60B0515F}"/>
                </a:ext>
              </a:extLst>
            </p:cNvPr>
            <p:cNvSpPr/>
            <p:nvPr/>
          </p:nvSpPr>
          <p:spPr>
            <a:xfrm rot="16200000">
              <a:off x="4545559" y="3999035"/>
              <a:ext cx="155448" cy="1002333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2FB0A5-1272-4F58-B46A-F583D60015B2}"/>
                </a:ext>
              </a:extLst>
            </p:cNvPr>
            <p:cNvSpPr txBox="1"/>
            <p:nvPr/>
          </p:nvSpPr>
          <p:spPr>
            <a:xfrm>
              <a:off x="4236598" y="3951859"/>
              <a:ext cx="808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output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14AEAB-D115-48A6-85E3-7A95B6E77D91}"/>
              </a:ext>
            </a:extLst>
          </p:cNvPr>
          <p:cNvGrpSpPr/>
          <p:nvPr/>
        </p:nvGrpSpPr>
        <p:grpSpPr>
          <a:xfrm>
            <a:off x="270933" y="2162175"/>
            <a:ext cx="5111399" cy="4350624"/>
            <a:chOff x="270933" y="2162175"/>
            <a:chExt cx="5111399" cy="4350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BD416E2-99B9-44E7-8397-B29C594C8DE0}"/>
                    </a:ext>
                  </a:extLst>
                </p:cNvPr>
                <p:cNvSpPr txBox="1"/>
                <p:nvPr/>
              </p:nvSpPr>
              <p:spPr>
                <a:xfrm>
                  <a:off x="270933" y="2162175"/>
                  <a:ext cx="5111399" cy="2031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latin typeface="Avenir Next LT Pro" panose="020B0504020202020204" pitchFamily="34" charset="0"/>
                    </a:rPr>
                    <a:t>“Real” experiment: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pick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“put function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in a box”;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give box to an adversary;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adversary cannot open box…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… but can plug in any input, and get output.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BD416E2-99B9-44E7-8397-B29C594C8D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933" y="2162175"/>
                  <a:ext cx="5111399" cy="2031325"/>
                </a:xfrm>
                <a:prstGeom prst="rect">
                  <a:avLst/>
                </a:prstGeom>
                <a:blipFill>
                  <a:blip r:embed="rId4"/>
                  <a:stretch>
                    <a:fillRect l="-954" t="-1502" r="-238" b="-39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39782BE-BD20-4DA7-98C7-51B2FAE9FFBB}"/>
                </a:ext>
              </a:extLst>
            </p:cNvPr>
            <p:cNvGrpSpPr/>
            <p:nvPr/>
          </p:nvGrpSpPr>
          <p:grpSpPr>
            <a:xfrm>
              <a:off x="2568205" y="4318950"/>
              <a:ext cx="914400" cy="2193849"/>
              <a:chOff x="2226069" y="4508688"/>
              <a:chExt cx="914400" cy="219384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D6B1DB6-3A77-4E67-8585-FE1A11B914C3}"/>
                  </a:ext>
                </a:extLst>
              </p:cNvPr>
              <p:cNvGrpSpPr/>
              <p:nvPr/>
            </p:nvGrpSpPr>
            <p:grpSpPr>
              <a:xfrm>
                <a:off x="2226069" y="4508688"/>
                <a:ext cx="914400" cy="914400"/>
                <a:chOff x="1743075" y="4200525"/>
                <a:chExt cx="914400" cy="914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A915B6E-1A49-4A37-ADF4-D021D86415C3}"/>
                    </a:ext>
                  </a:extLst>
                </p:cNvPr>
                <p:cNvSpPr/>
                <p:nvPr/>
              </p:nvSpPr>
              <p:spPr>
                <a:xfrm>
                  <a:off x="1743075" y="4200525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F6B2E015-F41C-416D-88FF-4CB190B5EC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5183" y="4393283"/>
                      <a:ext cx="60638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F6B2E015-F41C-416D-88FF-4CB190B5EC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5183" y="4393283"/>
                      <a:ext cx="606384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030"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624992C-1A81-4099-8072-F4C415B2A972}"/>
                  </a:ext>
                </a:extLst>
              </p:cNvPr>
              <p:cNvCxnSpPr/>
              <p:nvPr/>
            </p:nvCxnSpPr>
            <p:spPr>
              <a:xfrm flipV="1">
                <a:off x="2486025" y="5415875"/>
                <a:ext cx="0" cy="5563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EBC87E6-E7DD-46D9-B086-439492EB1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6550" y="5423088"/>
                <a:ext cx="0" cy="5563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1D97239-8D7E-4B0B-8C66-35D57812A1CF}"/>
                  </a:ext>
                </a:extLst>
              </p:cNvPr>
              <p:cNvGrpSpPr/>
              <p:nvPr/>
            </p:nvGrpSpPr>
            <p:grpSpPr>
              <a:xfrm>
                <a:off x="2302816" y="5969863"/>
                <a:ext cx="779954" cy="732674"/>
                <a:chOff x="1743074" y="4200525"/>
                <a:chExt cx="914400" cy="914400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9EAF14D-A9DD-472D-9CC4-F4D0F4875B30}"/>
                    </a:ext>
                  </a:extLst>
                </p:cNvPr>
                <p:cNvSpPr/>
                <p:nvPr/>
              </p:nvSpPr>
              <p:spPr>
                <a:xfrm>
                  <a:off x="1743074" y="4200525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24384251-50B0-427A-B9AE-9A82E68F9C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5183" y="4393283"/>
                      <a:ext cx="535983" cy="5761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24384251-50B0-427A-B9AE-9A82E68F9C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5183" y="4393283"/>
                      <a:ext cx="535983" cy="57617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28FB786-1E5C-4A0C-B49A-47604F5CA604}"/>
                </a:ext>
              </a:extLst>
            </p:cNvPr>
            <p:cNvGrpSpPr/>
            <p:nvPr/>
          </p:nvGrpSpPr>
          <p:grpSpPr>
            <a:xfrm>
              <a:off x="2471445" y="5294234"/>
              <a:ext cx="1583416" cy="397169"/>
              <a:chOff x="2471445" y="5294234"/>
              <a:chExt cx="1583416" cy="3971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7873A31-BFF2-4F72-BC14-316B0CB866B3}"/>
                      </a:ext>
                    </a:extLst>
                  </p:cNvPr>
                  <p:cNvSpPr txBox="1"/>
                  <p:nvPr/>
                </p:nvSpPr>
                <p:spPr>
                  <a:xfrm>
                    <a:off x="2471445" y="5294234"/>
                    <a:ext cx="3679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7873A31-BFF2-4F72-BC14-316B0CB866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1445" y="5294234"/>
                    <a:ext cx="36798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3A11072-DE62-4624-B473-BBEDE10E64D2}"/>
                      </a:ext>
                    </a:extLst>
                  </p:cNvPr>
                  <p:cNvSpPr txBox="1"/>
                  <p:nvPr/>
                </p:nvSpPr>
                <p:spPr>
                  <a:xfrm>
                    <a:off x="3229955" y="5322071"/>
                    <a:ext cx="824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3A11072-DE62-4624-B473-BBEDE10E64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9955" y="5322071"/>
                    <a:ext cx="82490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D4D42E1-019B-48C1-8874-1D6F1B6AD41E}"/>
              </a:ext>
            </a:extLst>
          </p:cNvPr>
          <p:cNvGrpSpPr/>
          <p:nvPr/>
        </p:nvGrpSpPr>
        <p:grpSpPr>
          <a:xfrm>
            <a:off x="6633409" y="2162175"/>
            <a:ext cx="5111399" cy="4350624"/>
            <a:chOff x="270933" y="2162175"/>
            <a:chExt cx="5111399" cy="4350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1B66966-F334-4E7E-AD40-1C96EFED1A32}"/>
                    </a:ext>
                  </a:extLst>
                </p:cNvPr>
                <p:cNvSpPr txBox="1"/>
                <p:nvPr/>
              </p:nvSpPr>
              <p:spPr>
                <a:xfrm>
                  <a:off x="270933" y="2162175"/>
                  <a:ext cx="5111399" cy="2031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latin typeface="Avenir Next LT Pro" panose="020B0504020202020204" pitchFamily="34" charset="0"/>
                    </a:rPr>
                    <a:t>“Ideal” experiment: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pick a </a:t>
                  </a:r>
                  <a:r>
                    <a:rPr lang="en-US" i="1" dirty="0">
                      <a:latin typeface="Avenir Next LT Pro" panose="020B0504020202020204" pitchFamily="34" charset="0"/>
                    </a:rPr>
                    <a:t>completely random function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lang="en-US" i="1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“put function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in a box”;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give box to an adversary;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adversary cannot open box…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… but can plug in any input, and get output.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1B66966-F334-4E7E-AD40-1C96EFED1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933" y="2162175"/>
                  <a:ext cx="5111399" cy="2031325"/>
                </a:xfrm>
                <a:prstGeom prst="rect">
                  <a:avLst/>
                </a:prstGeom>
                <a:blipFill>
                  <a:blip r:embed="rId9"/>
                  <a:stretch>
                    <a:fillRect l="-954" t="-1502" r="-238" b="-39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1EA195C-A2D5-4398-AAE6-2D61DA508C24}"/>
                </a:ext>
              </a:extLst>
            </p:cNvPr>
            <p:cNvGrpSpPr/>
            <p:nvPr/>
          </p:nvGrpSpPr>
          <p:grpSpPr>
            <a:xfrm>
              <a:off x="2568205" y="4318950"/>
              <a:ext cx="914400" cy="2193849"/>
              <a:chOff x="2226069" y="4508688"/>
              <a:chExt cx="914400" cy="2193849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657E4E8-2BAB-4E2E-824F-AFA618BB9DF9}"/>
                  </a:ext>
                </a:extLst>
              </p:cNvPr>
              <p:cNvGrpSpPr/>
              <p:nvPr/>
            </p:nvGrpSpPr>
            <p:grpSpPr>
              <a:xfrm>
                <a:off x="2226069" y="4508688"/>
                <a:ext cx="914400" cy="914400"/>
                <a:chOff x="1743075" y="4200525"/>
                <a:chExt cx="914400" cy="91440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726019F-E2E3-49FC-957E-159980400C3F}"/>
                    </a:ext>
                  </a:extLst>
                </p:cNvPr>
                <p:cNvSpPr/>
                <p:nvPr/>
              </p:nvSpPr>
              <p:spPr>
                <a:xfrm>
                  <a:off x="1743075" y="4200525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FB4CD9A8-7084-4153-8F04-62D9AA84EA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01858" y="4412333"/>
                      <a:ext cx="46839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a14:m>
                      <a:r>
                        <a:rPr lang="en-US" sz="2400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FB4CD9A8-7084-4153-8F04-62D9AA84EA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01858" y="4412333"/>
                      <a:ext cx="468398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5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27706B96-5572-45C0-929C-04182514116D}"/>
                  </a:ext>
                </a:extLst>
              </p:cNvPr>
              <p:cNvCxnSpPr/>
              <p:nvPr/>
            </p:nvCxnSpPr>
            <p:spPr>
              <a:xfrm flipV="1">
                <a:off x="2486025" y="5415875"/>
                <a:ext cx="0" cy="5563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010E420-8F1A-463C-B90D-07CD2F7C81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6550" y="5423088"/>
                <a:ext cx="0" cy="5563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10AC12E-51EA-44CF-980F-E63C293A17B5}"/>
                  </a:ext>
                </a:extLst>
              </p:cNvPr>
              <p:cNvGrpSpPr/>
              <p:nvPr/>
            </p:nvGrpSpPr>
            <p:grpSpPr>
              <a:xfrm>
                <a:off x="2302817" y="5969863"/>
                <a:ext cx="779954" cy="732674"/>
                <a:chOff x="1743075" y="4200525"/>
                <a:chExt cx="914400" cy="91440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24A9704-DB64-4E01-B08A-079D78B9F12D}"/>
                    </a:ext>
                  </a:extLst>
                </p:cNvPr>
                <p:cNvSpPr/>
                <p:nvPr/>
              </p:nvSpPr>
              <p:spPr>
                <a:xfrm>
                  <a:off x="1743075" y="4200525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655F88AE-2450-47D3-A5FB-39E7873945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5183" y="4393283"/>
                      <a:ext cx="535983" cy="5761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655F88AE-2450-47D3-A5FB-39E7873945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5183" y="4393283"/>
                      <a:ext cx="535983" cy="57617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3D2EB81-A983-474F-AFFF-0F2F884CCAEE}"/>
                </a:ext>
              </a:extLst>
            </p:cNvPr>
            <p:cNvGrpSpPr/>
            <p:nvPr/>
          </p:nvGrpSpPr>
          <p:grpSpPr>
            <a:xfrm>
              <a:off x="2471445" y="5294234"/>
              <a:ext cx="1479157" cy="397169"/>
              <a:chOff x="2471445" y="5294234"/>
              <a:chExt cx="1479157" cy="3971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821FCFE-1A90-4562-B4CF-94502D3D1B20}"/>
                      </a:ext>
                    </a:extLst>
                  </p:cNvPr>
                  <p:cNvSpPr txBox="1"/>
                  <p:nvPr/>
                </p:nvSpPr>
                <p:spPr>
                  <a:xfrm>
                    <a:off x="2471445" y="5294234"/>
                    <a:ext cx="3679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821FCFE-1A90-4562-B4CF-94502D3D1B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1445" y="5294234"/>
                    <a:ext cx="36798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C90AE769-D858-4EDF-9EA4-53E0479093F8}"/>
                      </a:ext>
                    </a:extLst>
                  </p:cNvPr>
                  <p:cNvSpPr txBox="1"/>
                  <p:nvPr/>
                </p:nvSpPr>
                <p:spPr>
                  <a:xfrm>
                    <a:off x="3229955" y="5322071"/>
                    <a:ext cx="7206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C90AE769-D858-4EDF-9EA4-53E047909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9955" y="5322071"/>
                    <a:ext cx="720647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6B6D0F3-489F-44DB-8CC1-7AE17B20C2A1}"/>
              </a:ext>
            </a:extLst>
          </p:cNvPr>
          <p:cNvSpPr txBox="1"/>
          <p:nvPr/>
        </p:nvSpPr>
        <p:spPr>
          <a:xfrm>
            <a:off x="5559528" y="3732147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enir Next LT Pro" panose="020B0504020202020204" pitchFamily="34" charset="0"/>
              </a:rPr>
              <a:t>vs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42950E7-785B-4EB5-8C29-DD13476FC0AE}"/>
              </a:ext>
            </a:extLst>
          </p:cNvPr>
          <p:cNvGrpSpPr/>
          <p:nvPr/>
        </p:nvGrpSpPr>
        <p:grpSpPr>
          <a:xfrm>
            <a:off x="3724276" y="4743450"/>
            <a:ext cx="5109645" cy="1098596"/>
            <a:chOff x="3724276" y="4743450"/>
            <a:chExt cx="5109645" cy="10985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A2ED1A-9C0D-41A0-A7EE-353AAD9C9F98}"/>
                </a:ext>
              </a:extLst>
            </p:cNvPr>
            <p:cNvSpPr txBox="1"/>
            <p:nvPr/>
          </p:nvSpPr>
          <p:spPr>
            <a:xfrm>
              <a:off x="5320103" y="5441936"/>
              <a:ext cx="946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venir Next LT Pro" panose="020B0504020202020204" pitchFamily="34" charset="0"/>
                </a:rPr>
                <a:t>oracle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4F7AD9E-EBC4-4152-B0DF-FBE109638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332" y="4819650"/>
              <a:ext cx="2277589" cy="6405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75058C7-12F1-47AA-B79C-5ECF14856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24276" y="4743450"/>
              <a:ext cx="1581149" cy="7167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8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 : THE BIG IDEA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Shannon’s theorem: </a:t>
            </a:r>
            <a:r>
              <a:rPr lang="en-US" sz="1800" dirty="0">
                <a:latin typeface="Avenir Next LT Pro" panose="020B0504020202020204" pitchFamily="34" charset="0"/>
              </a:rPr>
              <a:t>if you want perfect secrecy, one-time pad is as good as it gets.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Limits of one-time pad: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can only send one message;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message cannot be longer than the shared key;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 if you can’t share key in advance?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 if Eve is allowed to </a:t>
            </a:r>
            <a:r>
              <a:rPr lang="en-US" sz="1800" i="1" dirty="0">
                <a:latin typeface="Avenir Next LT Pro" panose="020B0504020202020204" pitchFamily="34" charset="0"/>
              </a:rPr>
              <a:t>change</a:t>
            </a:r>
            <a:r>
              <a:rPr lang="en-US" sz="1800" dirty="0">
                <a:latin typeface="Avenir Next LT Pro" panose="020B0504020202020204" pitchFamily="34" charset="0"/>
              </a:rPr>
              <a:t> messages?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Obviously:</a:t>
            </a: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the crypto we use every day does not suffer from these drawbacks;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(Shannon’s theorem) it follows that we must relax perfect secrecy; What to do?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i="1" dirty="0">
                <a:latin typeface="Avenir Next LT Pro" panose="020B0504020202020204" pitchFamily="34" charset="0"/>
              </a:rPr>
              <a:t>allow adversaries to succeed with exponentially-small probability (roughly);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i="1" dirty="0">
                <a:latin typeface="Avenir Next LT Pro" panose="020B0504020202020204" pitchFamily="34" charset="0"/>
              </a:rPr>
              <a:t>allow adversaries to succeed after exponential time (roughly);</a:t>
            </a:r>
            <a:endParaRPr lang="en-US" sz="16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Claim: </a:t>
            </a:r>
            <a:r>
              <a:rPr lang="en-US" sz="1800" dirty="0">
                <a:latin typeface="Avenir Next LT Pro" panose="020B0504020202020204" pitchFamily="34" charset="0"/>
              </a:rPr>
              <a:t>if done right, no “real” security loss, but huge gain in features!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EBCCEE-9F6D-42E0-9577-03198A324D58}"/>
              </a:ext>
            </a:extLst>
          </p:cNvPr>
          <p:cNvGrpSpPr/>
          <p:nvPr/>
        </p:nvGrpSpPr>
        <p:grpSpPr>
          <a:xfrm>
            <a:off x="5349875" y="2082310"/>
            <a:ext cx="4953048" cy="1409132"/>
            <a:chOff x="5359400" y="2396067"/>
            <a:chExt cx="4953048" cy="1409132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036A601C-8303-49A2-9B6F-84BBAA2CE2E3}"/>
                </a:ext>
              </a:extLst>
            </p:cNvPr>
            <p:cNvSpPr/>
            <p:nvPr/>
          </p:nvSpPr>
          <p:spPr>
            <a:xfrm>
              <a:off x="5740400" y="2396067"/>
              <a:ext cx="152400" cy="66040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331206-ABF1-47CF-9FDE-F278ABAE378A}"/>
                </a:ext>
              </a:extLst>
            </p:cNvPr>
            <p:cNvSpPr txBox="1"/>
            <p:nvPr/>
          </p:nvSpPr>
          <p:spPr>
            <a:xfrm>
              <a:off x="6011334" y="2519866"/>
              <a:ext cx="430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solution: computationally-secure encryption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F8116931-DDDB-4DDA-89C8-3D053E59F9F2}"/>
                </a:ext>
              </a:extLst>
            </p:cNvPr>
            <p:cNvSpPr/>
            <p:nvPr/>
          </p:nvSpPr>
          <p:spPr>
            <a:xfrm>
              <a:off x="5359400" y="3144799"/>
              <a:ext cx="152400" cy="66040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646BD4-6E51-432F-9FC0-AFD936B87F29}"/>
                </a:ext>
              </a:extLst>
            </p:cNvPr>
            <p:cNvSpPr txBox="1"/>
            <p:nvPr/>
          </p:nvSpPr>
          <p:spPr>
            <a:xfrm>
              <a:off x="5630334" y="3268598"/>
              <a:ext cx="1866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later in the 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FUNCTIONS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5654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Formal definition: </a:t>
            </a:r>
            <a:r>
              <a:rPr lang="en-US" sz="1800" dirty="0">
                <a:latin typeface="Avenir Next LT Pro" panose="020B0504020202020204" pitchFamily="34" charset="0"/>
              </a:rPr>
              <a:t>“oracle adversaries can’t tell it apart from totally random”</a:t>
            </a: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546E47-CC79-48D9-9B32-B267984D5FDA}"/>
              </a:ext>
            </a:extLst>
          </p:cNvPr>
          <p:cNvGrpSpPr/>
          <p:nvPr/>
        </p:nvGrpSpPr>
        <p:grpSpPr>
          <a:xfrm>
            <a:off x="488368" y="1817852"/>
            <a:ext cx="11197865" cy="1904323"/>
            <a:chOff x="488368" y="1817852"/>
            <a:chExt cx="11197865" cy="19043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3F17F2-E255-4B36-9B9B-BC267DB475F9}"/>
                </a:ext>
              </a:extLst>
            </p:cNvPr>
            <p:cNvGrpSpPr/>
            <p:nvPr/>
          </p:nvGrpSpPr>
          <p:grpSpPr>
            <a:xfrm>
              <a:off x="488368" y="1817852"/>
              <a:ext cx="11197865" cy="1904323"/>
              <a:chOff x="482320" y="2843687"/>
              <a:chExt cx="11150879" cy="110057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8588AF5-9870-418A-981A-000B4DB71EBE}"/>
                  </a:ext>
                </a:extLst>
              </p:cNvPr>
              <p:cNvSpPr/>
              <p:nvPr/>
            </p:nvSpPr>
            <p:spPr>
              <a:xfrm>
                <a:off x="482320" y="2843687"/>
                <a:ext cx="11150879" cy="11005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98" y="2927701"/>
                    <a:ext cx="10982812" cy="7763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Avenir Next LT Pro" panose="020B0504020202020204" pitchFamily="34" charset="0"/>
                      </a:rPr>
                      <a:t>Definition.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A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pseudorandom function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is a deterministic, polynomial-time-computable function </a:t>
                    </a:r>
                    <a:endParaRPr lang="en-US" b="1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oMath>
                      </m:oMathPara>
                    </a14:m>
                    <a:endParaRPr lang="en-US" sz="2000" b="1" dirty="0">
                      <a:latin typeface="Avenir Next LT Pro" panose="020B0504020202020204" pitchFamily="34" charset="0"/>
                    </a:endParaRPr>
                  </a:p>
                  <a:p>
                    <a:r>
                      <a:rPr lang="en-US" sz="2000" dirty="0">
                        <a:latin typeface="Avenir Next LT Pro" panose="020B0504020202020204" pitchFamily="34" charset="0"/>
                      </a:rPr>
                      <a:t>such that, for every PPT algorithm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,</a:t>
                    </a:r>
                    <a:endParaRPr lang="en-US" sz="2000" b="1" dirty="0">
                      <a:latin typeface="Avenir Next LT Pro" panose="020B0504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−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98" y="2927701"/>
                    <a:ext cx="10982812" cy="77635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08" t="-1818" b="-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/>
                <p:nvPr/>
              </p:nvSpPr>
              <p:spPr>
                <a:xfrm>
                  <a:off x="2963038" y="3241019"/>
                  <a:ext cx="10491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038" y="3241019"/>
                  <a:ext cx="1049133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/>
                <p:nvPr/>
              </p:nvSpPr>
              <p:spPr>
                <a:xfrm>
                  <a:off x="5466975" y="3231593"/>
                  <a:ext cx="941861" cy="317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ℓ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75" y="3231593"/>
                  <a:ext cx="941861" cy="3172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329DB8-CCA1-44BF-825B-C85F63B2BB77}"/>
              </a:ext>
            </a:extLst>
          </p:cNvPr>
          <p:cNvGrpSpPr/>
          <p:nvPr/>
        </p:nvGrpSpPr>
        <p:grpSpPr>
          <a:xfrm>
            <a:off x="170859" y="3510375"/>
            <a:ext cx="3630582" cy="3074691"/>
            <a:chOff x="-142978" y="3438108"/>
            <a:chExt cx="3630582" cy="307469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E8EB934-0EC0-41D3-A966-3C090959B33E}"/>
                </a:ext>
              </a:extLst>
            </p:cNvPr>
            <p:cNvGrpSpPr/>
            <p:nvPr/>
          </p:nvGrpSpPr>
          <p:grpSpPr>
            <a:xfrm>
              <a:off x="1904188" y="4318950"/>
              <a:ext cx="1583416" cy="2193849"/>
              <a:chOff x="2471445" y="4318950"/>
              <a:chExt cx="1583416" cy="219384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7EE6B79-C04B-4CAE-9934-553081B10230}"/>
                  </a:ext>
                </a:extLst>
              </p:cNvPr>
              <p:cNvGrpSpPr/>
              <p:nvPr/>
            </p:nvGrpSpPr>
            <p:grpSpPr>
              <a:xfrm>
                <a:off x="2568205" y="4318950"/>
                <a:ext cx="914400" cy="2193849"/>
                <a:chOff x="2226069" y="4508688"/>
                <a:chExt cx="914400" cy="2193849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F439DA9C-0921-4794-802F-1652367CBCCA}"/>
                    </a:ext>
                  </a:extLst>
                </p:cNvPr>
                <p:cNvGrpSpPr/>
                <p:nvPr/>
              </p:nvGrpSpPr>
              <p:grpSpPr>
                <a:xfrm>
                  <a:off x="2226069" y="4508688"/>
                  <a:ext cx="914400" cy="914400"/>
                  <a:chOff x="1743075" y="4200525"/>
                  <a:chExt cx="914400" cy="914400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FA4FA09-D18D-49DF-A1A0-A96F98782E11}"/>
                      </a:ext>
                    </a:extLst>
                  </p:cNvPr>
                  <p:cNvSpPr/>
                  <p:nvPr/>
                </p:nvSpPr>
                <p:spPr>
                  <a:xfrm>
                    <a:off x="1743075" y="4200525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>
                        <a:extLst>
                          <a:ext uri="{FF2B5EF4-FFF2-40B4-BE49-F238E27FC236}">
                            <a16:creationId xmlns:a16="http://schemas.microsoft.com/office/drawing/2014/main" id="{0B5BD3BA-1D85-4924-A7D2-991ACC9BBE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35183" y="4393283"/>
                        <a:ext cx="60638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a14:m>
                        <a:r>
                          <a:rPr lang="en-US" sz="2400" dirty="0"/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F6B2E015-F41C-416D-88FF-4CB190B5EC0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35183" y="4393283"/>
                        <a:ext cx="606384" cy="461665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3030" b="-263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D4AD6092-A514-4ED3-B845-7B0CD87662C7}"/>
                    </a:ext>
                  </a:extLst>
                </p:cNvPr>
                <p:cNvCxnSpPr/>
                <p:nvPr/>
              </p:nvCxnSpPr>
              <p:spPr>
                <a:xfrm flipV="1">
                  <a:off x="2486025" y="5415875"/>
                  <a:ext cx="0" cy="5563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C9EC5EF3-0173-4291-B105-E500B7575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76550" y="5423088"/>
                  <a:ext cx="0" cy="5563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5DA3A956-CB12-4B26-8939-0B7667DB202E}"/>
                    </a:ext>
                  </a:extLst>
                </p:cNvPr>
                <p:cNvGrpSpPr/>
                <p:nvPr/>
              </p:nvGrpSpPr>
              <p:grpSpPr>
                <a:xfrm>
                  <a:off x="2302816" y="5969863"/>
                  <a:ext cx="779954" cy="732674"/>
                  <a:chOff x="1743074" y="4200525"/>
                  <a:chExt cx="914400" cy="91440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956F0559-2008-44FC-80B8-0B01C87DCDE7}"/>
                      </a:ext>
                    </a:extLst>
                  </p:cNvPr>
                  <p:cNvSpPr/>
                  <p:nvPr/>
                </p:nvSpPr>
                <p:spPr>
                  <a:xfrm>
                    <a:off x="1743074" y="4200525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TextBox 60">
                        <a:extLst>
                          <a:ext uri="{FF2B5EF4-FFF2-40B4-BE49-F238E27FC236}">
                            <a16:creationId xmlns:a16="http://schemas.microsoft.com/office/drawing/2014/main" id="{5DF6B1E2-4BF0-4614-9B89-C9BBB4B113F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35183" y="4393283"/>
                        <a:ext cx="535983" cy="5761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73" name="TextBox 72">
                        <a:extLst>
                          <a:ext uri="{FF2B5EF4-FFF2-40B4-BE49-F238E27FC236}">
                            <a16:creationId xmlns:a16="http://schemas.microsoft.com/office/drawing/2014/main" id="{24384251-50B0-427A-B9AE-9A82E68F9CB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35183" y="4393283"/>
                        <a:ext cx="535983" cy="57617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D45E81-7794-47B3-9C41-4A5940D096E0}"/>
                  </a:ext>
                </a:extLst>
              </p:cNvPr>
              <p:cNvGrpSpPr/>
              <p:nvPr/>
            </p:nvGrpSpPr>
            <p:grpSpPr>
              <a:xfrm>
                <a:off x="2471445" y="5294234"/>
                <a:ext cx="1583416" cy="397169"/>
                <a:chOff x="2471445" y="5294234"/>
                <a:chExt cx="1583416" cy="3971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FD3927B9-9C36-407A-A53D-86DA29275F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71445" y="5294234"/>
                      <a:ext cx="3679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A7873A31-BFF2-4F72-BC14-316B0CB866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1445" y="5294234"/>
                      <a:ext cx="367986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B285D007-05F6-4214-84F6-98B58900C1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9955" y="5322071"/>
                      <a:ext cx="8249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03A11072-DE62-4624-B473-BBEDE10E64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29955" y="5322071"/>
                      <a:ext cx="824906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BC201BA-7A46-4E11-95CA-54A2E7AF96BC}"/>
                </a:ext>
              </a:extLst>
            </p:cNvPr>
            <p:cNvGrpSpPr/>
            <p:nvPr/>
          </p:nvGrpSpPr>
          <p:grpSpPr>
            <a:xfrm>
              <a:off x="-142978" y="3438108"/>
              <a:ext cx="2805676" cy="795214"/>
              <a:chOff x="-142978" y="3438108"/>
              <a:chExt cx="2805676" cy="795214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18C50C15-9DD1-4DB7-845A-08A19927ED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4141" y="3438108"/>
                <a:ext cx="1358557" cy="47208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FF6A96-D6C8-4360-808C-AB26FB5B794D}"/>
                  </a:ext>
                </a:extLst>
              </p:cNvPr>
              <p:cNvSpPr txBox="1"/>
              <p:nvPr/>
            </p:nvSpPr>
            <p:spPr>
              <a:xfrm>
                <a:off x="-142978" y="3894768"/>
                <a:ext cx="22206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venir Next LT Pro" panose="020B0504020202020204" pitchFamily="34" charset="0"/>
                  </a:rPr>
                  <a:t>uniformly random key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CB0A3B-E37B-400C-B1B5-62C888DB24CF}"/>
              </a:ext>
            </a:extLst>
          </p:cNvPr>
          <p:cNvGrpSpPr/>
          <p:nvPr/>
        </p:nvGrpSpPr>
        <p:grpSpPr>
          <a:xfrm>
            <a:off x="5116979" y="3548796"/>
            <a:ext cx="4672224" cy="2958603"/>
            <a:chOff x="5116979" y="3548796"/>
            <a:chExt cx="4672224" cy="295860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05DBF17-DE62-4F1A-8763-CE80A5134756}"/>
                </a:ext>
              </a:extLst>
            </p:cNvPr>
            <p:cNvGrpSpPr/>
            <p:nvPr/>
          </p:nvGrpSpPr>
          <p:grpSpPr>
            <a:xfrm>
              <a:off x="8310046" y="4313550"/>
              <a:ext cx="1479157" cy="2193849"/>
              <a:chOff x="2471445" y="4318950"/>
              <a:chExt cx="1479157" cy="219384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4D69204D-C79A-4130-A692-E4CF6BEB4462}"/>
                  </a:ext>
                </a:extLst>
              </p:cNvPr>
              <p:cNvGrpSpPr/>
              <p:nvPr/>
            </p:nvGrpSpPr>
            <p:grpSpPr>
              <a:xfrm>
                <a:off x="2568205" y="4318950"/>
                <a:ext cx="914400" cy="2193849"/>
                <a:chOff x="2226069" y="4508688"/>
                <a:chExt cx="914400" cy="2193849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A98B1C54-7174-4C60-8FDD-F1149F15CABF}"/>
                    </a:ext>
                  </a:extLst>
                </p:cNvPr>
                <p:cNvGrpSpPr/>
                <p:nvPr/>
              </p:nvGrpSpPr>
              <p:grpSpPr>
                <a:xfrm>
                  <a:off x="2226069" y="4508688"/>
                  <a:ext cx="914400" cy="914400"/>
                  <a:chOff x="1743075" y="4200525"/>
                  <a:chExt cx="914400" cy="914400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0B90A963-42E1-4AB6-9850-BD231D9934E5}"/>
                      </a:ext>
                    </a:extLst>
                  </p:cNvPr>
                  <p:cNvSpPr/>
                  <p:nvPr/>
                </p:nvSpPr>
                <p:spPr>
                  <a:xfrm>
                    <a:off x="1743075" y="4200525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>
                        <a:extLst>
                          <a:ext uri="{FF2B5EF4-FFF2-40B4-BE49-F238E27FC236}">
                            <a16:creationId xmlns:a16="http://schemas.microsoft.com/office/drawing/2014/main" id="{3F265F43-D8D4-44CB-924B-2192CB19C9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01858" y="4412333"/>
                        <a:ext cx="46839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oMath>
                        </a14:m>
                        <a:r>
                          <a:rPr lang="en-US" sz="2400" dirty="0"/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91" name="TextBox 90">
                        <a:extLst>
                          <a:ext uri="{FF2B5EF4-FFF2-40B4-BE49-F238E27FC236}">
                            <a16:creationId xmlns:a16="http://schemas.microsoft.com/office/drawing/2014/main" id="{FB4CD9A8-7084-4153-8F04-62D9AA84EA7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01858" y="4412333"/>
                        <a:ext cx="468398" cy="461665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59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CDF3A143-3AA6-46AF-86CA-E7DD759BB963}"/>
                    </a:ext>
                  </a:extLst>
                </p:cNvPr>
                <p:cNvCxnSpPr/>
                <p:nvPr/>
              </p:nvCxnSpPr>
              <p:spPr>
                <a:xfrm flipV="1">
                  <a:off x="2486025" y="5415875"/>
                  <a:ext cx="0" cy="5563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6E3B49AE-FF84-4280-A0C4-E9837CFB2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76550" y="5423088"/>
                  <a:ext cx="0" cy="5563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CD6A6907-5C42-483B-8C02-9209FAD88E0D}"/>
                    </a:ext>
                  </a:extLst>
                </p:cNvPr>
                <p:cNvGrpSpPr/>
                <p:nvPr/>
              </p:nvGrpSpPr>
              <p:grpSpPr>
                <a:xfrm>
                  <a:off x="2302817" y="5969863"/>
                  <a:ext cx="779954" cy="732674"/>
                  <a:chOff x="1743075" y="4200525"/>
                  <a:chExt cx="914400" cy="91440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F55F7E98-9B18-4F82-8953-EF3DE644E8B2}"/>
                      </a:ext>
                    </a:extLst>
                  </p:cNvPr>
                  <p:cNvSpPr/>
                  <p:nvPr/>
                </p:nvSpPr>
                <p:spPr>
                  <a:xfrm>
                    <a:off x="1743075" y="4200525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>
                        <a:extLst>
                          <a:ext uri="{FF2B5EF4-FFF2-40B4-BE49-F238E27FC236}">
                            <a16:creationId xmlns:a16="http://schemas.microsoft.com/office/drawing/2014/main" id="{5CDF28B7-3925-409F-B46B-CEF8B007A0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35183" y="4393283"/>
                        <a:ext cx="535983" cy="5761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89" name="TextBox 88">
                        <a:extLst>
                          <a:ext uri="{FF2B5EF4-FFF2-40B4-BE49-F238E27FC236}">
                            <a16:creationId xmlns:a16="http://schemas.microsoft.com/office/drawing/2014/main" id="{655F88AE-2450-47D3-A5FB-39E78739456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35183" y="4393283"/>
                        <a:ext cx="535983" cy="57617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8DE3EC3-4EE7-47EF-B24B-9F2F8FC38B9B}"/>
                  </a:ext>
                </a:extLst>
              </p:cNvPr>
              <p:cNvGrpSpPr/>
              <p:nvPr/>
            </p:nvGrpSpPr>
            <p:grpSpPr>
              <a:xfrm>
                <a:off x="2471445" y="5294234"/>
                <a:ext cx="1479157" cy="397169"/>
                <a:chOff x="2471445" y="5294234"/>
                <a:chExt cx="1479157" cy="3971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9A434E84-9A3D-488F-A0FF-90A86DD943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71445" y="5294234"/>
                      <a:ext cx="3679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9821FCFE-1A90-4562-B4CF-94502D3D1B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1445" y="5294234"/>
                      <a:ext cx="367986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BA6C4065-B177-4608-B9CA-15A9DD267D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9955" y="5322071"/>
                      <a:ext cx="72064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C90AE769-D858-4EDF-9EA4-53E0479093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29955" y="5322071"/>
                      <a:ext cx="720647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8EDD3FD-4004-47C2-ABFA-D02A665483FA}"/>
                </a:ext>
              </a:extLst>
            </p:cNvPr>
            <p:cNvGrpSpPr/>
            <p:nvPr/>
          </p:nvGrpSpPr>
          <p:grpSpPr>
            <a:xfrm>
              <a:off x="5116979" y="3548796"/>
              <a:ext cx="2888163" cy="1721708"/>
              <a:chOff x="2649068" y="3104117"/>
              <a:chExt cx="2888163" cy="1721708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58956160-15D4-49D8-B5B6-A80ECDCCB0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08989" y="3104117"/>
                <a:ext cx="803184" cy="110593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67D686C4-97C7-4C20-932B-55D9269F9A15}"/>
                      </a:ext>
                    </a:extLst>
                  </p:cNvPr>
                  <p:cNvSpPr txBox="1"/>
                  <p:nvPr/>
                </p:nvSpPr>
                <p:spPr>
                  <a:xfrm>
                    <a:off x="2649068" y="4241050"/>
                    <a:ext cx="288816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latin typeface="Avenir Next LT Pro" panose="020B0504020202020204" pitchFamily="34" charset="0"/>
                      </a:rPr>
                      <a:t>uniformly random</a:t>
                    </a:r>
                  </a:p>
                  <a:p>
                    <a:pPr algn="ctr"/>
                    <a:r>
                      <a:rPr lang="en-US" sz="1600" dirty="0">
                        <a:latin typeface="Avenir Next LT Pro" panose="020B0504020202020204" pitchFamily="34" charset="0"/>
                      </a:rPr>
                      <a:t>function from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bits to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US" sz="1600" dirty="0">
                        <a:latin typeface="Avenir Next LT Pro" panose="020B0504020202020204" pitchFamily="34" charset="0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67D686C4-97C7-4C20-932B-55D9269F9A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9068" y="4241050"/>
                    <a:ext cx="2888163" cy="58477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3125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572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PRFs ARE AWESOME!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Output of PRF looks random!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it’s indistinguishable from uniformly random;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 know from OTP that uniformly random ciphertexts are good;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let’s build encryption!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to encrypt, just apply the PRF: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Easy to check: adversary can’t distinguish output from random.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Does this work?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5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PRFs vs PRGs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PRFs vs PRGs.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Can you build a PRG from a PRF?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Easy: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PRF;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Build a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like this: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00⋯00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00⋯0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Easy to extend to arbitrary-length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Note: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PRG setting, seed is uniformly random…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we can use it for the key.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are PRFs stronger than PRGs?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PRFs vs PRGs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Can you build a PRF from a PRG?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a PRG, and define:</a:t>
                </a:r>
              </a:p>
              <a:p>
                <a:pPr marL="0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  by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  by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by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(⋯(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)⋯)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AA6D41-FBA1-4C62-851C-C5AD187EF8BD}"/>
                  </a:ext>
                </a:extLst>
              </p:cNvPr>
              <p:cNvSpPr txBox="1"/>
              <p:nvPr/>
            </p:nvSpPr>
            <p:spPr>
              <a:xfrm>
                <a:off x="4942767" y="2016795"/>
                <a:ext cx="23064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venir Next LT Pro" panose="020B0504020202020204" pitchFamily="34" charset="0"/>
                  </a:rPr>
                  <a:t>“apply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600" dirty="0">
                    <a:latin typeface="Avenir Next LT Pro" panose="020B0504020202020204" pitchFamily="34" charset="0"/>
                  </a:rPr>
                  <a:t>, take left half”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AA6D41-FBA1-4C62-851C-C5AD187EF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767" y="2016795"/>
                <a:ext cx="2306465" cy="338554"/>
              </a:xfrm>
              <a:prstGeom prst="rect">
                <a:avLst/>
              </a:prstGeom>
              <a:blipFill>
                <a:blip r:embed="rId3"/>
                <a:stretch>
                  <a:fillRect l="-1587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6AA92-8A64-4A3B-9CA6-9C660322BF68}"/>
                  </a:ext>
                </a:extLst>
              </p:cNvPr>
              <p:cNvSpPr txBox="1"/>
              <p:nvPr/>
            </p:nvSpPr>
            <p:spPr>
              <a:xfrm>
                <a:off x="4942767" y="2366211"/>
                <a:ext cx="24548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venir Next LT Pro" panose="020B0504020202020204" pitchFamily="34" charset="0"/>
                  </a:rPr>
                  <a:t>“apply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600" dirty="0">
                    <a:latin typeface="Avenir Next LT Pro" panose="020B0504020202020204" pitchFamily="34" charset="0"/>
                  </a:rPr>
                  <a:t>, take right half”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6AA92-8A64-4A3B-9CA6-9C660322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767" y="2366211"/>
                <a:ext cx="2454839" cy="338554"/>
              </a:xfrm>
              <a:prstGeom prst="rect">
                <a:avLst/>
              </a:prstGeom>
              <a:blipFill>
                <a:blip r:embed="rId4"/>
                <a:stretch>
                  <a:fillRect l="-148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B45DD70-3341-4E93-AF73-83D1E40C87B2}"/>
              </a:ext>
            </a:extLst>
          </p:cNvPr>
          <p:cNvGrpSpPr/>
          <p:nvPr/>
        </p:nvGrpSpPr>
        <p:grpSpPr>
          <a:xfrm>
            <a:off x="393699" y="5351608"/>
            <a:ext cx="11489267" cy="506650"/>
            <a:chOff x="482320" y="2843685"/>
            <a:chExt cx="11150879" cy="14268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5AF64D-C591-4D90-B1A8-672623FEFF4C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878FF16-4F74-496D-BCF1-40166C584B68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(Goldwasser, </a:t>
                  </a:r>
                  <a:r>
                    <a:rPr lang="en-US" dirty="0" err="1">
                      <a:latin typeface="Avenir Next LT Pro" panose="020B0504020202020204" pitchFamily="34" charset="0"/>
                    </a:rPr>
                    <a:t>Goldreich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, </a:t>
                  </a:r>
                  <a:r>
                    <a:rPr lang="en-US" dirty="0" err="1">
                      <a:latin typeface="Avenir Next LT Pro" panose="020B0504020202020204" pitchFamily="34" charset="0"/>
                    </a:rPr>
                    <a:t>Micali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‘88):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 pseudorandom function.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878FF16-4F74-496D-BCF1-40166C584B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blipFill>
                  <a:blip r:embed="rId5"/>
                  <a:stretch>
                    <a:fillRect l="-510"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74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PRFs vs PRGs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Can you build a PRF from a PRG?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a PRG, and define:</a:t>
                </a:r>
              </a:p>
              <a:p>
                <a:pPr marL="0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  by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  by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5D4CE-F02A-4FC0-81D8-983EFDE7E515}"/>
                  </a:ext>
                </a:extLst>
              </p:cNvPr>
              <p:cNvSpPr txBox="1"/>
              <p:nvPr/>
            </p:nvSpPr>
            <p:spPr>
              <a:xfrm>
                <a:off x="6501731" y="1933496"/>
                <a:ext cx="5131469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(⋯(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)⋯)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5D4CE-F02A-4FC0-81D8-983EFDE7E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31" y="1933496"/>
                <a:ext cx="5131469" cy="49545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B9C1C8D5-52B1-45E9-A3EE-DF9CF260165B}"/>
              </a:ext>
            </a:extLst>
          </p:cNvPr>
          <p:cNvSpPr/>
          <p:nvPr/>
        </p:nvSpPr>
        <p:spPr>
          <a:xfrm>
            <a:off x="5314950" y="1724025"/>
            <a:ext cx="266700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F67717-8723-49C8-A2D6-77A7927E38B9}"/>
              </a:ext>
            </a:extLst>
          </p:cNvPr>
          <p:cNvCxnSpPr/>
          <p:nvPr/>
        </p:nvCxnSpPr>
        <p:spPr>
          <a:xfrm>
            <a:off x="5814483" y="2181224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9C3212-E0C3-4D12-934E-AD564AB5EB1D}"/>
              </a:ext>
            </a:extLst>
          </p:cNvPr>
          <p:cNvCxnSpPr/>
          <p:nvPr/>
        </p:nvCxnSpPr>
        <p:spPr>
          <a:xfrm>
            <a:off x="512233" y="2801413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891EBAF-DC1A-4AAB-8C6E-2B3ADE63B279}"/>
              </a:ext>
            </a:extLst>
          </p:cNvPr>
          <p:cNvGrpSpPr/>
          <p:nvPr/>
        </p:nvGrpSpPr>
        <p:grpSpPr>
          <a:xfrm>
            <a:off x="5441756" y="2775271"/>
            <a:ext cx="393569" cy="1158276"/>
            <a:chOff x="5441756" y="2775271"/>
            <a:chExt cx="393569" cy="1158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5AD181B-7BCE-486B-8013-74C8062201DB}"/>
                    </a:ext>
                  </a:extLst>
                </p:cNvPr>
                <p:cNvSpPr txBox="1"/>
                <p:nvPr/>
              </p:nvSpPr>
              <p:spPr>
                <a:xfrm>
                  <a:off x="5443549" y="2775271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5AD181B-7BCE-486B-8013-74C806220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549" y="2775271"/>
                  <a:ext cx="3709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D8C4509-BE6E-497F-A3E4-6DDB17212F7E}"/>
                </a:ext>
              </a:extLst>
            </p:cNvPr>
            <p:cNvGrpSpPr/>
            <p:nvPr/>
          </p:nvGrpSpPr>
          <p:grpSpPr>
            <a:xfrm>
              <a:off x="5441756" y="3091644"/>
              <a:ext cx="393569" cy="841903"/>
              <a:chOff x="5394390" y="3205654"/>
              <a:chExt cx="393569" cy="84190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2466EA9-6D02-4742-A91D-8957A994C47C}"/>
                  </a:ext>
                </a:extLst>
              </p:cNvPr>
              <p:cNvGrpSpPr/>
              <p:nvPr/>
            </p:nvGrpSpPr>
            <p:grpSpPr>
              <a:xfrm>
                <a:off x="5394390" y="3205654"/>
                <a:ext cx="393569" cy="604231"/>
                <a:chOff x="5396183" y="3324302"/>
                <a:chExt cx="393569" cy="604231"/>
              </a:xfrm>
            </p:grpSpPr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19829185-60AC-491E-B42B-8A70F27595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1650" y="3324302"/>
                  <a:ext cx="0" cy="2380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25ECD24-2F1A-4C85-9FEF-FCDFAE54BF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6183" y="3559201"/>
                      <a:ext cx="393569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25ECD24-2F1A-4C85-9FEF-FCDFAE54BF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6183" y="3559201"/>
                      <a:ext cx="393569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3006807-B039-4C7F-BE4F-2AA1E40D6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1174" y="3809509"/>
                <a:ext cx="0" cy="238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FF9C76-419B-4F41-9D85-8BB96F16AAF7}"/>
                  </a:ext>
                </a:extLst>
              </p:cNvPr>
              <p:cNvSpPr txBox="1"/>
              <p:nvPr/>
            </p:nvSpPr>
            <p:spPr>
              <a:xfrm>
                <a:off x="397933" y="2959937"/>
                <a:ext cx="237763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venir Next LT Pro" panose="020B0504020202020204" pitchFamily="34" charset="0"/>
                  </a:rPr>
                  <a:t>Example: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 LT Pro" panose="020B0504020202020204" pitchFamily="34" charset="0"/>
                  </a:rPr>
                  <a:t>suppose n=3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Next LT Pro" panose="020B0504020202020204" pitchFamily="34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FF9C76-419B-4F41-9D85-8BB96F16A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3" y="2959937"/>
                <a:ext cx="2377639" cy="923330"/>
              </a:xfrm>
              <a:prstGeom prst="rect">
                <a:avLst/>
              </a:prstGeom>
              <a:blipFill>
                <a:blip r:embed="rId6"/>
                <a:stretch>
                  <a:fillRect l="-2051" t="-3311" r="-1538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DA3FD-7EC5-4CD5-936E-A9855D865419}"/>
                  </a:ext>
                </a:extLst>
              </p:cNvPr>
              <p:cNvSpPr txBox="1"/>
              <p:nvPr/>
            </p:nvSpPr>
            <p:spPr>
              <a:xfrm>
                <a:off x="3087110" y="4329950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DDA3FD-7EC5-4CD5-936E-A9855D86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10" y="4329950"/>
                <a:ext cx="8956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A7C9A-C55E-479B-B066-1BDA2EFC8A26}"/>
                  </a:ext>
                </a:extLst>
              </p:cNvPr>
              <p:cNvSpPr txBox="1"/>
              <p:nvPr/>
            </p:nvSpPr>
            <p:spPr>
              <a:xfrm>
                <a:off x="3101406" y="5191135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A7C9A-C55E-479B-B066-1BDA2EFC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406" y="5191135"/>
                <a:ext cx="8956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866DCCF-A6AD-4350-8757-F1A5AAF1D913}"/>
              </a:ext>
            </a:extLst>
          </p:cNvPr>
          <p:cNvGrpSpPr/>
          <p:nvPr/>
        </p:nvGrpSpPr>
        <p:grpSpPr>
          <a:xfrm>
            <a:off x="4586029" y="3933547"/>
            <a:ext cx="2105021" cy="187313"/>
            <a:chOff x="4538663" y="4047557"/>
            <a:chExt cx="2105021" cy="18731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9DEC11-A895-48C5-99C8-5C39E8A20AA2}"/>
                </a:ext>
              </a:extLst>
            </p:cNvPr>
            <p:cNvSpPr/>
            <p:nvPr/>
          </p:nvSpPr>
          <p:spPr>
            <a:xfrm>
              <a:off x="4538663" y="4047557"/>
              <a:ext cx="2105021" cy="1873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9B7A8CD-B995-4518-8699-4DFCF24FA8B5}"/>
                </a:ext>
              </a:extLst>
            </p:cNvPr>
            <p:cNvCxnSpPr>
              <a:cxnSpLocks/>
            </p:cNvCxnSpPr>
            <p:nvPr/>
          </p:nvCxnSpPr>
          <p:spPr>
            <a:xfrm>
              <a:off x="5600699" y="4047557"/>
              <a:ext cx="0" cy="187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A2A3C8-D150-4929-B54A-FE627BC275FC}"/>
              </a:ext>
            </a:extLst>
          </p:cNvPr>
          <p:cNvGrpSpPr/>
          <p:nvPr/>
        </p:nvGrpSpPr>
        <p:grpSpPr>
          <a:xfrm>
            <a:off x="5648065" y="4147273"/>
            <a:ext cx="1042982" cy="717517"/>
            <a:chOff x="5600699" y="4261283"/>
            <a:chExt cx="1042982" cy="717517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1F49681-7E8C-46A8-9BFC-72734BC78853}"/>
                </a:ext>
              </a:extLst>
            </p:cNvPr>
            <p:cNvSpPr/>
            <p:nvPr/>
          </p:nvSpPr>
          <p:spPr>
            <a:xfrm rot="5400000">
              <a:off x="6080140" y="3781842"/>
              <a:ext cx="84100" cy="1042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C039339-B3CD-45AB-AC00-DD37BD7282F4}"/>
                </a:ext>
              </a:extLst>
            </p:cNvPr>
            <p:cNvGrpSpPr/>
            <p:nvPr/>
          </p:nvGrpSpPr>
          <p:grpSpPr>
            <a:xfrm>
              <a:off x="5925405" y="4371796"/>
              <a:ext cx="393569" cy="607004"/>
              <a:chOff x="5394390" y="3440553"/>
              <a:chExt cx="393569" cy="6070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D00F2D0-F6EC-4D1C-8E66-F7739CDED706}"/>
                      </a:ext>
                    </a:extLst>
                  </p:cNvPr>
                  <p:cNvSpPr txBox="1"/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D00F2D0-F6EC-4D1C-8E66-F7739CDED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963FBF8-C81E-4CC9-9F6E-1496BC883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1174" y="3809509"/>
                <a:ext cx="0" cy="238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6F179A-CE35-4298-BBF3-8E889C660EAB}"/>
              </a:ext>
            </a:extLst>
          </p:cNvPr>
          <p:cNvGrpSpPr/>
          <p:nvPr/>
        </p:nvGrpSpPr>
        <p:grpSpPr>
          <a:xfrm>
            <a:off x="5117044" y="4864982"/>
            <a:ext cx="2105021" cy="187313"/>
            <a:chOff x="4538663" y="4047557"/>
            <a:chExt cx="2105021" cy="18731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CA77BB-21E6-42BA-A339-FA3EB2544DA3}"/>
                </a:ext>
              </a:extLst>
            </p:cNvPr>
            <p:cNvSpPr/>
            <p:nvPr/>
          </p:nvSpPr>
          <p:spPr>
            <a:xfrm>
              <a:off x="4538663" y="4047557"/>
              <a:ext cx="2105021" cy="1873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B456C7-2C3B-4F75-94E1-7BC3F64C16F4}"/>
                </a:ext>
              </a:extLst>
            </p:cNvPr>
            <p:cNvCxnSpPr>
              <a:cxnSpLocks/>
            </p:cNvCxnSpPr>
            <p:nvPr/>
          </p:nvCxnSpPr>
          <p:spPr>
            <a:xfrm>
              <a:off x="5600699" y="4047557"/>
              <a:ext cx="0" cy="187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D2A7DE-DB36-4CE8-B2B7-DB0C6A515805}"/>
              </a:ext>
            </a:extLst>
          </p:cNvPr>
          <p:cNvGrpSpPr/>
          <p:nvPr/>
        </p:nvGrpSpPr>
        <p:grpSpPr>
          <a:xfrm>
            <a:off x="5124784" y="5100163"/>
            <a:ext cx="1042982" cy="717517"/>
            <a:chOff x="5600699" y="4261283"/>
            <a:chExt cx="1042982" cy="717517"/>
          </a:xfrm>
        </p:grpSpPr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8A034E77-F519-431F-B4A3-69284715B39B}"/>
                </a:ext>
              </a:extLst>
            </p:cNvPr>
            <p:cNvSpPr/>
            <p:nvPr/>
          </p:nvSpPr>
          <p:spPr>
            <a:xfrm rot="5400000">
              <a:off x="6080140" y="3781842"/>
              <a:ext cx="84100" cy="1042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9E6179-CAFB-45D7-844C-E147487C3917}"/>
                </a:ext>
              </a:extLst>
            </p:cNvPr>
            <p:cNvGrpSpPr/>
            <p:nvPr/>
          </p:nvGrpSpPr>
          <p:grpSpPr>
            <a:xfrm>
              <a:off x="5925405" y="4371796"/>
              <a:ext cx="393569" cy="607004"/>
              <a:chOff x="5394390" y="3440553"/>
              <a:chExt cx="393569" cy="6070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358EB33-E4F4-40F9-8817-64613DF02727}"/>
                      </a:ext>
                    </a:extLst>
                  </p:cNvPr>
                  <p:cNvSpPr txBox="1"/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358EB33-E4F4-40F9-8817-64613DF027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4390" y="3440553"/>
                    <a:ext cx="39356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2B707E1-82C1-4427-A0D7-9ADAA9AD6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1174" y="3809509"/>
                <a:ext cx="0" cy="238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48D5D9B-3D80-413C-ADBC-6C42CD9CCC82}"/>
              </a:ext>
            </a:extLst>
          </p:cNvPr>
          <p:cNvGrpSpPr/>
          <p:nvPr/>
        </p:nvGrpSpPr>
        <p:grpSpPr>
          <a:xfrm>
            <a:off x="4593763" y="5813391"/>
            <a:ext cx="2105021" cy="187313"/>
            <a:chOff x="4538663" y="4047557"/>
            <a:chExt cx="2105021" cy="18731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DAC2AF-69CF-456A-B800-9CA574DC8D09}"/>
                </a:ext>
              </a:extLst>
            </p:cNvPr>
            <p:cNvSpPr/>
            <p:nvPr/>
          </p:nvSpPr>
          <p:spPr>
            <a:xfrm>
              <a:off x="4538663" y="4047557"/>
              <a:ext cx="2105021" cy="1873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EEC154E-95D2-41E2-B555-E6751B156240}"/>
                </a:ext>
              </a:extLst>
            </p:cNvPr>
            <p:cNvCxnSpPr>
              <a:cxnSpLocks/>
            </p:cNvCxnSpPr>
            <p:nvPr/>
          </p:nvCxnSpPr>
          <p:spPr>
            <a:xfrm>
              <a:off x="5600699" y="4047557"/>
              <a:ext cx="0" cy="187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F17E24-73B9-4ED6-821E-839491ADEDD4}"/>
              </a:ext>
            </a:extLst>
          </p:cNvPr>
          <p:cNvGrpSpPr/>
          <p:nvPr/>
        </p:nvGrpSpPr>
        <p:grpSpPr>
          <a:xfrm>
            <a:off x="5627223" y="6031598"/>
            <a:ext cx="1042982" cy="393667"/>
            <a:chOff x="5600699" y="4261283"/>
            <a:chExt cx="1042982" cy="393667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8A7001BB-D769-4BD1-BFEA-BE440E1DC788}"/>
                </a:ext>
              </a:extLst>
            </p:cNvPr>
            <p:cNvSpPr/>
            <p:nvPr/>
          </p:nvSpPr>
          <p:spPr>
            <a:xfrm rot="5400000">
              <a:off x="6080140" y="3781842"/>
              <a:ext cx="84100" cy="1042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9B93E88-6842-41EB-9990-996518134986}"/>
                </a:ext>
              </a:extLst>
            </p:cNvPr>
            <p:cNvCxnSpPr>
              <a:cxnSpLocks/>
            </p:cNvCxnSpPr>
            <p:nvPr/>
          </p:nvCxnSpPr>
          <p:spPr>
            <a:xfrm>
              <a:off x="6122189" y="4416902"/>
              <a:ext cx="0" cy="238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6D33B2-314D-46AC-864D-37CCAA4B566F}"/>
                  </a:ext>
                </a:extLst>
              </p:cNvPr>
              <p:cNvSpPr txBox="1"/>
              <p:nvPr/>
            </p:nvSpPr>
            <p:spPr>
              <a:xfrm>
                <a:off x="3101407" y="6142111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86D33B2-314D-46AC-864D-37CCAA4B5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407" y="6142111"/>
                <a:ext cx="89569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13BDB3-9BD5-4D11-96A4-3FBDB0A4F913}"/>
              </a:ext>
            </a:extLst>
          </p:cNvPr>
          <p:cNvSpPr txBox="1"/>
          <p:nvPr/>
        </p:nvSpPr>
        <p:spPr>
          <a:xfrm>
            <a:off x="8265644" y="1436418"/>
            <a:ext cx="1117614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“GGM PRF”</a:t>
            </a:r>
          </a:p>
        </p:txBody>
      </p:sp>
    </p:spTree>
    <p:extLst>
      <p:ext uri="{BB962C8B-B14F-4D97-AF65-F5344CB8AC3E}">
        <p14:creationId xmlns:p14="http://schemas.microsoft.com/office/powerpoint/2010/main" val="17420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5654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What’s a PRF good for?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Lots of things! Like really powerful encryption: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B0CB43F-BB8E-4A70-877D-0D5BAAC434FD}"/>
              </a:ext>
            </a:extLst>
          </p:cNvPr>
          <p:cNvGrpSpPr/>
          <p:nvPr/>
        </p:nvGrpSpPr>
        <p:grpSpPr>
          <a:xfrm>
            <a:off x="475900" y="2103601"/>
            <a:ext cx="11197865" cy="1744497"/>
            <a:chOff x="482320" y="2843687"/>
            <a:chExt cx="11150879" cy="100820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5B4053-AFA2-4A18-AFA1-B386DD7686B1}"/>
                </a:ext>
              </a:extLst>
            </p:cNvPr>
            <p:cNvSpPr/>
            <p:nvPr/>
          </p:nvSpPr>
          <p:spPr>
            <a:xfrm>
              <a:off x="482320" y="2843687"/>
              <a:ext cx="11150879" cy="10082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encryption).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scheme: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sample a PRF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𝐃𝐞𝐜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blipFill>
                  <a:blip r:embed="rId2"/>
                  <a:stretch>
                    <a:fillRect l="-442" t="-820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E2BA0-B968-4040-9388-809150AAB11A}"/>
                  </a:ext>
                </a:extLst>
              </p:cNvPr>
              <p:cNvSpPr txBox="1"/>
              <p:nvPr/>
            </p:nvSpPr>
            <p:spPr>
              <a:xfrm>
                <a:off x="3566862" y="4664270"/>
                <a:ext cx="502124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E2BA0-B968-4040-9388-809150AA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62" y="4664270"/>
                <a:ext cx="5021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A5F76E0-0743-44F0-A61A-487F252918A1}"/>
              </a:ext>
            </a:extLst>
          </p:cNvPr>
          <p:cNvGrpSpPr/>
          <p:nvPr/>
        </p:nvGrpSpPr>
        <p:grpSpPr>
          <a:xfrm>
            <a:off x="514000" y="5033602"/>
            <a:ext cx="4947966" cy="1062632"/>
            <a:chOff x="143022" y="5169189"/>
            <a:chExt cx="4947966" cy="106263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234DCBE-F284-4EE6-9ACF-B0964CC73A77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>
              <a:off x="1835418" y="5677644"/>
              <a:ext cx="13799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3353796-747B-4825-9D26-57639EDF222E}"/>
                    </a:ext>
                  </a:extLst>
                </p:cNvPr>
                <p:cNvSpPr txBox="1"/>
                <p:nvPr/>
              </p:nvSpPr>
              <p:spPr>
                <a:xfrm>
                  <a:off x="934845" y="5465546"/>
                  <a:ext cx="817019" cy="37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3353796-747B-4825-9D26-57639EDF2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845" y="5465546"/>
                  <a:ext cx="817019" cy="3792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5978C83-B704-44F7-A20F-52FA6C896190}"/>
                    </a:ext>
                  </a:extLst>
                </p:cNvPr>
                <p:cNvSpPr txBox="1"/>
                <p:nvPr/>
              </p:nvSpPr>
              <p:spPr>
                <a:xfrm>
                  <a:off x="3215323" y="5492978"/>
                  <a:ext cx="437940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5978C83-B704-44F7-A20F-52FA6C896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323" y="5492978"/>
                  <a:ext cx="43794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4C21C6A-E320-4896-A783-A07020A994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263" y="5677644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F5C68EF-03A1-47D8-9240-E21D2DC4918A}"/>
                    </a:ext>
                  </a:extLst>
                </p:cNvPr>
                <p:cNvSpPr txBox="1"/>
                <p:nvPr/>
              </p:nvSpPr>
              <p:spPr>
                <a:xfrm>
                  <a:off x="4197515" y="5492977"/>
                  <a:ext cx="817019" cy="37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F5C68EF-03A1-47D8-9240-E21D2DC49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515" y="5492977"/>
                  <a:ext cx="817019" cy="3792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BA449AF-D296-439E-B607-3075083CBEC6}"/>
                </a:ext>
              </a:extLst>
            </p:cNvPr>
            <p:cNvSpPr txBox="1"/>
            <p:nvPr/>
          </p:nvSpPr>
          <p:spPr>
            <a:xfrm>
              <a:off x="143022" y="5508367"/>
              <a:ext cx="91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plaintext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997F04-129D-4FE7-BDD0-657A7ACFB914}"/>
                </a:ext>
              </a:extLst>
            </p:cNvPr>
            <p:cNvSpPr txBox="1"/>
            <p:nvPr/>
          </p:nvSpPr>
          <p:spPr>
            <a:xfrm>
              <a:off x="4076992" y="5893267"/>
              <a:ext cx="1013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ciphertext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C05D78B-0187-4937-BE17-A984AB829F12}"/>
                </a:ext>
              </a:extLst>
            </p:cNvPr>
            <p:cNvCxnSpPr>
              <a:cxnSpLocks/>
            </p:cNvCxnSpPr>
            <p:nvPr/>
          </p:nvCxnSpPr>
          <p:spPr>
            <a:xfrm>
              <a:off x="3433814" y="5169189"/>
              <a:ext cx="0" cy="32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F6714A0-B681-4298-AEA1-DF5714C7C681}"/>
              </a:ext>
            </a:extLst>
          </p:cNvPr>
          <p:cNvGrpSpPr/>
          <p:nvPr/>
        </p:nvGrpSpPr>
        <p:grpSpPr>
          <a:xfrm>
            <a:off x="8382786" y="55826"/>
            <a:ext cx="3707613" cy="1886868"/>
            <a:chOff x="8082141" y="660278"/>
            <a:chExt cx="3707613" cy="1886868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8DB79BC-7C29-4C83-A46D-A55199BC72F0}"/>
                </a:ext>
              </a:extLst>
            </p:cNvPr>
            <p:cNvSpPr/>
            <p:nvPr/>
          </p:nvSpPr>
          <p:spPr>
            <a:xfrm>
              <a:off x="8082141" y="660278"/>
              <a:ext cx="3707613" cy="18868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400" b="1" dirty="0">
                  <a:latin typeface="Avenir Next LT Pro" panose="020B0504020202020204" pitchFamily="34" charset="0"/>
                </a:rPr>
                <a:t>One-time pad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93F20C-0DA8-4B4C-915E-C745B368A4B5}"/>
                </a:ext>
              </a:extLst>
            </p:cNvPr>
            <p:cNvGrpSpPr/>
            <p:nvPr/>
          </p:nvGrpSpPr>
          <p:grpSpPr>
            <a:xfrm>
              <a:off x="8301738" y="873773"/>
              <a:ext cx="3331462" cy="1607020"/>
              <a:chOff x="741120" y="3928534"/>
              <a:chExt cx="3331462" cy="160702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F5304D2-7C06-4612-950E-45B994DDC616}"/>
                  </a:ext>
                </a:extLst>
              </p:cNvPr>
              <p:cNvGrpSpPr/>
              <p:nvPr/>
            </p:nvGrpSpPr>
            <p:grpSpPr>
              <a:xfrm>
                <a:off x="810916" y="3928534"/>
                <a:ext cx="3155902" cy="1253077"/>
                <a:chOff x="810916" y="3928534"/>
                <a:chExt cx="3155902" cy="1253077"/>
              </a:xfrm>
            </p:grpSpPr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27C06985-0430-4470-B046-BFEC6196D6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9037" y="4257676"/>
                  <a:ext cx="0" cy="55460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A704AC2B-41E7-4AAA-87DB-FA3E9D2772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3569" y="3928534"/>
                      <a:ext cx="3709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4B3BDA4-0BFE-4C5A-B9BE-D609CEF9A4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3569" y="3928534"/>
                      <a:ext cx="370935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7687AA50-531B-4131-9560-E3C07AD215BC}"/>
                    </a:ext>
                  </a:extLst>
                </p:cNvPr>
                <p:cNvCxnSpPr>
                  <a:cxnSpLocks/>
                  <a:endCxn id="105" idx="1"/>
                </p:cNvCxnSpPr>
                <p:nvPr/>
              </p:nvCxnSpPr>
              <p:spPr>
                <a:xfrm>
                  <a:off x="1622273" y="4996945"/>
                  <a:ext cx="54779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FB40C9F0-5D13-44A0-AE85-0B497E4BE8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916" y="4812279"/>
                      <a:ext cx="8423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0C79F94-0A93-41AF-8630-C258EBD4A7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916" y="4812279"/>
                      <a:ext cx="842346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7AC7939E-5381-4031-B901-C93DABDB40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0065" y="4812279"/>
                      <a:ext cx="437940" cy="369332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⨁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370CF88E-C69E-4D06-B3ED-A0E7019C95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0065" y="4812279"/>
                      <a:ext cx="43794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2FEF43BB-F1E5-484B-B7C6-70AE72DD8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8005" y="4996945"/>
                  <a:ext cx="54779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13CC491B-C837-4A40-B6AC-EB54730934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4472" y="4812278"/>
                      <a:ext cx="8423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557BB63-2666-48D4-B00E-37DC674BFA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4472" y="4812278"/>
                      <a:ext cx="842346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E2076A3-5660-4F75-98DB-7935BA91BE2F}"/>
                  </a:ext>
                </a:extLst>
              </p:cNvPr>
              <p:cNvSpPr txBox="1"/>
              <p:nvPr/>
            </p:nvSpPr>
            <p:spPr>
              <a:xfrm>
                <a:off x="741120" y="5197000"/>
                <a:ext cx="91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plaintext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A0BAEF-64CF-463A-82D8-A814FCA4F357}"/>
                  </a:ext>
                </a:extLst>
              </p:cNvPr>
              <p:cNvSpPr txBox="1"/>
              <p:nvPr/>
            </p:nvSpPr>
            <p:spPr>
              <a:xfrm>
                <a:off x="3058586" y="5197000"/>
                <a:ext cx="1013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ciphertext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CA7622-48AE-40ED-A48C-044E2E787C06}"/>
              </a:ext>
            </a:extLst>
          </p:cNvPr>
          <p:cNvGrpSpPr/>
          <p:nvPr/>
        </p:nvGrpSpPr>
        <p:grpSpPr>
          <a:xfrm>
            <a:off x="1005435" y="4161365"/>
            <a:ext cx="4466056" cy="502905"/>
            <a:chOff x="634457" y="4296952"/>
            <a:chExt cx="4466056" cy="502905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FBCDCA7-B151-467D-AD5F-FE8815F55170}"/>
                </a:ext>
              </a:extLst>
            </p:cNvPr>
            <p:cNvCxnSpPr>
              <a:cxnSpLocks/>
            </p:cNvCxnSpPr>
            <p:nvPr/>
          </p:nvCxnSpPr>
          <p:spPr>
            <a:xfrm>
              <a:off x="2670746" y="4476069"/>
              <a:ext cx="1529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235B3D1-91EB-4B41-9DD1-5A8D4E26BDD8}"/>
                    </a:ext>
                  </a:extLst>
                </p:cNvPr>
                <p:cNvSpPr txBox="1"/>
                <p:nvPr/>
              </p:nvSpPr>
              <p:spPr>
                <a:xfrm>
                  <a:off x="1801923" y="4296952"/>
                  <a:ext cx="8904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235B3D1-91EB-4B41-9DD1-5A8D4E26B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923" y="4296952"/>
                  <a:ext cx="89043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DDB32DD-9C57-4E68-86EF-9C401E6FFB2F}"/>
                </a:ext>
              </a:extLst>
            </p:cNvPr>
            <p:cNvSpPr txBox="1"/>
            <p:nvPr/>
          </p:nvSpPr>
          <p:spPr>
            <a:xfrm>
              <a:off x="634457" y="4319382"/>
              <a:ext cx="1204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randomness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FD7C6476-D43F-4DE4-A258-281CDCF03609}"/>
                    </a:ext>
                  </a:extLst>
                </p:cNvPr>
                <p:cNvSpPr txBox="1"/>
                <p:nvPr/>
              </p:nvSpPr>
              <p:spPr>
                <a:xfrm>
                  <a:off x="4210076" y="4304064"/>
                  <a:ext cx="8904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FD7C6476-D43F-4DE4-A258-281CDCF03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076" y="4304064"/>
                  <a:ext cx="89043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7C71402F-7105-4EFE-9045-78624880F869}"/>
                </a:ext>
              </a:extLst>
            </p:cNvPr>
            <p:cNvCxnSpPr>
              <a:cxnSpLocks/>
            </p:cNvCxnSpPr>
            <p:nvPr/>
          </p:nvCxnSpPr>
          <p:spPr>
            <a:xfrm>
              <a:off x="3435738" y="4476069"/>
              <a:ext cx="0" cy="32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F5F813-9FF4-4DF7-89D2-015D5B51B13E}"/>
              </a:ext>
            </a:extLst>
          </p:cNvPr>
          <p:cNvSpPr txBox="1"/>
          <p:nvPr/>
        </p:nvSpPr>
        <p:spPr>
          <a:xfrm>
            <a:off x="6367332" y="4154160"/>
            <a:ext cx="4896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Some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at its core, there’s still OTP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can send arbitrarily-many messages!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encryption is now a </a:t>
            </a:r>
            <a:r>
              <a:rPr lang="en-US" i="1" dirty="0">
                <a:latin typeface="Avenir Next LT Pro" panose="020B0504020202020204" pitchFamily="34" charset="0"/>
              </a:rPr>
              <a:t>randomized</a:t>
            </a:r>
            <a:r>
              <a:rPr lang="en-US" dirty="0">
                <a:latin typeface="Avenir Next LT Pro" panose="020B0504020202020204" pitchFamily="34" charset="0"/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28705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CPA ATTACKS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security?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turns out, we get a big upgrade there too.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Chosen plaintext attacks (CPA):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at anytime during their attack…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adversary can ask for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an encryption of any message!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“chosen plaintext”;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Examples.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against OTP: query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Complete key recovery with one query!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against PRG scheme: can only encrypt a limited number of times…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   … so adversary can just use them all up!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4FEEAF8-5B88-496D-8A09-25CECC8C8AC1}"/>
              </a:ext>
            </a:extLst>
          </p:cNvPr>
          <p:cNvGrpSpPr/>
          <p:nvPr/>
        </p:nvGrpSpPr>
        <p:grpSpPr>
          <a:xfrm>
            <a:off x="7239001" y="1359073"/>
            <a:ext cx="4555066" cy="2691170"/>
            <a:chOff x="6906684" y="1520998"/>
            <a:chExt cx="4555066" cy="269117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3B61EFE-1A26-4F63-A009-6BB0F4430D1A}"/>
                </a:ext>
              </a:extLst>
            </p:cNvPr>
            <p:cNvGrpSpPr/>
            <p:nvPr/>
          </p:nvGrpSpPr>
          <p:grpSpPr>
            <a:xfrm>
              <a:off x="6906684" y="2645832"/>
              <a:ext cx="4555066" cy="1566336"/>
              <a:chOff x="1693333" y="3285064"/>
              <a:chExt cx="7916334" cy="23198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B5E64FC-A222-4C08-B867-D2B9FB78BC5E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/>
                  <a:t>Alice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BA3E881-36E5-45ED-BB7D-1D7DA50943AF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/>
                  <a:t>Bob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FAD41C5-5423-43AE-BCED-6B515B688299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Eve</a:t>
                </a: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0737F3FA-DC28-430C-8584-B2B1F6647490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45" name="Picture 44" descr="A picture containing object, light, lamp, milk&#10;&#10;Description automatically generated">
                <a:extLst>
                  <a:ext uri="{FF2B5EF4-FFF2-40B4-BE49-F238E27FC236}">
                    <a16:creationId xmlns:a16="http://schemas.microsoft.com/office/drawing/2014/main" id="{48ECEDE8-DBF1-4B8E-9C3C-1F403088C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6747">
                <a:off x="5351758" y="3900464"/>
                <a:ext cx="758952" cy="902798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3C757A6-45B6-4542-B46F-51022A1D3620}"/>
                </a:ext>
              </a:extLst>
            </p:cNvPr>
            <p:cNvGrpSpPr/>
            <p:nvPr/>
          </p:nvGrpSpPr>
          <p:grpSpPr>
            <a:xfrm>
              <a:off x="8763006" y="1520998"/>
              <a:ext cx="808455" cy="1124834"/>
              <a:chOff x="4684088" y="4704465"/>
              <a:chExt cx="808455" cy="1124834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8AB1B31-9BB3-4DF7-94D8-BEC0919BA22A}"/>
                  </a:ext>
                </a:extLst>
              </p:cNvPr>
              <p:cNvCxnSpPr/>
              <p:nvPr/>
            </p:nvCxnSpPr>
            <p:spPr>
              <a:xfrm flipV="1">
                <a:off x="5029200" y="5353050"/>
                <a:ext cx="0" cy="4762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8AB231D3-F5A0-45D1-B8C9-3C01358C8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750" y="5351463"/>
                <a:ext cx="0" cy="4778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E260406F-5C51-43A7-BE50-3B953E115209}"/>
                      </a:ext>
                    </a:extLst>
                  </p:cNvPr>
                  <p:cNvSpPr/>
                  <p:nvPr/>
                </p:nvSpPr>
                <p:spPr>
                  <a:xfrm>
                    <a:off x="4684088" y="4704465"/>
                    <a:ext cx="808455" cy="646998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E260406F-5C51-43A7-BE50-3B953E1152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4088" y="4704465"/>
                    <a:ext cx="808455" cy="646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43580F-C7F9-4681-B3D1-735DAE08D56E}"/>
                    </a:ext>
                  </a:extLst>
                </p:cNvPr>
                <p:cNvSpPr txBox="1"/>
                <p:nvPr/>
              </p:nvSpPr>
              <p:spPr>
                <a:xfrm>
                  <a:off x="6906684" y="302653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43580F-C7F9-4681-B3D1-735DAE08D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684" y="302653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31C0ACF-72FD-4986-AD4D-4FDEF2BB2E25}"/>
                    </a:ext>
                  </a:extLst>
                </p:cNvPr>
                <p:cNvSpPr txBox="1"/>
                <p:nvPr/>
              </p:nvSpPr>
              <p:spPr>
                <a:xfrm>
                  <a:off x="10224331" y="3068856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31C0ACF-72FD-4986-AD4D-4FDEF2BB2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4331" y="3068856"/>
                  <a:ext cx="3709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69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RECALL: “IND” SECRECY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Indistinguishability experiment (IND).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b="0" i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0" i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0" dirty="0">
                    <a:latin typeface="+mj-lt"/>
                  </a:rPr>
                  <a:t> </a:t>
                </a:r>
                <a:r>
                  <a:rPr lang="en-US" sz="1800" i="0" dirty="0">
                    <a:latin typeface="Avenir Next LT Pro" panose="020B0504020202020204" pitchFamily="34" charset="0"/>
                  </a:rPr>
                  <a:t>with</a:t>
                </a:r>
                <a:r>
                  <a:rPr lang="en-US" sz="18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We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then we 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7C74A-C1FB-4F30-A0B5-6B102D9650FA}"/>
              </a:ext>
            </a:extLst>
          </p:cNvPr>
          <p:cNvGrpSpPr/>
          <p:nvPr/>
        </p:nvGrpSpPr>
        <p:grpSpPr>
          <a:xfrm>
            <a:off x="7144973" y="1723840"/>
            <a:ext cx="4498275" cy="2259619"/>
            <a:chOff x="7144973" y="1723840"/>
            <a:chExt cx="4498275" cy="22596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7038A0D-E3A4-4249-91E3-A06BEE24ED78}"/>
                </a:ext>
              </a:extLst>
            </p:cNvPr>
            <p:cNvGrpSpPr/>
            <p:nvPr/>
          </p:nvGrpSpPr>
          <p:grpSpPr>
            <a:xfrm>
              <a:off x="7144973" y="1723840"/>
              <a:ext cx="4498275" cy="2259619"/>
              <a:chOff x="7144973" y="1723840"/>
              <a:chExt cx="4498275" cy="22596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4B4C800-7D43-441B-85BC-34A9FD092F2D}"/>
                  </a:ext>
                </a:extLst>
              </p:cNvPr>
              <p:cNvGrpSpPr/>
              <p:nvPr/>
            </p:nvGrpSpPr>
            <p:grpSpPr>
              <a:xfrm>
                <a:off x="7155021" y="1723840"/>
                <a:ext cx="4488227" cy="986503"/>
                <a:chOff x="7697037" y="1676310"/>
                <a:chExt cx="4488227" cy="9865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3E48B584-1F62-427F-95CD-5AF249829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CFB33F73-ED85-4DEC-A40E-EBB1FAE0D8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E6F74DE-0D0F-4BCC-8C9A-410625DC0C1B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DBDEA48D-FE91-4321-82E2-BA441D3168D2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6BD9B77F-1104-4E1F-BC8F-ADAB7E4D8D2B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C916EB9F-24D1-4207-8264-13F41AD76A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324E2ECF-AA1B-442B-AC91-67263F1839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DF64D439-2B50-4282-ACAD-95952D5911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46A5E71-9C5C-450C-A9D1-7549E343E0D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F1B888BE-AEAD-4BA4-98E6-B64CD5BA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A39EAD00-FB07-40E8-B6A5-DFEFAB237B9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D51564F-AD70-410A-9182-58153E8B8C16}"/>
                    </a:ext>
                  </a:extLst>
                </p:cNvPr>
                <p:cNvCxnSpPr>
                  <a:cxnSpLocks/>
                  <a:stCxn id="57" idx="3"/>
                  <a:endCxn id="59" idx="1"/>
                </p:cNvCxnSpPr>
                <p:nvPr/>
              </p:nvCxnSpPr>
              <p:spPr>
                <a:xfrm>
                  <a:off x="10064702" y="2036142"/>
                  <a:ext cx="435825" cy="142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632969F0-7FC8-42BC-809A-10B64750D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873B9225-894F-47BA-9BD4-760B7E486D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CC12EBF-1979-47A6-BAA6-0B6A450A9C8A}"/>
                    </a:ext>
                  </a:extLst>
                </p:cNvPr>
                <p:cNvCxnSpPr>
                  <a:stCxn id="59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9A657BA-18C7-4CD2-A177-FEDD90B837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B3081936-0617-4D47-A4A8-408C72DF59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2707D1A-18EA-4A1D-BC5A-4B9C77CA065E}"/>
                  </a:ext>
                </a:extLst>
              </p:cNvPr>
              <p:cNvGrpSpPr/>
              <p:nvPr/>
            </p:nvGrpSpPr>
            <p:grpSpPr>
              <a:xfrm>
                <a:off x="7144973" y="2963168"/>
                <a:ext cx="4488227" cy="1020291"/>
                <a:chOff x="7697037" y="1676310"/>
                <a:chExt cx="4488227" cy="10202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300665C8-6BD7-4A92-B7A0-DFA2F3490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6F20C4A-8F2F-4ABA-B7FE-D07F7C670B7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E44DF0A-9677-49E8-9B0C-8A77B24DCE7D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EF232444-56AF-4526-88F1-43DAA7655A31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F7CE8FD6-B67F-46F8-9914-7E6A614B92A0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5C257E7A-2026-4117-A7A9-30C1CA4DCE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D424AFEB-E533-4EE8-BEB2-133713393B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FFB1EC8-3554-4F98-A4F8-753593172D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92EBAF6C-3A6B-41F6-A432-5706208AA2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036A262-9B56-4D4A-8F9C-482E82A0D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0E22619-86CE-40CC-9CD9-92FB8254DFE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6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BC4DA3C-FBCC-4F85-A837-B6C63D0F6A66}"/>
                    </a:ext>
                  </a:extLst>
                </p:cNvPr>
                <p:cNvCxnSpPr>
                  <a:cxnSpLocks/>
                  <a:stCxn id="46" idx="3"/>
                  <a:endCxn id="48" idx="1"/>
                </p:cNvCxnSpPr>
                <p:nvPr/>
              </p:nvCxnSpPr>
              <p:spPr>
                <a:xfrm flipV="1">
                  <a:off x="10074750" y="2178254"/>
                  <a:ext cx="425777" cy="3423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1E3FF5E-AD45-43DD-964D-D4671BDA1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E600AE2-1EC6-43A6-97F7-88D13101E9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05FD53BC-F976-4FC6-AE91-B057EE81D441}"/>
                    </a:ext>
                  </a:extLst>
                </p:cNvPr>
                <p:cNvCxnSpPr>
                  <a:stCxn id="48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D2D75299-91F2-4E10-ACA9-0834134467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E642588-40DD-4201-9E73-FC6283E081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92369" y="4583978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blipFill>
                  <a:blip r:embed="rId18"/>
                  <a:stretch>
                    <a:fillRect l="-530" t="-2963" b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4722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Indistinguishability under Chosen Plaintext Attack.</a:t>
                </a:r>
              </a:p>
              <a:p>
                <a:pPr marL="0" indent="0">
                  <a:buNone/>
                </a:pPr>
                <a:r>
                  <a:rPr lang="en-US" sz="1800" b="0" i="1" dirty="0">
                    <a:latin typeface="Avenir Next LT Pro" panose="020B0504020202020204" pitchFamily="34" charset="0"/>
                  </a:rPr>
                  <a:t>INDCPA</a:t>
                </a:r>
                <a:r>
                  <a:rPr lang="en-US" sz="1800" b="0" i="0" dirty="0">
                    <a:latin typeface="Avenir Next LT Pro" panose="020B0504020202020204" pitchFamily="34" charset="0"/>
                  </a:rPr>
                  <a:t> experiment: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Give adversary 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0" dirty="0">
                    <a:latin typeface="Avenir Next LT Pro" panose="020B0504020202020204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Sample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sSub>
                          <m:sSub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581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INDCPA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experiment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318644"/>
                </a:xfrm>
                <a:prstGeom prst="rect">
                  <a:avLst/>
                </a:prstGeom>
                <a:blipFill>
                  <a:blip r:embed="rId3"/>
                  <a:stretch>
                    <a:fillRect l="-530" t="-22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E6F74DE-0D0F-4BCC-8C9A-410625DC0C1B}"/>
              </a:ext>
            </a:extLst>
          </p:cNvPr>
          <p:cNvGrpSpPr/>
          <p:nvPr/>
        </p:nvGrpSpPr>
        <p:grpSpPr>
          <a:xfrm>
            <a:off x="8069421" y="1723840"/>
            <a:ext cx="538865" cy="853621"/>
            <a:chOff x="8608286" y="1563747"/>
            <a:chExt cx="538865" cy="85362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BDEA48D-FE91-4321-82E2-BA441D3168D2}"/>
                </a:ext>
              </a:extLst>
            </p:cNvPr>
            <p:cNvCxnSpPr/>
            <p:nvPr/>
          </p:nvCxnSpPr>
          <p:spPr>
            <a:xfrm>
              <a:off x="8611437" y="1909187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BD9B77F-1104-4E1F-BC8F-ADAB7E4D8D2B}"/>
                </a:ext>
              </a:extLst>
            </p:cNvPr>
            <p:cNvCxnSpPr/>
            <p:nvPr/>
          </p:nvCxnSpPr>
          <p:spPr>
            <a:xfrm>
              <a:off x="8611437" y="2413279"/>
              <a:ext cx="532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916EB9F-24D1-4207-8264-13F41AD76AE1}"/>
                    </a:ext>
                  </a:extLst>
                </p:cNvPr>
                <p:cNvSpPr txBox="1"/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24E2ECF-AA1B-442B-AC91-67263F183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3747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F64D439-2B50-4282-ACAD-95952D591123}"/>
                    </a:ext>
                  </a:extLst>
                </p:cNvPr>
                <p:cNvSpPr txBox="1"/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46A5E71-9C5C-450C-A9D1-7549E343E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2048036"/>
                  <a:ext cx="5388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DACA5-6789-426D-BC64-4AAF72E9BC62}"/>
              </a:ext>
            </a:extLst>
          </p:cNvPr>
          <p:cNvGrpSpPr/>
          <p:nvPr/>
        </p:nvGrpSpPr>
        <p:grpSpPr>
          <a:xfrm>
            <a:off x="7155021" y="1068444"/>
            <a:ext cx="914400" cy="1641899"/>
            <a:chOff x="7155021" y="1068444"/>
            <a:chExt cx="914400" cy="164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/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/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6591B04-4DAA-4F0D-84BB-93FE77950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2FA50D-FEB6-465C-A917-2985AD94F5BF}"/>
                </a:ext>
              </a:extLst>
            </p:cNvPr>
            <p:cNvGrpSpPr/>
            <p:nvPr/>
          </p:nvGrpSpPr>
          <p:grpSpPr>
            <a:xfrm>
              <a:off x="7463808" y="1528387"/>
              <a:ext cx="285565" cy="256137"/>
              <a:chOff x="6329779" y="1253067"/>
              <a:chExt cx="285565" cy="256137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779ACC6-1E39-462B-9942-FF508D307CB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8B3EE9E-9AE4-4C1B-BDE7-AEA3240371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4AB9E-CC31-406E-BF36-5F05912A348D}"/>
              </a:ext>
            </a:extLst>
          </p:cNvPr>
          <p:cNvGrpSpPr/>
          <p:nvPr/>
        </p:nvGrpSpPr>
        <p:grpSpPr>
          <a:xfrm>
            <a:off x="7144973" y="1814687"/>
            <a:ext cx="2813538" cy="2842629"/>
            <a:chOff x="7144973" y="1814687"/>
            <a:chExt cx="2813538" cy="2842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/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B888BE-AEAD-4BA4-98E6-B64CD5BAFA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1907722"/>
                  <a:ext cx="911249" cy="3519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D51564F-AD70-410A-9182-58153E8B8C16}"/>
                </a:ext>
              </a:extLst>
            </p:cNvPr>
            <p:cNvCxnSpPr>
              <a:cxnSpLocks/>
              <a:stCxn id="57" idx="3"/>
              <a:endCxn id="59" idx="1"/>
            </p:cNvCxnSpPr>
            <p:nvPr/>
          </p:nvCxnSpPr>
          <p:spPr>
            <a:xfrm>
              <a:off x="9522686" y="2083672"/>
              <a:ext cx="435825" cy="14211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/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036A262-9B56-4D4A-8F9C-482E82A0D6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437" y="3631559"/>
                  <a:ext cx="911249" cy="351900"/>
                </a:xfrm>
                <a:prstGeom prst="rect">
                  <a:avLst/>
                </a:prstGeom>
                <a:blipFill>
                  <a:blip r:embed="rId10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BC4DA3C-FBCC-4F85-A837-B6C63D0F6A66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 flipV="1">
              <a:off x="9522686" y="3465112"/>
              <a:ext cx="425777" cy="34239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/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0665C8-6BD7-4A92-B7A0-DFA2F34909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973" y="3035271"/>
                  <a:ext cx="914400" cy="914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44DF0A-9677-49E8-9B0C-8A77B24DCE7D}"/>
                </a:ext>
              </a:extLst>
            </p:cNvPr>
            <p:cNvGrpSpPr/>
            <p:nvPr/>
          </p:nvGrpSpPr>
          <p:grpSpPr>
            <a:xfrm>
              <a:off x="8059373" y="2963168"/>
              <a:ext cx="538865" cy="853621"/>
              <a:chOff x="8608286" y="1563747"/>
              <a:chExt cx="538865" cy="853621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F232444-56AF-4526-88F1-43DAA7655A31}"/>
                  </a:ext>
                </a:extLst>
              </p:cNvPr>
              <p:cNvCxnSpPr/>
              <p:nvPr/>
            </p:nvCxnSpPr>
            <p:spPr>
              <a:xfrm>
                <a:off x="8611437" y="1909187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F7CE8FD6-B67F-46F8-9914-7E6A614B92A0}"/>
                  </a:ext>
                </a:extLst>
              </p:cNvPr>
              <p:cNvCxnSpPr/>
              <p:nvPr/>
            </p:nvCxnSpPr>
            <p:spPr>
              <a:xfrm>
                <a:off x="8611437" y="2413279"/>
                <a:ext cx="5325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C257E7A-2026-4117-A7A9-30C1CA4DCEA4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424AFEB-E533-4EE8-BEB2-133713393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1563747"/>
                    <a:ext cx="53886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FFB1EC8-3554-4F98-A4F8-753593172D66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2EBAF6C-3A6B-41F6-A432-5706208AA2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286" y="2048036"/>
                    <a:ext cx="53886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202B78-54B6-4FBB-AFA4-C2036AFC1F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6"/>
                  <a:stretch>
                    <a:fillRect l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0A0B3D-10B5-4E12-8519-BFEBEB605523}"/>
                </a:ext>
              </a:extLst>
            </p:cNvPr>
            <p:cNvGrpSpPr/>
            <p:nvPr/>
          </p:nvGrpSpPr>
          <p:grpSpPr>
            <a:xfrm>
              <a:off x="7469438" y="3947599"/>
              <a:ext cx="285565" cy="256137"/>
              <a:chOff x="6329779" y="1253067"/>
              <a:chExt cx="285565" cy="256137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E257A62-3CEF-4A34-B3D1-67E88CC28CC4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6BD4A849-B7B5-4A39-89D0-2B8424C0C6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793CB4-2FA7-4FCD-ABD5-82ED55748BE4}"/>
              </a:ext>
            </a:extLst>
          </p:cNvPr>
          <p:cNvGrpSpPr/>
          <p:nvPr/>
        </p:nvGrpSpPr>
        <p:grpSpPr>
          <a:xfrm>
            <a:off x="9948463" y="1048970"/>
            <a:ext cx="1694785" cy="3580751"/>
            <a:chOff x="9948463" y="1048970"/>
            <a:chExt cx="1694785" cy="3580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/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CC12EBF-1979-47A6-BAA6-0B6A450A9C8A}"/>
                </a:ext>
              </a:extLst>
            </p:cNvPr>
            <p:cNvCxnSpPr>
              <a:stCxn id="59" idx="3"/>
            </p:cNvCxnSpPr>
            <p:nvPr/>
          </p:nvCxnSpPr>
          <p:spPr>
            <a:xfrm>
              <a:off x="10872911" y="2225784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/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/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FD53BC-F976-4FC6-AE91-B057EE81D441}"/>
                </a:ext>
              </a:extLst>
            </p:cNvPr>
            <p:cNvCxnSpPr>
              <a:stCxn id="48" idx="3"/>
            </p:cNvCxnSpPr>
            <p:nvPr/>
          </p:nvCxnSpPr>
          <p:spPr>
            <a:xfrm>
              <a:off x="10862863" y="3465112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/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/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4B8E141-ED54-4786-97B6-BBABAB902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4159" y="1048970"/>
                  <a:ext cx="679716" cy="459943"/>
                </a:xfrm>
                <a:prstGeom prst="rect">
                  <a:avLst/>
                </a:prstGeom>
                <a:blipFill>
                  <a:blip r:embed="rId21"/>
                  <a:stretch>
                    <a:fillRect l="-1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245090F-8261-4DFB-84E8-E7F8573BD7CA}"/>
                </a:ext>
              </a:extLst>
            </p:cNvPr>
            <p:cNvGrpSpPr/>
            <p:nvPr/>
          </p:nvGrpSpPr>
          <p:grpSpPr>
            <a:xfrm>
              <a:off x="10215604" y="1508913"/>
              <a:ext cx="285565" cy="256137"/>
              <a:chOff x="6329779" y="1253067"/>
              <a:chExt cx="285565" cy="256137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82B2AE1-E302-44CD-9ED7-F6DB40A22C7D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29F56A8-D959-42BE-965C-B0E8163C9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/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54C45DC-7CD0-45C3-AD64-793A410994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4750" y="4169778"/>
                  <a:ext cx="679716" cy="459943"/>
                </a:xfrm>
                <a:prstGeom prst="rect">
                  <a:avLst/>
                </a:prstGeom>
                <a:blipFill>
                  <a:blip r:embed="rId22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B7D32A-9DA0-448F-9538-F6B249EFE15E}"/>
                </a:ext>
              </a:extLst>
            </p:cNvPr>
            <p:cNvGrpSpPr/>
            <p:nvPr/>
          </p:nvGrpSpPr>
          <p:grpSpPr>
            <a:xfrm>
              <a:off x="10271825" y="3920004"/>
              <a:ext cx="285565" cy="256137"/>
              <a:chOff x="6329779" y="1253067"/>
              <a:chExt cx="285565" cy="256137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7DF55466-2B1A-4DA1-9A4C-45DA8C35B42B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085E01B-2B11-4373-B34B-2FA2C7BA06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/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2" name="Star: 32 Points 81">
                <a:extLst>
                  <a:ext uri="{FF2B5EF4-FFF2-40B4-BE49-F238E27FC236}">
                    <a16:creationId xmlns:a16="http://schemas.microsoft.com/office/drawing/2014/main" id="{07A56AB8-E112-4786-9780-94585CC2A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blipFill>
                <a:blip r:embed="rId2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/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83" name="Star: 32 Points 82">
                <a:extLst>
                  <a:ext uri="{FF2B5EF4-FFF2-40B4-BE49-F238E27FC236}">
                    <a16:creationId xmlns:a16="http://schemas.microsoft.com/office/drawing/2014/main" id="{AACB0F7D-B30A-423D-9676-FDEF1A399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blipFill>
                <a:blip r:embed="rId2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18648-1AE6-4551-9EFA-15AE2D60E45B}"/>
              </a:ext>
            </a:extLst>
          </p:cNvPr>
          <p:cNvCxnSpPr/>
          <p:nvPr/>
        </p:nvCxnSpPr>
        <p:spPr>
          <a:xfrm>
            <a:off x="6792686" y="2853732"/>
            <a:ext cx="485056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---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End of Lecture 3.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2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 : COMPUTATIONALLY-SECURE 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Idea:</a:t>
            </a:r>
            <a:r>
              <a:rPr lang="en-US" sz="1800" dirty="0">
                <a:latin typeface="Avenir Next LT Pro" panose="020B0504020202020204" pitchFamily="34" charset="0"/>
              </a:rPr>
              <a:t> use “good enough” randomness in OTP (instead of perfect.)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(To decrypt: reverse the arrows from ciphertext to plaintext.)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EF0F1-E477-4676-8898-56B8CCF98680}"/>
              </a:ext>
            </a:extLst>
          </p:cNvPr>
          <p:cNvGrpSpPr/>
          <p:nvPr/>
        </p:nvGrpSpPr>
        <p:grpSpPr>
          <a:xfrm>
            <a:off x="1761977" y="2689002"/>
            <a:ext cx="3657603" cy="2084894"/>
            <a:chOff x="7583339" y="3316874"/>
            <a:chExt cx="3657603" cy="20848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A937D7-6587-42EE-A343-C6CC0095B308}"/>
                </a:ext>
              </a:extLst>
            </p:cNvPr>
            <p:cNvGrpSpPr/>
            <p:nvPr/>
          </p:nvGrpSpPr>
          <p:grpSpPr>
            <a:xfrm>
              <a:off x="7583339" y="4662924"/>
              <a:ext cx="3657603" cy="738844"/>
              <a:chOff x="7606667" y="4812278"/>
              <a:chExt cx="3657603" cy="738844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430EC79-229F-4B2B-BDD2-9C52D0F0782D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>
                <a:off x="866431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ECAE684-5862-42B2-8558-E1C4449A9B9D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667" y="4812278"/>
                    <a:ext cx="1069973" cy="380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6EFA480-EE50-41D1-AA23-2B5B96A4A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667" y="4812278"/>
                    <a:ext cx="1069973" cy="3808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8EEFED6-1658-4603-925B-206C47084C1D}"/>
                      </a:ext>
                    </a:extLst>
                  </p:cNvPr>
                  <p:cNvSpPr txBox="1"/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2E981A0-78E7-42EA-9FF6-6E8DDBA16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30F5DAA-EDFD-48B6-A325-99A2013CC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004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49D5CAB-2A64-4F22-A6BE-11FFC04B205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4297" y="4812278"/>
                    <a:ext cx="1069973" cy="380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4BA7A867-F0E8-454B-A0D1-1A6B00E4C0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4297" y="4812278"/>
                    <a:ext cx="1069973" cy="3808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27555B-B0B7-4DB6-88AF-93C704E6A414}"/>
                  </a:ext>
                </a:extLst>
              </p:cNvPr>
              <p:cNvSpPr txBox="1"/>
              <p:nvPr/>
            </p:nvSpPr>
            <p:spPr>
              <a:xfrm>
                <a:off x="7756308" y="5212568"/>
                <a:ext cx="91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plaintext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D34D1B-D913-41D4-B69F-DDCB361B8E6B}"/>
                  </a:ext>
                </a:extLst>
              </p:cNvPr>
              <p:cNvSpPr txBox="1"/>
              <p:nvPr/>
            </p:nvSpPr>
            <p:spPr>
              <a:xfrm>
                <a:off x="10073774" y="5212568"/>
                <a:ext cx="1013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ciphertext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257E62-24DE-4A7B-A30B-D9FAA8C5A0CD}"/>
                </a:ext>
              </a:extLst>
            </p:cNvPr>
            <p:cNvGrpSpPr/>
            <p:nvPr/>
          </p:nvGrpSpPr>
          <p:grpSpPr>
            <a:xfrm>
              <a:off x="9207438" y="3316874"/>
              <a:ext cx="393569" cy="1346050"/>
              <a:chOff x="9207438" y="3316874"/>
              <a:chExt cx="393569" cy="13460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430BED8-1B6D-42D6-9DE5-DB6FB2195C54}"/>
                  </a:ext>
                </a:extLst>
              </p:cNvPr>
              <p:cNvGrpSpPr/>
              <p:nvPr/>
            </p:nvGrpSpPr>
            <p:grpSpPr>
              <a:xfrm>
                <a:off x="9207438" y="3316874"/>
                <a:ext cx="393569" cy="1022262"/>
                <a:chOff x="9207438" y="3316874"/>
                <a:chExt cx="393569" cy="102226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CC014539-F9CD-44AA-8608-B1C0805DED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ED130DF8-0A61-4529-9364-40E854B288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A95CBBA-AAC0-46A5-9DEA-C6FF74B094EE}"/>
                    </a:ext>
                  </a:extLst>
                </p:cNvPr>
                <p:cNvGrpSpPr/>
                <p:nvPr/>
              </p:nvGrpSpPr>
              <p:grpSpPr>
                <a:xfrm>
                  <a:off x="9218754" y="3316874"/>
                  <a:ext cx="370935" cy="652930"/>
                  <a:chOff x="9212105" y="3301306"/>
                  <a:chExt cx="370935" cy="652930"/>
                </a:xfrm>
              </p:grpSpPr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DDA6BC48-35E7-4B44-B738-7FD34CDE5A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7573" y="3630448"/>
                    <a:ext cx="0" cy="3237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3E3FE323-83F1-4388-9C21-AE736CB785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85D30DB3-C865-4073-A800-61E8C22D447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F27A003-AE48-44C4-852F-F29293A0A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268" y="4339136"/>
                <a:ext cx="0" cy="3237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8722512-FB74-42A9-846B-A9A062A1FAFE}"/>
              </a:ext>
            </a:extLst>
          </p:cNvPr>
          <p:cNvGrpSpPr/>
          <p:nvPr/>
        </p:nvGrpSpPr>
        <p:grpSpPr>
          <a:xfrm>
            <a:off x="3869011" y="2004609"/>
            <a:ext cx="2954200" cy="818339"/>
            <a:chOff x="6137950" y="2173653"/>
            <a:chExt cx="2954200" cy="81833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B2FCAD5-37B3-4570-A222-8B1B534006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7950" y="2420228"/>
              <a:ext cx="1374069" cy="5717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F154A65-2980-44A0-BEB9-790C840A8E48}"/>
                    </a:ext>
                  </a:extLst>
                </p:cNvPr>
                <p:cNvSpPr txBox="1"/>
                <p:nvPr/>
              </p:nvSpPr>
              <p:spPr>
                <a:xfrm>
                  <a:off x="7595394" y="2173653"/>
                  <a:ext cx="14967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400" dirty="0">
                      <a:latin typeface="Avenir Next LT Pro" panose="020B0504020202020204" pitchFamily="34" charset="0"/>
                    </a:rPr>
                    <a:t>-bit (short) key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F154A65-2980-44A0-BEB9-790C840A8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394" y="2173653"/>
                  <a:ext cx="1496756" cy="307777"/>
                </a:xfrm>
                <a:prstGeom prst="rect">
                  <a:avLst/>
                </a:prstGeom>
                <a:blipFill>
                  <a:blip r:embed="rId13"/>
                  <a:stretch>
                    <a:fillRect t="-4000" r="-40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CF161B-876F-42FA-8A98-C82BF4CDEFE9}"/>
              </a:ext>
            </a:extLst>
          </p:cNvPr>
          <p:cNvGrpSpPr/>
          <p:nvPr/>
        </p:nvGrpSpPr>
        <p:grpSpPr>
          <a:xfrm>
            <a:off x="3981720" y="3004941"/>
            <a:ext cx="7468645" cy="516392"/>
            <a:chOff x="3981720" y="3004941"/>
            <a:chExt cx="7468645" cy="51639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D75F4E2-F8E9-4218-BF65-01FD69E0F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720" y="3187348"/>
              <a:ext cx="2156613" cy="3339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5094FA-E893-4A77-B308-C0BA25C263C8}"/>
                    </a:ext>
                  </a:extLst>
                </p:cNvPr>
                <p:cNvSpPr txBox="1"/>
                <p:nvPr/>
              </p:nvSpPr>
              <p:spPr>
                <a:xfrm>
                  <a:off x="6138333" y="3004941"/>
                  <a:ext cx="53120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Avenir Next LT Pro" panose="020B0504020202020204" pitchFamily="34" charset="0"/>
                    </a:rPr>
                    <a:t>PRG</a:t>
                  </a:r>
                  <a:r>
                    <a:rPr lang="en-US" sz="1400" dirty="0">
                      <a:latin typeface="Avenir Next LT Pro" panose="020B0504020202020204" pitchFamily="34" charset="0"/>
                    </a:rPr>
                    <a:t> : expands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400" dirty="0">
                      <a:latin typeface="Avenir Next LT Pro" panose="020B0504020202020204" pitchFamily="34" charset="0"/>
                    </a:rPr>
                    <a:t> random bits to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400" dirty="0">
                      <a:latin typeface="Avenir Next LT Pro" panose="020B0504020202020204" pitchFamily="34" charset="0"/>
                    </a:rPr>
                    <a:t> “pseudorandom” bits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5094FA-E893-4A77-B308-C0BA25C26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8333" y="3004941"/>
                  <a:ext cx="531203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344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8C553C-F9D7-48EA-9B5A-3E677D1CD803}"/>
              </a:ext>
            </a:extLst>
          </p:cNvPr>
          <p:cNvGrpSpPr/>
          <p:nvPr/>
        </p:nvGrpSpPr>
        <p:grpSpPr>
          <a:xfrm>
            <a:off x="3667126" y="4567611"/>
            <a:ext cx="6097061" cy="682152"/>
            <a:chOff x="3667126" y="4567611"/>
            <a:chExt cx="6097061" cy="68215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FCCE0C-C2AE-449B-9918-C2C52AF963BF}"/>
                </a:ext>
              </a:extLst>
            </p:cNvPr>
            <p:cNvSpPr txBox="1"/>
            <p:nvPr/>
          </p:nvSpPr>
          <p:spPr>
            <a:xfrm>
              <a:off x="4364439" y="4941986"/>
              <a:ext cx="5399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venir Next LT Pro" panose="020B0504020202020204" pitchFamily="34" charset="0"/>
                </a:rPr>
                <a:t>perform one-time pad as usual, but with the pseudorandom bits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BCF75E6-F0EE-41C2-95CE-5DC040303C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7126" y="4567611"/>
              <a:ext cx="682481" cy="5282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0A4C763-9223-49CB-AE98-2109C7264B90}"/>
              </a:ext>
            </a:extLst>
          </p:cNvPr>
          <p:cNvGrpSpPr/>
          <p:nvPr/>
        </p:nvGrpSpPr>
        <p:grpSpPr>
          <a:xfrm>
            <a:off x="8082141" y="273752"/>
            <a:ext cx="3711926" cy="2028725"/>
            <a:chOff x="8082141" y="660277"/>
            <a:chExt cx="3711926" cy="20287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E00012-C4CE-4527-BFBF-3D26EEDC2A28}"/>
                </a:ext>
              </a:extLst>
            </p:cNvPr>
            <p:cNvSpPr/>
            <p:nvPr/>
          </p:nvSpPr>
          <p:spPr>
            <a:xfrm>
              <a:off x="8082141" y="660277"/>
              <a:ext cx="3711926" cy="20287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400" b="1" dirty="0">
                  <a:latin typeface="Avenir Next LT Pro" panose="020B0504020202020204" pitchFamily="34" charset="0"/>
                </a:rPr>
                <a:t>One-time pad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1328DB5-9985-4022-8A77-CAF7BC66A397}"/>
                </a:ext>
              </a:extLst>
            </p:cNvPr>
            <p:cNvGrpSpPr/>
            <p:nvPr/>
          </p:nvGrpSpPr>
          <p:grpSpPr>
            <a:xfrm>
              <a:off x="8301738" y="873773"/>
              <a:ext cx="3331462" cy="1607020"/>
              <a:chOff x="741120" y="3928534"/>
              <a:chExt cx="3331462" cy="160702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DDED970-B64E-4C27-AB20-D2E6738580BC}"/>
                  </a:ext>
                </a:extLst>
              </p:cNvPr>
              <p:cNvGrpSpPr/>
              <p:nvPr/>
            </p:nvGrpSpPr>
            <p:grpSpPr>
              <a:xfrm>
                <a:off x="810916" y="3928534"/>
                <a:ext cx="3155902" cy="1253077"/>
                <a:chOff x="810916" y="3928534"/>
                <a:chExt cx="3155902" cy="1253077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C0ED828F-2A8F-4F2C-AF09-81AFD0984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9037" y="4257676"/>
                  <a:ext cx="0" cy="55460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EB681C51-6CC9-4F4C-9B9F-688452199A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03569" y="3928534"/>
                      <a:ext cx="3709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4B3BDA4-0BFE-4C5A-B9BE-D609CEF9A4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3569" y="3928534"/>
                      <a:ext cx="370935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B1BA2606-3FC4-41D1-B9B0-64C1A68BCF28}"/>
                    </a:ext>
                  </a:extLst>
                </p:cNvPr>
                <p:cNvCxnSpPr>
                  <a:cxnSpLocks/>
                  <a:endCxn id="64" idx="1"/>
                </p:cNvCxnSpPr>
                <p:nvPr/>
              </p:nvCxnSpPr>
              <p:spPr>
                <a:xfrm>
                  <a:off x="1622273" y="4996945"/>
                  <a:ext cx="54779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91C735E5-43AC-407C-B436-B3CFDCF48B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916" y="4812279"/>
                      <a:ext cx="8423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0C79F94-0A93-41AF-8630-C258EBD4A7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916" y="4812279"/>
                      <a:ext cx="842346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370CF88E-C69E-4D06-B3ED-A0E7019C95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70065" y="4812279"/>
                      <a:ext cx="437940" cy="369332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⨁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370CF88E-C69E-4D06-B3ED-A0E7019C95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0065" y="4812279"/>
                      <a:ext cx="43794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6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DD5DEF46-5E7B-42F4-9173-3771080A4A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8005" y="4996945"/>
                  <a:ext cx="54779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3D9A418D-50E8-4A54-9ADF-216DF39F71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4472" y="4812278"/>
                      <a:ext cx="8423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557BB63-2666-48D4-B00E-37DC674BFA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4472" y="4812278"/>
                      <a:ext cx="842346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ACFD71-4591-44D0-8A37-9EDE1C5417FE}"/>
                  </a:ext>
                </a:extLst>
              </p:cNvPr>
              <p:cNvSpPr txBox="1"/>
              <p:nvPr/>
            </p:nvSpPr>
            <p:spPr>
              <a:xfrm>
                <a:off x="741120" y="5197000"/>
                <a:ext cx="91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plaintext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21A829-9134-4075-883E-A6E1F63503A9}"/>
                  </a:ext>
                </a:extLst>
              </p:cNvPr>
              <p:cNvSpPr txBox="1"/>
              <p:nvPr/>
            </p:nvSpPr>
            <p:spPr>
              <a:xfrm>
                <a:off x="3058586" y="5197000"/>
                <a:ext cx="1013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ciphertext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85CE4C-9E5B-4527-BEF6-DC69BD5E05A7}"/>
              </a:ext>
            </a:extLst>
          </p:cNvPr>
          <p:cNvGrpSpPr/>
          <p:nvPr/>
        </p:nvGrpSpPr>
        <p:grpSpPr>
          <a:xfrm>
            <a:off x="7438574" y="5377184"/>
            <a:ext cx="5022158" cy="1401243"/>
            <a:chOff x="3150897" y="2794058"/>
            <a:chExt cx="5784081" cy="175419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E48419A-54F2-41E0-9C68-36B27EC47615}"/>
                </a:ext>
              </a:extLst>
            </p:cNvPr>
            <p:cNvSpPr/>
            <p:nvPr/>
          </p:nvSpPr>
          <p:spPr>
            <a:xfrm>
              <a:off x="3587263" y="2794058"/>
              <a:ext cx="4601329" cy="15255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400" b="1" dirty="0">
                  <a:latin typeface="Avenir Next LT Pro" panose="020B0504020202020204" pitchFamily="34" charset="0"/>
                </a:rPr>
                <a:t>PRG scheme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BBDB0-B64D-4EB1-853D-2CAA9E6EAD94}"/>
                    </a:ext>
                  </a:extLst>
                </p:cNvPr>
                <p:cNvSpPr txBox="1"/>
                <p:nvPr/>
              </p:nvSpPr>
              <p:spPr>
                <a:xfrm>
                  <a:off x="3150897" y="2852929"/>
                  <a:ext cx="5784081" cy="1695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600" dirty="0">
                    <a:latin typeface="Avenir Next LT Pro" panose="020B0504020202020204" pitchFamily="34" charset="0"/>
                  </a:endParaRPr>
                </a:p>
                <a:p>
                  <a:pPr lvl="1"/>
                  <a:r>
                    <a:rPr lang="en-US" sz="1600" i="1" dirty="0">
                      <a:latin typeface="Avenir Next LT Pro" panose="020B0504020202020204" pitchFamily="34" charset="0"/>
                    </a:rPr>
                    <a:t>Key generation </a:t>
                  </a:r>
                  <a:r>
                    <a:rPr lang="en-US" sz="1600" dirty="0">
                      <a:latin typeface="Avenir Next LT Pro" panose="020B0504020202020204" pitchFamily="34" charset="0"/>
                    </a:rPr>
                    <a:t>:     sample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1600" dirty="0">
                      <a:latin typeface="Avenir Next LT Pro" panose="020B0504020202020204" pitchFamily="34" charset="0"/>
                    </a:rPr>
                    <a:t>;</a:t>
                  </a:r>
                  <a:endParaRPr lang="en-US" sz="1600" i="1" dirty="0">
                    <a:latin typeface="Avenir Next LT Pro" panose="020B0504020202020204" pitchFamily="34" charset="0"/>
                  </a:endParaRPr>
                </a:p>
                <a:p>
                  <a:pPr lvl="1"/>
                  <a:r>
                    <a:rPr lang="en-US" sz="1600" i="1" dirty="0">
                      <a:latin typeface="Avenir Next LT Pro" panose="020B0504020202020204" pitchFamily="34" charset="0"/>
                    </a:rPr>
                    <a:t>Encryption </a:t>
                  </a:r>
                  <a:r>
                    <a:rPr lang="en-US" sz="1600" dirty="0">
                      <a:latin typeface="Avenir Next LT Pro" panose="020B0504020202020204" pitchFamily="34" charset="0"/>
                    </a:rPr>
                    <a:t>:	      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lvl="1"/>
                  <a:r>
                    <a:rPr lang="en-US" sz="1600" i="1" dirty="0">
                      <a:latin typeface="Avenir Next LT Pro" panose="020B0504020202020204" pitchFamily="34" charset="0"/>
                    </a:rPr>
                    <a:t>Decryption </a:t>
                  </a:r>
                  <a:r>
                    <a:rPr lang="en-US" sz="1600" dirty="0">
                      <a:latin typeface="Avenir Next LT Pro" panose="020B0504020202020204" pitchFamily="34" charset="0"/>
                    </a:rPr>
                    <a:t>:	      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latin typeface="Avenir Next LT Pro" panose="020B0504020202020204" pitchFamily="34" charset="0"/>
                    </a:rPr>
                    <a:t> .</a:t>
                  </a:r>
                </a:p>
                <a:p>
                  <a:endParaRPr lang="en-US" sz="16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BBDB0-B64D-4EB1-853D-2CAA9E6EAD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897" y="2852929"/>
                  <a:ext cx="5784081" cy="169532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06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 : COMPUTATIONALLY-SECURE 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Idea:</a:t>
            </a:r>
            <a:r>
              <a:rPr lang="en-US" sz="1800" dirty="0">
                <a:latin typeface="Avenir Next LT Pro" panose="020B0504020202020204" pitchFamily="34" charset="0"/>
              </a:rPr>
              <a:t> use “good enough” randomness in OTP (instead of perfect.)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How to make this formal?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define </a:t>
            </a:r>
            <a:r>
              <a:rPr lang="en-US" sz="1800" dirty="0" err="1">
                <a:latin typeface="Avenir Next LT Pro" panose="020B0504020202020204" pitchFamily="34" charset="0"/>
              </a:rPr>
              <a:t>pseudorandomness</a:t>
            </a:r>
            <a:r>
              <a:rPr lang="en-US" sz="1800" dirty="0">
                <a:latin typeface="Avenir Next LT Pro" panose="020B05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define notion of “efficient” and “inefficient”;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define a relaxed notion of security;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prove that this scheme works.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EF0F1-E477-4676-8898-56B8CCF98680}"/>
              </a:ext>
            </a:extLst>
          </p:cNvPr>
          <p:cNvGrpSpPr/>
          <p:nvPr/>
        </p:nvGrpSpPr>
        <p:grpSpPr>
          <a:xfrm>
            <a:off x="8136464" y="1843639"/>
            <a:ext cx="3657603" cy="2084894"/>
            <a:chOff x="7583339" y="3316874"/>
            <a:chExt cx="3657603" cy="20848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A937D7-6587-42EE-A343-C6CC0095B308}"/>
                </a:ext>
              </a:extLst>
            </p:cNvPr>
            <p:cNvGrpSpPr/>
            <p:nvPr/>
          </p:nvGrpSpPr>
          <p:grpSpPr>
            <a:xfrm>
              <a:off x="7583339" y="4662924"/>
              <a:ext cx="3657603" cy="738844"/>
              <a:chOff x="7606667" y="4812278"/>
              <a:chExt cx="3657603" cy="738844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430EC79-229F-4B2B-BDD2-9C52D0F0782D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>
                <a:off x="866431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ECAE684-5862-42B2-8558-E1C4449A9B9D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667" y="4812278"/>
                    <a:ext cx="1069973" cy="380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6EFA480-EE50-41D1-AA23-2B5B96A4A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667" y="4812278"/>
                    <a:ext cx="1069973" cy="3808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8EEFED6-1658-4603-925B-206C47084C1D}"/>
                      </a:ext>
                    </a:extLst>
                  </p:cNvPr>
                  <p:cNvSpPr txBox="1"/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2E981A0-78E7-42EA-9FF6-6E8DDBA16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30F5DAA-EDFD-48B6-A325-99A2013CC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004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49D5CAB-2A64-4F22-A6BE-11FFC04B205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4297" y="4812278"/>
                    <a:ext cx="1069973" cy="380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4BA7A867-F0E8-454B-A0D1-1A6B00E4C0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4297" y="4812278"/>
                    <a:ext cx="1069973" cy="3808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27555B-B0B7-4DB6-88AF-93C704E6A414}"/>
                  </a:ext>
                </a:extLst>
              </p:cNvPr>
              <p:cNvSpPr txBox="1"/>
              <p:nvPr/>
            </p:nvSpPr>
            <p:spPr>
              <a:xfrm>
                <a:off x="7756308" y="5212568"/>
                <a:ext cx="91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plaintext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D34D1B-D913-41D4-B69F-DDCB361B8E6B}"/>
                  </a:ext>
                </a:extLst>
              </p:cNvPr>
              <p:cNvSpPr txBox="1"/>
              <p:nvPr/>
            </p:nvSpPr>
            <p:spPr>
              <a:xfrm>
                <a:off x="10073774" y="5212568"/>
                <a:ext cx="1013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ciphertext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257E62-24DE-4A7B-A30B-D9FAA8C5A0CD}"/>
                </a:ext>
              </a:extLst>
            </p:cNvPr>
            <p:cNvGrpSpPr/>
            <p:nvPr/>
          </p:nvGrpSpPr>
          <p:grpSpPr>
            <a:xfrm>
              <a:off x="9207438" y="3316874"/>
              <a:ext cx="393569" cy="1346050"/>
              <a:chOff x="9207438" y="3316874"/>
              <a:chExt cx="393569" cy="13460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430BED8-1B6D-42D6-9DE5-DB6FB2195C54}"/>
                  </a:ext>
                </a:extLst>
              </p:cNvPr>
              <p:cNvGrpSpPr/>
              <p:nvPr/>
            </p:nvGrpSpPr>
            <p:grpSpPr>
              <a:xfrm>
                <a:off x="9207438" y="3316874"/>
                <a:ext cx="393569" cy="1022262"/>
                <a:chOff x="9207438" y="3316874"/>
                <a:chExt cx="393569" cy="102226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CC014539-F9CD-44AA-8608-B1C0805DED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ED130DF8-0A61-4529-9364-40E854B288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A95CBBA-AAC0-46A5-9DEA-C6FF74B094EE}"/>
                    </a:ext>
                  </a:extLst>
                </p:cNvPr>
                <p:cNvGrpSpPr/>
                <p:nvPr/>
              </p:nvGrpSpPr>
              <p:grpSpPr>
                <a:xfrm>
                  <a:off x="9218754" y="3316874"/>
                  <a:ext cx="370935" cy="652930"/>
                  <a:chOff x="9212105" y="3301306"/>
                  <a:chExt cx="370935" cy="652930"/>
                </a:xfrm>
              </p:grpSpPr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DDA6BC48-35E7-4B44-B738-7FD34CDE5A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7573" y="3630448"/>
                    <a:ext cx="0" cy="3237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3E3FE323-83F1-4388-9C21-AE736CB785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85D30DB3-C865-4073-A800-61E8C22D447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F27A003-AE48-44C4-852F-F29293A0A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268" y="4339136"/>
                <a:ext cx="0" cy="3237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7687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 : EFFICIENT VS INEFFICIENT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Efficient algorithms: </a:t>
            </a:r>
            <a:r>
              <a:rPr lang="en-US" sz="1800" dirty="0">
                <a:latin typeface="Avenir Next LT Pro" panose="020B0504020202020204" pitchFamily="34" charset="0"/>
              </a:rPr>
              <a:t>probabilistic, polynomial-time (PPT.)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running time: at most polynomial in the input size;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			AND</a:t>
            </a: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success probability: at least inverse-polynomial in input size;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Think: </a:t>
            </a:r>
            <a:r>
              <a:rPr lang="en-US" sz="1800" dirty="0">
                <a:latin typeface="Avenir Next LT Pro" panose="020B0504020202020204" pitchFamily="34" charset="0"/>
              </a:rPr>
              <a:t>“Achieves a noticeable success probability, in a reasonable amount of time.”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Inefficient algorithms: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running time: </a:t>
            </a:r>
            <a:r>
              <a:rPr lang="en-US" sz="1800" dirty="0" err="1">
                <a:latin typeface="Avenir Next LT Pro" panose="020B0504020202020204" pitchFamily="34" charset="0"/>
              </a:rPr>
              <a:t>superpolynomial</a:t>
            </a:r>
            <a:r>
              <a:rPr lang="en-US" sz="1800" dirty="0">
                <a:latin typeface="Avenir Next LT Pro" panose="020B0504020202020204" pitchFamily="34" charset="0"/>
              </a:rPr>
              <a:t> in input size (i.e., exponential or nearly so.);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			OR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success probability: at most inverse-</a:t>
            </a:r>
            <a:r>
              <a:rPr lang="en-US" sz="1800" dirty="0" err="1">
                <a:latin typeface="Avenir Next LT Pro" panose="020B0504020202020204" pitchFamily="34" charset="0"/>
              </a:rPr>
              <a:t>superpolynomial</a:t>
            </a:r>
            <a:r>
              <a:rPr lang="en-US" sz="1800" dirty="0">
                <a:latin typeface="Avenir Next LT Pro" panose="020B0504020202020204" pitchFamily="34" charset="0"/>
              </a:rPr>
              <a:t> (i.e., </a:t>
            </a:r>
            <a:r>
              <a:rPr lang="en-US" sz="1800" dirty="0" err="1">
                <a:latin typeface="Avenir Next LT Pro" panose="020B0504020202020204" pitchFamily="34" charset="0"/>
              </a:rPr>
              <a:t>negligibile</a:t>
            </a:r>
            <a:r>
              <a:rPr lang="en-US" sz="1800" dirty="0">
                <a:latin typeface="Avenir Next LT Pro" panose="020B0504020202020204" pitchFamily="34" charset="0"/>
              </a:rPr>
              <a:t>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Think: </a:t>
            </a:r>
            <a:r>
              <a:rPr lang="en-US" sz="1800" dirty="0">
                <a:latin typeface="Avenir Next LT Pro" panose="020B0504020202020204" pitchFamily="34" charset="0"/>
              </a:rPr>
              <a:t>“can achieve noticeable success probability </a:t>
            </a:r>
            <a:r>
              <a:rPr lang="en-US" sz="1800" u="sng" dirty="0">
                <a:latin typeface="Avenir Next LT Pro" panose="020B0504020202020204" pitchFamily="34" charset="0"/>
              </a:rPr>
              <a:t>only</a:t>
            </a:r>
            <a:r>
              <a:rPr lang="en-US" sz="1800" dirty="0">
                <a:latin typeface="Avenir Next LT Pro" panose="020B0504020202020204" pitchFamily="34" charset="0"/>
              </a:rPr>
              <a:t> by spending an </a:t>
            </a:r>
            <a:r>
              <a:rPr lang="en-US" sz="1800" dirty="0" err="1">
                <a:latin typeface="Avenir Next LT Pro" panose="020B0504020202020204" pitchFamily="34" charset="0"/>
              </a:rPr>
              <a:t>UNreasonable</a:t>
            </a:r>
            <a:r>
              <a:rPr lang="en-US" sz="1800" dirty="0">
                <a:latin typeface="Avenir Next LT Pro" panose="020B0504020202020204" pitchFamily="34" charset="0"/>
              </a:rPr>
              <a:t> amount of time.”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PRGs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5654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Cryptographic </a:t>
            </a:r>
            <a:r>
              <a:rPr lang="en-US" sz="1800" b="1" dirty="0" err="1">
                <a:latin typeface="Avenir Next LT Pro" panose="020B0504020202020204" pitchFamily="34" charset="0"/>
              </a:rPr>
              <a:t>pseudorandomness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546E47-CC79-48D9-9B32-B267984D5FDA}"/>
              </a:ext>
            </a:extLst>
          </p:cNvPr>
          <p:cNvGrpSpPr/>
          <p:nvPr/>
        </p:nvGrpSpPr>
        <p:grpSpPr>
          <a:xfrm>
            <a:off x="488368" y="1817851"/>
            <a:ext cx="11197865" cy="2468899"/>
            <a:chOff x="488368" y="1817851"/>
            <a:chExt cx="11197865" cy="24688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3F17F2-E255-4B36-9B9B-BC267DB475F9}"/>
                </a:ext>
              </a:extLst>
            </p:cNvPr>
            <p:cNvGrpSpPr/>
            <p:nvPr/>
          </p:nvGrpSpPr>
          <p:grpSpPr>
            <a:xfrm>
              <a:off x="488368" y="1817851"/>
              <a:ext cx="11197865" cy="2468899"/>
              <a:chOff x="482320" y="2843685"/>
              <a:chExt cx="11150879" cy="14268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8588AF5-9870-418A-981A-000B4DB71EBE}"/>
                  </a:ext>
                </a:extLst>
              </p:cNvPr>
              <p:cNvSpPr/>
              <p:nvPr/>
            </p:nvSpPr>
            <p:spPr>
              <a:xfrm>
                <a:off x="482320" y="2843685"/>
                <a:ext cx="11150879" cy="142686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98" y="2927701"/>
                    <a:ext cx="10982812" cy="1120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Avenir Next LT Pro" panose="020B0504020202020204" pitchFamily="34" charset="0"/>
                      </a:rPr>
                      <a:t>Definition.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A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pseudorandom generator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is a deterministic, polynomial-time algorithm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satisfying the following:</a:t>
                    </a: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000" dirty="0">
                        <a:latin typeface="Avenir Next LT Pro" panose="020B0504020202020204" pitchFamily="34" charset="0"/>
                      </a:rPr>
                      <a:t>(expansion)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for some fixed polynomial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satisfying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for all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.</a:t>
                    </a: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000" dirty="0">
                        <a:latin typeface="Avenir Next LT Pro" panose="020B0504020202020204" pitchFamily="34" charset="0"/>
                      </a:rPr>
                      <a:t>(</a:t>
                    </a:r>
                    <a:r>
                      <a:rPr lang="en-US" sz="2000" dirty="0" err="1">
                        <a:latin typeface="Avenir Next LT Pro" panose="020B0504020202020204" pitchFamily="34" charset="0"/>
                      </a:rPr>
                      <a:t>pseudorandomness</a:t>
                    </a:r>
                    <a:r>
                      <a:rPr lang="en-US" sz="2000" dirty="0">
                        <a:latin typeface="Avenir Next LT Pro" panose="020B0504020202020204" pitchFamily="34" charset="0"/>
                      </a:rPr>
                      <a:t>) for every PPT algorithm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,</a:t>
                    </a:r>
                  </a:p>
                  <a:p>
                    <a:endParaRPr lang="en-US" sz="2000" b="1" dirty="0">
                      <a:latin typeface="Avenir Next LT Pro" panose="020B0504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−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98" y="2927701"/>
                    <a:ext cx="10982812" cy="112001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08" t="-1258" b="-15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/>
                <p:nvPr/>
              </p:nvSpPr>
              <p:spPr>
                <a:xfrm>
                  <a:off x="3212818" y="3789048"/>
                  <a:ext cx="10315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18" y="3789048"/>
                  <a:ext cx="1031501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/>
                <p:nvPr/>
              </p:nvSpPr>
              <p:spPr>
                <a:xfrm>
                  <a:off x="5533456" y="3780934"/>
                  <a:ext cx="1209754" cy="3166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456" y="3780934"/>
                  <a:ext cx="1209754" cy="3166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044C65-FA5C-44B8-B48E-FDD8CD3CAB1A}"/>
              </a:ext>
            </a:extLst>
          </p:cNvPr>
          <p:cNvGrpSpPr/>
          <p:nvPr/>
        </p:nvGrpSpPr>
        <p:grpSpPr>
          <a:xfrm>
            <a:off x="7086405" y="4370242"/>
            <a:ext cx="2186851" cy="2070300"/>
            <a:chOff x="7086405" y="4370242"/>
            <a:chExt cx="2186851" cy="20703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70BCA95-D7C8-4E35-92D0-8D3D9BBE834B}"/>
                </a:ext>
              </a:extLst>
            </p:cNvPr>
            <p:cNvGrpSpPr/>
            <p:nvPr/>
          </p:nvGrpSpPr>
          <p:grpSpPr>
            <a:xfrm>
              <a:off x="7086405" y="5235655"/>
              <a:ext cx="2186851" cy="1204887"/>
              <a:chOff x="2308247" y="3292104"/>
              <a:chExt cx="2186851" cy="12048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7ADBE47-4534-497C-9160-E985094FC8B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5233" y="3292104"/>
                    <a:ext cx="1651349" cy="4129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7ADBE47-4534-497C-9160-E985094FC8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233" y="3292104"/>
                    <a:ext cx="1651349" cy="41293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A2CE6A1-866B-43F6-B131-3EA6C55FB516}"/>
                  </a:ext>
                </a:extLst>
              </p:cNvPr>
              <p:cNvGrpSpPr/>
              <p:nvPr/>
            </p:nvGrpSpPr>
            <p:grpSpPr>
              <a:xfrm>
                <a:off x="2308247" y="3868341"/>
                <a:ext cx="2186851" cy="628650"/>
                <a:chOff x="2961524" y="3928543"/>
                <a:chExt cx="2186851" cy="62865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12707742-8BAD-48C3-B2DB-9B3F6DE0F8CD}"/>
                    </a:ext>
                  </a:extLst>
                </p:cNvPr>
                <p:cNvGrpSpPr/>
                <p:nvPr/>
              </p:nvGrpSpPr>
              <p:grpSpPr>
                <a:xfrm>
                  <a:off x="3795713" y="3928543"/>
                  <a:ext cx="638175" cy="628650"/>
                  <a:chOff x="5648325" y="2800350"/>
                  <a:chExt cx="638175" cy="628650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993975D3-BA7D-4427-AAE4-40E9D649E146}"/>
                      </a:ext>
                    </a:extLst>
                  </p:cNvPr>
                  <p:cNvSpPr/>
                  <p:nvPr/>
                </p:nvSpPr>
                <p:spPr>
                  <a:xfrm>
                    <a:off x="5648325" y="2800350"/>
                    <a:ext cx="638175" cy="62865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D8D90B8F-4537-42BE-9F59-DF8DAAC1C8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3641" y="2883842"/>
                        <a:ext cx="447541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D8D90B8F-4537-42BE-9F59-DF8DAAC1C8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3641" y="2883842"/>
                        <a:ext cx="447541" cy="46166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B5776CF-3C67-44A3-8D9B-BFB856AAC9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3750" y="4242867"/>
                  <a:ext cx="4619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6508FB97-84E9-4047-BBD0-13303EFE32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1524" y="4027811"/>
                      <a:ext cx="36984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6508FB97-84E9-4047-BBD0-13303EFE32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1524" y="4027811"/>
                      <a:ext cx="369845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3A77845D-CB51-48CB-8911-04E784525399}"/>
                    </a:ext>
                  </a:extLst>
                </p:cNvPr>
                <p:cNvCxnSpPr>
                  <a:stCxn id="32" idx="3"/>
                </p:cNvCxnSpPr>
                <p:nvPr/>
              </p:nvCxnSpPr>
              <p:spPr>
                <a:xfrm flipV="1">
                  <a:off x="4433888" y="4242867"/>
                  <a:ext cx="328612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2EE4977-73D9-402F-ADA1-D6061FF82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62500" y="4027811"/>
                      <a:ext cx="38587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2EE4977-73D9-402F-ADA1-D6061FF82A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2500" y="4027811"/>
                      <a:ext cx="385875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B75AB8-4AE9-4F7D-AF17-B5638E519C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1327" y="4370242"/>
              <a:ext cx="546292" cy="704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0B554-ACC2-4F4C-BCFF-B46FE93D173B}"/>
              </a:ext>
            </a:extLst>
          </p:cNvPr>
          <p:cNvGrpSpPr/>
          <p:nvPr/>
        </p:nvGrpSpPr>
        <p:grpSpPr>
          <a:xfrm>
            <a:off x="800304" y="4370242"/>
            <a:ext cx="3929980" cy="1992805"/>
            <a:chOff x="800304" y="4370242"/>
            <a:chExt cx="3929980" cy="199280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9629AEA-B3BD-47A9-975E-E5E860208EB3}"/>
                </a:ext>
              </a:extLst>
            </p:cNvPr>
            <p:cNvGrpSpPr/>
            <p:nvPr/>
          </p:nvGrpSpPr>
          <p:grpSpPr>
            <a:xfrm>
              <a:off x="800304" y="5074667"/>
              <a:ext cx="3929980" cy="1288380"/>
              <a:chOff x="6210739" y="3292104"/>
              <a:chExt cx="3929980" cy="128838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DF86672-0610-4869-A01D-D1DE1AB7EFCE}"/>
                  </a:ext>
                </a:extLst>
              </p:cNvPr>
              <p:cNvGrpSpPr/>
              <p:nvPr/>
            </p:nvGrpSpPr>
            <p:grpSpPr>
              <a:xfrm>
                <a:off x="7277100" y="3951834"/>
                <a:ext cx="638175" cy="628650"/>
                <a:chOff x="5648325" y="2800350"/>
                <a:chExt cx="638175" cy="628650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123CF4E-40BB-40B7-A09D-1E466043AAB4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6B09974-47CF-4EF9-9E14-CB72D8181A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6B09974-47CF-4EF9-9E14-CB72D8181A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93A457E-783D-4F04-AC53-1660E06C3E2A}"/>
                  </a:ext>
                </a:extLst>
              </p:cNvPr>
              <p:cNvGrpSpPr/>
              <p:nvPr/>
            </p:nvGrpSpPr>
            <p:grpSpPr>
              <a:xfrm>
                <a:off x="8784431" y="3951834"/>
                <a:ext cx="638175" cy="628650"/>
                <a:chOff x="5648325" y="2800350"/>
                <a:chExt cx="638175" cy="62865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014899-8284-4BE7-8607-89C9B178C9D3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59054BC-6CC0-4DE1-92FC-8F579C48A4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59054BC-6CC0-4DE1-92FC-8F579C48A4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AEEB36E-C69E-4DE8-86BD-E5CFF6732ED8}"/>
                  </a:ext>
                </a:extLst>
              </p:cNvPr>
              <p:cNvCxnSpPr/>
              <p:nvPr/>
            </p:nvCxnSpPr>
            <p:spPr>
              <a:xfrm>
                <a:off x="6581775" y="4265116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7A6ADE0-92BF-44D5-BA8C-4856C968C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5275" y="4266159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51EE676C-8150-4ABF-B5D6-2C0D3C7F336B}"/>
                      </a:ext>
                    </a:extLst>
                  </p:cNvPr>
                  <p:cNvSpPr txBox="1"/>
                  <p:nvPr/>
                </p:nvSpPr>
                <p:spPr>
                  <a:xfrm>
                    <a:off x="7483659" y="3292104"/>
                    <a:ext cx="13960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51EE676C-8150-4ABF-B5D6-2C0D3C7F33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3659" y="3292104"/>
                    <a:ext cx="139608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5516494-FD5D-44BD-89D1-64B3F473B3B5}"/>
                      </a:ext>
                    </a:extLst>
                  </p:cNvPr>
                  <p:cNvSpPr txBox="1"/>
                  <p:nvPr/>
                </p:nvSpPr>
                <p:spPr>
                  <a:xfrm>
                    <a:off x="6210739" y="4035326"/>
                    <a:ext cx="3698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5516494-FD5D-44BD-89D1-64B3F473B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739" y="4035326"/>
                    <a:ext cx="369845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D66CF19-9801-4BAB-AB26-F4DA93E860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6232" y="4270593"/>
                <a:ext cx="32861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15651A1-DA27-4B1B-B14B-299420D25705}"/>
                      </a:ext>
                    </a:extLst>
                  </p:cNvPr>
                  <p:cNvSpPr txBox="1"/>
                  <p:nvPr/>
                </p:nvSpPr>
                <p:spPr>
                  <a:xfrm>
                    <a:off x="9754844" y="4055536"/>
                    <a:ext cx="3858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15651A1-DA27-4B1B-B14B-299420D25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4844" y="4055536"/>
                    <a:ext cx="385875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5321A6-D62D-46AD-9EF7-F1B17728B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1615" y="4370242"/>
              <a:ext cx="545238" cy="5534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25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“IND” SECRECY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Indistinguishability experiment (IND).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b="0" i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0" i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0" dirty="0">
                    <a:latin typeface="+mj-lt"/>
                  </a:rPr>
                  <a:t> </a:t>
                </a:r>
                <a:r>
                  <a:rPr lang="en-US" sz="1800" i="0" dirty="0">
                    <a:latin typeface="Avenir Next LT Pro" panose="020B0504020202020204" pitchFamily="34" charset="0"/>
                  </a:rPr>
                  <a:t>with</a:t>
                </a:r>
                <a:r>
                  <a:rPr lang="en-US" sz="18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We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then we 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7C74A-C1FB-4F30-A0B5-6B102D9650FA}"/>
              </a:ext>
            </a:extLst>
          </p:cNvPr>
          <p:cNvGrpSpPr/>
          <p:nvPr/>
        </p:nvGrpSpPr>
        <p:grpSpPr>
          <a:xfrm>
            <a:off x="7144973" y="1723840"/>
            <a:ext cx="4498275" cy="2259619"/>
            <a:chOff x="7144973" y="1723840"/>
            <a:chExt cx="4498275" cy="22596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7038A0D-E3A4-4249-91E3-A06BEE24ED78}"/>
                </a:ext>
              </a:extLst>
            </p:cNvPr>
            <p:cNvGrpSpPr/>
            <p:nvPr/>
          </p:nvGrpSpPr>
          <p:grpSpPr>
            <a:xfrm>
              <a:off x="7144973" y="1723840"/>
              <a:ext cx="4498275" cy="2259619"/>
              <a:chOff x="7144973" y="1723840"/>
              <a:chExt cx="4498275" cy="22596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4B4C800-7D43-441B-85BC-34A9FD092F2D}"/>
                  </a:ext>
                </a:extLst>
              </p:cNvPr>
              <p:cNvGrpSpPr/>
              <p:nvPr/>
            </p:nvGrpSpPr>
            <p:grpSpPr>
              <a:xfrm>
                <a:off x="7155021" y="1723840"/>
                <a:ext cx="4488227" cy="986503"/>
                <a:chOff x="7697037" y="1676310"/>
                <a:chExt cx="4488227" cy="9865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3E48B584-1F62-427F-95CD-5AF249829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CFB33F73-ED85-4DEC-A40E-EBB1FAE0D8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E6F74DE-0D0F-4BCC-8C9A-410625DC0C1B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DBDEA48D-FE91-4321-82E2-BA441D3168D2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6BD9B77F-1104-4E1F-BC8F-ADAB7E4D8D2B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C916EB9F-24D1-4207-8264-13F41AD76A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324E2ECF-AA1B-442B-AC91-67263F1839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DF64D439-2B50-4282-ACAD-95952D5911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46A5E71-9C5C-450C-A9D1-7549E343E0D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F1B888BE-AEAD-4BA4-98E6-B64CD5BA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A39EAD00-FB07-40E8-B6A5-DFEFAB237B9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D51564F-AD70-410A-9182-58153E8B8C16}"/>
                    </a:ext>
                  </a:extLst>
                </p:cNvPr>
                <p:cNvCxnSpPr>
                  <a:cxnSpLocks/>
                  <a:stCxn id="57" idx="3"/>
                  <a:endCxn id="59" idx="1"/>
                </p:cNvCxnSpPr>
                <p:nvPr/>
              </p:nvCxnSpPr>
              <p:spPr>
                <a:xfrm>
                  <a:off x="10064702" y="2036142"/>
                  <a:ext cx="435825" cy="142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632969F0-7FC8-42BC-809A-10B64750D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873B9225-894F-47BA-9BD4-760B7E486D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CC12EBF-1979-47A6-BAA6-0B6A450A9C8A}"/>
                    </a:ext>
                  </a:extLst>
                </p:cNvPr>
                <p:cNvCxnSpPr>
                  <a:stCxn id="59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9A657BA-18C7-4CD2-A177-FEDD90B837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B3081936-0617-4D47-A4A8-408C72DF59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2707D1A-18EA-4A1D-BC5A-4B9C77CA065E}"/>
                  </a:ext>
                </a:extLst>
              </p:cNvPr>
              <p:cNvGrpSpPr/>
              <p:nvPr/>
            </p:nvGrpSpPr>
            <p:grpSpPr>
              <a:xfrm>
                <a:off x="7144973" y="2963168"/>
                <a:ext cx="4488227" cy="1020291"/>
                <a:chOff x="7697037" y="1676310"/>
                <a:chExt cx="4488227" cy="10202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300665C8-6BD7-4A92-B7A0-DFA2F3490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6F20C4A-8F2F-4ABA-B7FE-D07F7C670B7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E44DF0A-9677-49E8-9B0C-8A77B24DCE7D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EF232444-56AF-4526-88F1-43DAA7655A31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F7CE8FD6-B67F-46F8-9914-7E6A614B92A0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5C257E7A-2026-4117-A7A9-30C1CA4DCE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D424AFEB-E533-4EE8-BEB2-133713393B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FFB1EC8-3554-4F98-A4F8-753593172D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92EBAF6C-3A6B-41F6-A432-5706208AA2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036A262-9B56-4D4A-8F9C-482E82A0D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0E22619-86CE-40CC-9CD9-92FB8254DFE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6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BC4DA3C-FBCC-4F85-A837-B6C63D0F6A66}"/>
                    </a:ext>
                  </a:extLst>
                </p:cNvPr>
                <p:cNvCxnSpPr>
                  <a:cxnSpLocks/>
                  <a:stCxn id="46" idx="3"/>
                  <a:endCxn id="48" idx="1"/>
                </p:cNvCxnSpPr>
                <p:nvPr/>
              </p:nvCxnSpPr>
              <p:spPr>
                <a:xfrm flipV="1">
                  <a:off x="10074750" y="2178254"/>
                  <a:ext cx="425777" cy="3423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1E3FF5E-AD45-43DD-964D-D4671BDA1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E600AE2-1EC6-43A6-97F7-88D13101E9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05FD53BC-F976-4FC6-AE91-B057EE81D441}"/>
                    </a:ext>
                  </a:extLst>
                </p:cNvPr>
                <p:cNvCxnSpPr>
                  <a:stCxn id="48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D2D75299-91F2-4E10-ACA9-0834134467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E642588-40DD-4201-9E73-FC6283E081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92369" y="4583978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blipFill>
                  <a:blip r:embed="rId18"/>
                  <a:stretch>
                    <a:fillRect l="-530" t="-2963" b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588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 PRG scheme is secure.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Proof by contradiction: “if PRG scheme is broken, then the underlying PRG is broken.”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More concretely: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a PRG,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the PRG scheme using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Given a PPT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that wins IND game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  … we build a PPT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who distinguishes the output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from random: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B4741F9-F9A7-4633-8FCC-B3C3A36A5F67}"/>
              </a:ext>
            </a:extLst>
          </p:cNvPr>
          <p:cNvGrpSpPr/>
          <p:nvPr/>
        </p:nvGrpSpPr>
        <p:grpSpPr>
          <a:xfrm>
            <a:off x="393699" y="1712675"/>
            <a:ext cx="11489267" cy="506650"/>
            <a:chOff x="482320" y="2843685"/>
            <a:chExt cx="11150879" cy="142686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55004D-8D6B-403B-A702-36B9FC3C86CB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30EB0A-B5A1-428E-884A-5EF75919DE4D}"/>
                </a:ext>
              </a:extLst>
            </p:cNvPr>
            <p:cNvSpPr txBox="1"/>
            <p:nvPr/>
          </p:nvSpPr>
          <p:spPr>
            <a:xfrm>
              <a:off x="559998" y="2927699"/>
              <a:ext cx="10432898" cy="9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Theorem.</a:t>
              </a:r>
              <a:r>
                <a:rPr lang="en-US" dirty="0">
                  <a:latin typeface="Avenir Next LT Pro" panose="020B0504020202020204" pitchFamily="34" charset="0"/>
                </a:rPr>
                <a:t> The PRG scheme has indistinguishable ciphertexts.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A76105-CE08-42E8-8D1A-4713C7F0312C}"/>
              </a:ext>
            </a:extLst>
          </p:cNvPr>
          <p:cNvGrpSpPr/>
          <p:nvPr/>
        </p:nvGrpSpPr>
        <p:grpSpPr>
          <a:xfrm>
            <a:off x="1926234" y="4990570"/>
            <a:ext cx="7959513" cy="1457325"/>
            <a:chOff x="1926234" y="4990570"/>
            <a:chExt cx="7959513" cy="14573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5EE088-6A13-47AA-8B02-4B1309722F61}"/>
                </a:ext>
              </a:extLst>
            </p:cNvPr>
            <p:cNvGrpSpPr/>
            <p:nvPr/>
          </p:nvGrpSpPr>
          <p:grpSpPr>
            <a:xfrm>
              <a:off x="1926234" y="4990570"/>
              <a:ext cx="3577313" cy="1457325"/>
              <a:chOff x="1841499" y="4876270"/>
              <a:chExt cx="3577313" cy="14573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E188D3D5-4D0A-4E06-A734-43577B538050}"/>
                      </a:ext>
                    </a:extLst>
                  </p:cNvPr>
                  <p:cNvSpPr/>
                  <p:nvPr/>
                </p:nvSpPr>
                <p:spPr>
                  <a:xfrm>
                    <a:off x="2943225" y="4876270"/>
                    <a:ext cx="1581150" cy="1457325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E188D3D5-4D0A-4E06-A734-43577B5380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3225" y="4876270"/>
                    <a:ext cx="1581150" cy="14573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B26C016A-AB0B-448B-95A0-4D8B8613299B}"/>
                      </a:ext>
                    </a:extLst>
                  </p:cNvPr>
                  <p:cNvSpPr/>
                  <p:nvPr/>
                </p:nvSpPr>
                <p:spPr>
                  <a:xfrm>
                    <a:off x="3800475" y="4972050"/>
                    <a:ext cx="638175" cy="1133475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B26C016A-AB0B-448B-95A0-4D8B861329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0475" y="4972050"/>
                    <a:ext cx="638175" cy="11334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4CADAD8-5B24-4EE4-AA0D-44CF66FD7564}"/>
                  </a:ext>
                </a:extLst>
              </p:cNvPr>
              <p:cNvCxnSpPr/>
              <p:nvPr/>
            </p:nvCxnSpPr>
            <p:spPr>
              <a:xfrm>
                <a:off x="2200275" y="5124450"/>
                <a:ext cx="7429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232F6D10-7703-4B1D-8730-ECA2F9738F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4375" y="6105525"/>
                <a:ext cx="5143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A8A9FB0-67FD-49D9-BC4E-AA9944687E11}"/>
                      </a:ext>
                    </a:extLst>
                  </p:cNvPr>
                  <p:cNvSpPr txBox="1"/>
                  <p:nvPr/>
                </p:nvSpPr>
                <p:spPr>
                  <a:xfrm>
                    <a:off x="5053007" y="5920859"/>
                    <a:ext cx="3658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A8A9FB0-67FD-49D9-BC4E-AA9944687E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007" y="5920859"/>
                    <a:ext cx="36580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A2EF620-11C5-44F3-ACB2-333A62C95201}"/>
                      </a:ext>
                    </a:extLst>
                  </p:cNvPr>
                  <p:cNvSpPr txBox="1"/>
                  <p:nvPr/>
                </p:nvSpPr>
                <p:spPr>
                  <a:xfrm>
                    <a:off x="1841499" y="4939784"/>
                    <a:ext cx="3516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A2EF620-11C5-44F3-ACB2-333A62C952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499" y="4939784"/>
                    <a:ext cx="35163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BBDF779-1A8D-4236-B234-AB91BB4398EF}"/>
                </a:ext>
              </a:extLst>
            </p:cNvPr>
            <p:cNvGrpSpPr/>
            <p:nvPr/>
          </p:nvGrpSpPr>
          <p:grpSpPr>
            <a:xfrm>
              <a:off x="6025614" y="4990570"/>
              <a:ext cx="3860133" cy="1457325"/>
              <a:chOff x="1558679" y="4876270"/>
              <a:chExt cx="3860133" cy="14573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DABA502-80D2-42BB-B3A1-354D172BC712}"/>
                      </a:ext>
                    </a:extLst>
                  </p:cNvPr>
                  <p:cNvSpPr/>
                  <p:nvPr/>
                </p:nvSpPr>
                <p:spPr>
                  <a:xfrm>
                    <a:off x="2943225" y="4876270"/>
                    <a:ext cx="1581150" cy="1457325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DABA502-80D2-42BB-B3A1-354D172BC7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3225" y="4876270"/>
                    <a:ext cx="1581150" cy="14573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C1C19E50-37E4-4DBF-B478-ADA5CC47E6FC}"/>
                      </a:ext>
                    </a:extLst>
                  </p:cNvPr>
                  <p:cNvSpPr/>
                  <p:nvPr/>
                </p:nvSpPr>
                <p:spPr>
                  <a:xfrm>
                    <a:off x="3800475" y="4972050"/>
                    <a:ext cx="638175" cy="1133475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C1C19E50-37E4-4DBF-B478-ADA5CC47E6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0475" y="4972050"/>
                    <a:ext cx="638175" cy="11334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988DD83E-CBD1-43BC-B33E-7A77C8BC8608}"/>
                  </a:ext>
                </a:extLst>
              </p:cNvPr>
              <p:cNvCxnSpPr/>
              <p:nvPr/>
            </p:nvCxnSpPr>
            <p:spPr>
              <a:xfrm>
                <a:off x="2200275" y="5124450"/>
                <a:ext cx="7429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3D8B8854-E320-483D-AC08-81D1FF571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4375" y="6105525"/>
                <a:ext cx="5143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684A2DD-BD6E-4CEF-B613-0798D224A2E2}"/>
                      </a:ext>
                    </a:extLst>
                  </p:cNvPr>
                  <p:cNvSpPr txBox="1"/>
                  <p:nvPr/>
                </p:nvSpPr>
                <p:spPr>
                  <a:xfrm>
                    <a:off x="5053007" y="5920859"/>
                    <a:ext cx="3658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684A2DD-BD6E-4CEF-B613-0798D224A2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3007" y="5920859"/>
                    <a:ext cx="36580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5A8198D-2431-405B-A2A0-5AC2481BA4F5}"/>
                      </a:ext>
                    </a:extLst>
                  </p:cNvPr>
                  <p:cNvSpPr txBox="1"/>
                  <p:nvPr/>
                </p:nvSpPr>
                <p:spPr>
                  <a:xfrm>
                    <a:off x="1558679" y="4939784"/>
                    <a:ext cx="6980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5A8198D-2431-405B-A2A0-5AC2481BA4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8679" y="4939784"/>
                    <a:ext cx="69807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907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venir Next LT Pro" panose="020B0504020202020204" pitchFamily="34" charset="0"/>
                  </a:rPr>
                  <a:t>“If there’s an attacker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that can win the IND game, then there’s a distinguisher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.”</a:t>
                </a: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Avenir Next LT Pro" panose="020B0504020202020204" pitchFamily="34" charset="0"/>
                  </a:rPr>
                  <a:t>Key facts: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is uniformly random,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is playing the IND game against the one-time pad.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is playing the IND game against the PRG scheme.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597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EF57F2C-D9FD-4845-905D-304B65C37A20}"/>
              </a:ext>
            </a:extLst>
          </p:cNvPr>
          <p:cNvGrpSpPr/>
          <p:nvPr/>
        </p:nvGrpSpPr>
        <p:grpSpPr>
          <a:xfrm>
            <a:off x="-75622" y="1687751"/>
            <a:ext cx="8254980" cy="3567538"/>
            <a:chOff x="-75622" y="1687751"/>
            <a:chExt cx="8254980" cy="3567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30A3B38-F443-44DD-B09A-9A8AF42BE52F}"/>
                    </a:ext>
                  </a:extLst>
                </p:cNvPr>
                <p:cNvSpPr/>
                <p:nvPr/>
              </p:nvSpPr>
              <p:spPr>
                <a:xfrm>
                  <a:off x="2280977" y="1687751"/>
                  <a:ext cx="5898381" cy="356753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30A3B38-F443-44DD-B09A-9A8AF42BE5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977" y="1687751"/>
                  <a:ext cx="5898381" cy="35675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D292218-E499-4A5E-810B-C91C27243F56}"/>
                </a:ext>
              </a:extLst>
            </p:cNvPr>
            <p:cNvCxnSpPr/>
            <p:nvPr/>
          </p:nvCxnSpPr>
          <p:spPr>
            <a:xfrm>
              <a:off x="844062" y="2220684"/>
              <a:ext cx="14369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738D1A-2E0F-4D71-B550-CAFB4C93FFBB}"/>
                    </a:ext>
                  </a:extLst>
                </p:cNvPr>
                <p:cNvSpPr txBox="1"/>
                <p:nvPr/>
              </p:nvSpPr>
              <p:spPr>
                <a:xfrm>
                  <a:off x="437861" y="1969756"/>
                  <a:ext cx="4062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738D1A-2E0F-4D71-B550-CAFB4C93F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61" y="1969756"/>
                  <a:ext cx="40620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8AACD3-D004-47F4-8197-BA93AD8C818F}"/>
                    </a:ext>
                  </a:extLst>
                </p:cNvPr>
                <p:cNvSpPr txBox="1"/>
                <p:nvPr/>
              </p:nvSpPr>
              <p:spPr>
                <a:xfrm>
                  <a:off x="-75622" y="2385254"/>
                  <a:ext cx="1638141" cy="4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8AACD3-D004-47F4-8197-BA93AD8C8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5622" y="2385254"/>
                  <a:ext cx="1638141" cy="4866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E726EC-5470-4740-889C-086EE831E09B}"/>
              </a:ext>
            </a:extLst>
          </p:cNvPr>
          <p:cNvGrpSpPr/>
          <p:nvPr/>
        </p:nvGrpSpPr>
        <p:grpSpPr>
          <a:xfrm>
            <a:off x="2343243" y="2443924"/>
            <a:ext cx="4258541" cy="1015663"/>
            <a:chOff x="2343243" y="2443924"/>
            <a:chExt cx="4258541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BDB4DF-412A-449D-B755-08470A76E403}"/>
                    </a:ext>
                  </a:extLst>
                </p:cNvPr>
                <p:cNvSpPr txBox="1"/>
                <p:nvPr/>
              </p:nvSpPr>
              <p:spPr>
                <a:xfrm>
                  <a:off x="2343243" y="2443924"/>
                  <a:ext cx="22700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/>
                          <m:t>Generate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  <a:p>
                  <a:r>
                    <a:rPr lang="en-US" dirty="0"/>
                    <a:t>Compute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BDB4DF-412A-449D-B755-08470A76E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243" y="2443924"/>
                  <a:ext cx="2270045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145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15DA47-F318-4EF7-A9FF-1AFAC9945B36}"/>
                </a:ext>
              </a:extLst>
            </p:cNvPr>
            <p:cNvGrpSpPr/>
            <p:nvPr/>
          </p:nvGrpSpPr>
          <p:grpSpPr>
            <a:xfrm>
              <a:off x="5683570" y="3090255"/>
              <a:ext cx="918214" cy="369332"/>
              <a:chOff x="5683570" y="1929680"/>
              <a:chExt cx="91821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BD87D5B5-2A61-4CBE-AD63-5AECB9C98C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979" y="2114346"/>
                <a:ext cx="5828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B94A615-5831-43B9-BE08-5334F2F9711A}"/>
                      </a:ext>
                    </a:extLst>
                  </p:cNvPr>
                  <p:cNvSpPr txBox="1"/>
                  <p:nvPr/>
                </p:nvSpPr>
                <p:spPr>
                  <a:xfrm>
                    <a:off x="5683570" y="1929680"/>
                    <a:ext cx="3506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B94A615-5831-43B9-BE08-5334F2F971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3570" y="1929680"/>
                    <a:ext cx="35067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4DBD394-4F1E-4848-980A-0F1C6C48F3CB}"/>
              </a:ext>
            </a:extLst>
          </p:cNvPr>
          <p:cNvGrpSpPr/>
          <p:nvPr/>
        </p:nvGrpSpPr>
        <p:grpSpPr>
          <a:xfrm>
            <a:off x="5601803" y="3702396"/>
            <a:ext cx="999981" cy="369332"/>
            <a:chOff x="5601803" y="1929680"/>
            <a:chExt cx="999981" cy="369332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1A37FA1-8656-4E1F-8451-98F57F7EF7A3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22B155-5AA1-4E04-AA84-7314B15D61F6}"/>
                    </a:ext>
                  </a:extLst>
                </p:cNvPr>
                <p:cNvSpPr txBox="1"/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22B155-5AA1-4E04-AA84-7314B15D6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0B82F1-CBEF-4DDC-982E-ED78DE486706}"/>
              </a:ext>
            </a:extLst>
          </p:cNvPr>
          <p:cNvGrpSpPr/>
          <p:nvPr/>
        </p:nvGrpSpPr>
        <p:grpSpPr>
          <a:xfrm>
            <a:off x="2357244" y="4523919"/>
            <a:ext cx="7811456" cy="646331"/>
            <a:chOff x="2357244" y="4523919"/>
            <a:chExt cx="781145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FD6E019-D7EF-4D10-A6ED-89F600578344}"/>
                    </a:ext>
                  </a:extLst>
                </p:cNvPr>
                <p:cNvSpPr txBox="1"/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venir Next LT Pro" panose="020B050402020202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1;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Otherwise output 0.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FD6E019-D7EF-4D10-A6ED-89F600578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2406" t="-3774" r="-133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A830BA3B-DB3A-4D83-9DBC-7A1826F417BC}"/>
                </a:ext>
              </a:extLst>
            </p:cNvPr>
            <p:cNvSpPr/>
            <p:nvPr/>
          </p:nvSpPr>
          <p:spPr>
            <a:xfrm>
              <a:off x="4613288" y="4523919"/>
              <a:ext cx="230017" cy="64633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00C0DF2-D4EA-48A8-AB4C-34629C6E637B}"/>
                </a:ext>
              </a:extLst>
            </p:cNvPr>
            <p:cNvCxnSpPr>
              <a:cxnSpLocks/>
            </p:cNvCxnSpPr>
            <p:nvPr/>
          </p:nvCxnSpPr>
          <p:spPr>
            <a:xfrm>
              <a:off x="5142175" y="4851231"/>
              <a:ext cx="3520786" cy="117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4B44B8-99F6-4CB4-BD59-219BEA1BA4A9}"/>
                    </a:ext>
                  </a:extLst>
                </p:cNvPr>
                <p:cNvSpPr txBox="1"/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4B44B8-99F6-4CB4-BD59-219BEA1BA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10526" r="-649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211007-29CC-47B4-90B4-3AD6EE46857C}"/>
                  </a:ext>
                </a:extLst>
              </p:cNvPr>
              <p:cNvSpPr/>
              <p:nvPr/>
            </p:nvSpPr>
            <p:spPr>
              <a:xfrm>
                <a:off x="6601784" y="1849741"/>
                <a:ext cx="1344804" cy="22801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211007-29CC-47B4-90B4-3AD6EE468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84" y="1849741"/>
                <a:ext cx="1344804" cy="2280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B72165C-216C-488E-86C5-72DCD7BE0F62}"/>
              </a:ext>
            </a:extLst>
          </p:cNvPr>
          <p:cNvGrpSpPr/>
          <p:nvPr/>
        </p:nvGrpSpPr>
        <p:grpSpPr>
          <a:xfrm>
            <a:off x="5097573" y="1929680"/>
            <a:ext cx="1504211" cy="369332"/>
            <a:chOff x="5097573" y="1929680"/>
            <a:chExt cx="150421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24D21D-12F6-4497-A1CD-3783C8BFF967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D0F81-AC70-4E4C-A5D1-027892C185E9}"/>
                    </a:ext>
                  </a:extLst>
                </p:cNvPr>
                <p:cNvSpPr txBox="1"/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D0F81-AC70-4E4C-A5D1-027892C18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tar: 32 Points 63">
                <a:extLst>
                  <a:ext uri="{FF2B5EF4-FFF2-40B4-BE49-F238E27FC236}">
                    <a16:creationId xmlns:a16="http://schemas.microsoft.com/office/drawing/2014/main" id="{F1844ABF-DB0F-4C77-8FF4-9D6DBACDC146}"/>
                  </a:ext>
                </a:extLst>
              </p:cNvPr>
              <p:cNvSpPr/>
              <p:nvPr/>
            </p:nvSpPr>
            <p:spPr>
              <a:xfrm>
                <a:off x="9766833" y="4988039"/>
                <a:ext cx="2594873" cy="1007834"/>
              </a:xfrm>
              <a:prstGeom prst="star32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will LOSE: OTP perfect!</a:t>
                </a:r>
              </a:p>
            </p:txBody>
          </p:sp>
        </mc:Choice>
        <mc:Fallback xmlns="">
          <p:sp>
            <p:nvSpPr>
              <p:cNvPr id="64" name="Star: 32 Points 63">
                <a:extLst>
                  <a:ext uri="{FF2B5EF4-FFF2-40B4-BE49-F238E27FC236}">
                    <a16:creationId xmlns:a16="http://schemas.microsoft.com/office/drawing/2014/main" id="{F1844ABF-DB0F-4C77-8FF4-9D6DBACDC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833" y="4988039"/>
                <a:ext cx="2594873" cy="1007834"/>
              </a:xfrm>
              <a:prstGeom prst="star32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tar: 32 Points 64">
                <a:extLst>
                  <a:ext uri="{FF2B5EF4-FFF2-40B4-BE49-F238E27FC236}">
                    <a16:creationId xmlns:a16="http://schemas.microsoft.com/office/drawing/2014/main" id="{C7D51221-788A-4847-8D37-0E5249063871}"/>
                  </a:ext>
                </a:extLst>
              </p:cNvPr>
              <p:cNvSpPr/>
              <p:nvPr/>
            </p:nvSpPr>
            <p:spPr>
              <a:xfrm>
                <a:off x="9236596" y="6013545"/>
                <a:ext cx="2726804" cy="1007834"/>
              </a:xfrm>
              <a:prstGeom prst="star32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will WIN: by assumption!</a:t>
                </a:r>
              </a:p>
            </p:txBody>
          </p:sp>
        </mc:Choice>
        <mc:Fallback xmlns="">
          <p:sp>
            <p:nvSpPr>
              <p:cNvPr id="65" name="Star: 32 Points 64">
                <a:extLst>
                  <a:ext uri="{FF2B5EF4-FFF2-40B4-BE49-F238E27FC236}">
                    <a16:creationId xmlns:a16="http://schemas.microsoft.com/office/drawing/2014/main" id="{C7D51221-788A-4847-8D37-0E5249063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96" y="6013545"/>
                <a:ext cx="2726804" cy="1007834"/>
              </a:xfrm>
              <a:prstGeom prst="star32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6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2809</Words>
  <Application>Microsoft Office PowerPoint</Application>
  <PresentationFormat>Widescreen</PresentationFormat>
  <Paragraphs>605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RECAP : THE BIG IDEA</vt:lpstr>
      <vt:lpstr>RECAP : COMPUTATIONALLY-SECURE ENCRYPTION</vt:lpstr>
      <vt:lpstr>RECAP : COMPUTATIONALLY-SECURE ENCRYPTION</vt:lpstr>
      <vt:lpstr>RECAP : EFFICIENT VS INEFFICIENT</vt:lpstr>
      <vt:lpstr>RECAP: PRGs</vt:lpstr>
      <vt:lpstr>RECAP: “IND” SECRECY</vt:lpstr>
      <vt:lpstr>PRG ENCRYPTION: SECURITY PROOF</vt:lpstr>
      <vt:lpstr>PRG ENCRYPTION: SECURITY PROOF</vt:lpstr>
      <vt:lpstr>PRG ENCRYPTION: SECURITY PROOF</vt:lpstr>
      <vt:lpstr>IV. PSEUDORANDOM FUNCTIONS</vt:lpstr>
      <vt:lpstr>WHAT DID PRG ENCRYPTION GET US?</vt:lpstr>
      <vt:lpstr>MORE POWERFUL ATTACKS</vt:lpstr>
      <vt:lpstr>ORACLE ALGORITHMS</vt:lpstr>
      <vt:lpstr>MORE POWERFUL ATTACKS</vt:lpstr>
      <vt:lpstr>MORE POWERFUL ATTACKS</vt:lpstr>
      <vt:lpstr>PSEUDORANDOM FUNCTIONS</vt:lpstr>
      <vt:lpstr>PSEUDORANDOM FUNCTIONS</vt:lpstr>
      <vt:lpstr>PSEUDORANDOM FUNCTIONS</vt:lpstr>
      <vt:lpstr>PSEUDORANDOM FUNCTIONS</vt:lpstr>
      <vt:lpstr>PRFs ARE AWESOME!</vt:lpstr>
      <vt:lpstr>PRFs vs PRGs</vt:lpstr>
      <vt:lpstr>PRFs vs PRGs</vt:lpstr>
      <vt:lpstr>PRFs vs PRGs</vt:lpstr>
      <vt:lpstr>PRF ENCRYPTION</vt:lpstr>
      <vt:lpstr>CPA ATTACKS</vt:lpstr>
      <vt:lpstr>RECALL: “IND” SECRECY</vt:lpstr>
      <vt:lpstr>IND-CPA</vt:lpstr>
      <vt:lpstr>---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</cp:lastModifiedBy>
  <cp:revision>775</cp:revision>
  <dcterms:created xsi:type="dcterms:W3CDTF">2020-01-13T02:49:23Z</dcterms:created>
  <dcterms:modified xsi:type="dcterms:W3CDTF">2020-02-05T23:13:19Z</dcterms:modified>
</cp:coreProperties>
</file>