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1" r:id="rId2"/>
    <p:sldId id="523" r:id="rId3"/>
    <p:sldId id="524" r:id="rId4"/>
    <p:sldId id="526" r:id="rId5"/>
    <p:sldId id="527" r:id="rId6"/>
    <p:sldId id="528" r:id="rId7"/>
    <p:sldId id="529" r:id="rId8"/>
    <p:sldId id="530" r:id="rId9"/>
    <p:sldId id="531" r:id="rId10"/>
    <p:sldId id="533" r:id="rId11"/>
    <p:sldId id="534" r:id="rId12"/>
    <p:sldId id="535" r:id="rId13"/>
    <p:sldId id="536" r:id="rId14"/>
    <p:sldId id="537" r:id="rId15"/>
    <p:sldId id="540" r:id="rId16"/>
    <p:sldId id="541" r:id="rId17"/>
    <p:sldId id="542" r:id="rId18"/>
    <p:sldId id="539" r:id="rId19"/>
    <p:sldId id="543" r:id="rId20"/>
    <p:sldId id="552" r:id="rId21"/>
    <p:sldId id="544" r:id="rId22"/>
    <p:sldId id="545" r:id="rId23"/>
    <p:sldId id="546" r:id="rId24"/>
    <p:sldId id="549" r:id="rId25"/>
    <p:sldId id="548" r:id="rId26"/>
    <p:sldId id="550" r:id="rId27"/>
    <p:sldId id="5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6" autoAdjust="0"/>
    <p:restoredTop sz="94875"/>
  </p:normalViewPr>
  <p:slideViewPr>
    <p:cSldViewPr snapToGrid="0">
      <p:cViewPr varScale="1">
        <p:scale>
          <a:sx n="132" d="100"/>
          <a:sy n="132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Classroom Support: 301-405-2500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0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0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7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6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4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3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47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9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99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8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6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9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lagic@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agic.org/cmsc-456-cryptography-spring-2020/" TargetMode="External"/><Relationship Id="rId4" Type="http://schemas.openxmlformats.org/officeDocument/2006/relationships/hyperlink" Target="mailto:camiller@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115563"/>
            <a:ext cx="11235267" cy="5556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Guest instructor:</a:t>
            </a:r>
            <a:r>
              <a:rPr lang="en-US" sz="1800" dirty="0">
                <a:latin typeface="Avenir Next LT Pro" panose="020B0504020202020204" pitchFamily="34" charset="0"/>
              </a:rPr>
              <a:t> Carl Miller (</a:t>
            </a:r>
            <a:r>
              <a:rPr lang="en-US" sz="1800" dirty="0">
                <a:latin typeface="Avenir Next LT Pro" panose="020B0504020202020204" pitchFamily="34" charset="0"/>
                <a:hlinkClick r:id="rId4"/>
              </a:rPr>
              <a:t>camiller@umd.edu</a:t>
            </a:r>
            <a:r>
              <a:rPr lang="en-US" sz="1800" dirty="0">
                <a:latin typeface="Avenir Next LT Pro" panose="020B0504020202020204" pitchFamily="34" charset="0"/>
              </a:rPr>
              <a:t>), ATL 3100K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5"/>
              </a:rPr>
              <a:t>alagic.org/cmsc-456-cryptography-spring-2020/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homework 3 due midnight Thursday.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2" y="2391169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1" y="4199344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6B78620-9C5E-0C49-A187-63267FD0643D}"/>
              </a:ext>
            </a:extLst>
          </p:cNvPr>
          <p:cNvSpPr/>
          <p:nvPr/>
        </p:nvSpPr>
        <p:spPr>
          <a:xfrm>
            <a:off x="7629894" y="1207344"/>
            <a:ext cx="3660539" cy="174761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28ED4F4-BA70-C84A-B3F6-5896F540779A}"/>
              </a:ext>
            </a:extLst>
          </p:cNvPr>
          <p:cNvSpPr txBox="1">
            <a:spLocks/>
          </p:cNvSpPr>
          <p:nvPr/>
        </p:nvSpPr>
        <p:spPr>
          <a:xfrm>
            <a:off x="7743329" y="1351625"/>
            <a:ext cx="3402725" cy="145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Current readings: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Feb 25:</a:t>
            </a:r>
            <a:r>
              <a:rPr lang="en-US" sz="1800" dirty="0">
                <a:latin typeface="Avenir Next LT Pro" panose="020B0504020202020204" pitchFamily="34" charset="0"/>
              </a:rPr>
              <a:t> pp. 285-297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Feb 27: </a:t>
            </a:r>
            <a:r>
              <a:rPr lang="en-US" sz="1800" dirty="0">
                <a:latin typeface="Avenir Next LT Pro" panose="020B0504020202020204" pitchFamily="34" charset="0"/>
              </a:rPr>
              <a:t>pp. 302-324 (skip subsections 8.2.2 and 8.2.5) </a:t>
            </a: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#1: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Compute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∙3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∙49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∙43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u="sng" dirty="0">
                  <a:solidFill>
                    <a:srgbClr val="C0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#2: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Compute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([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2,4,1,2,4,1,2,4,1…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The 101st term in this sequence is 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sz="24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To show this answer more formally: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7]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∙33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7]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7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TWO EXERCISES (no calculators!)</a:t>
            </a:r>
          </a:p>
        </p:txBody>
      </p:sp>
    </p:spTree>
    <p:extLst>
      <p:ext uri="{BB962C8B-B14F-4D97-AF65-F5344CB8AC3E}">
        <p14:creationId xmlns:p14="http://schemas.microsoft.com/office/powerpoint/2010/main" val="23627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ADDITION AND MULTIPLICATION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2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ADDITION AND MULTIPLICATION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7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9].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ADDITION AND MULTIPLICATION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9].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ADDITION AND MULTIPLICATION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E1ACAA2A-908A-EE4A-A9DF-472D8C0FC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0952" y="2293973"/>
                <a:ext cx="7838179" cy="43100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Note: No repeats!  Why?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i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The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defined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9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9]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That means f is a </a:t>
                </a:r>
                <a:r>
                  <a:rPr lang="en-US" sz="24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one-to-one function</a:t>
                </a:r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we say that 2 is the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multiplicative inverse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of 5 mod 9.  We write: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9.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E1ACAA2A-908A-EE4A-A9DF-472D8C0F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952" y="2293973"/>
                <a:ext cx="7838179" cy="4310027"/>
              </a:xfrm>
              <a:prstGeom prst="rect">
                <a:avLst/>
              </a:prstGeom>
              <a:blipFill>
                <a:blip r:embed="rId5"/>
                <a:stretch>
                  <a:fillRect l="-1133" t="-2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03082B0-32BE-4D46-9FE2-B6073D565CFD}"/>
              </a:ext>
            </a:extLst>
          </p:cNvPr>
          <p:cNvSpPr/>
          <p:nvPr/>
        </p:nvSpPr>
        <p:spPr>
          <a:xfrm>
            <a:off x="3560885" y="2206869"/>
            <a:ext cx="8132884" cy="4343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9].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ADDITION AND MULTIPLICATION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1ACAA2A-908A-EE4A-A9DF-472D8C0FC29E}"/>
              </a:ext>
            </a:extLst>
          </p:cNvPr>
          <p:cNvSpPr txBox="1">
            <a:spLocks/>
          </p:cNvSpPr>
          <p:nvPr/>
        </p:nvSpPr>
        <p:spPr>
          <a:xfrm>
            <a:off x="3679745" y="2091751"/>
            <a:ext cx="6255563" cy="2489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This is </a:t>
            </a:r>
            <a:r>
              <a:rPr lang="en-US" sz="2400" u="sng" dirty="0">
                <a:latin typeface="Avenir Next LT Pro" panose="020B0504020202020204" pitchFamily="34" charset="0"/>
              </a:rPr>
              <a:t>not</a:t>
            </a:r>
            <a:r>
              <a:rPr lang="en-US" sz="2400" dirty="0">
                <a:latin typeface="Avenir Next LT Pro" panose="020B0504020202020204" pitchFamily="34" charset="0"/>
              </a:rPr>
              <a:t> a one-to-one function.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Q:</a:t>
            </a:r>
            <a:r>
              <a:rPr lang="en-US" sz="2400" dirty="0">
                <a:latin typeface="Avenir Next LT Pro" panose="020B0504020202020204" pitchFamily="34" charset="0"/>
              </a:rPr>
              <a:t> When is multiplication one-to-one?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082B0-32BE-4D46-9FE2-B6073D565CFD}"/>
              </a:ext>
            </a:extLst>
          </p:cNvPr>
          <p:cNvSpPr/>
          <p:nvPr/>
        </p:nvSpPr>
        <p:spPr>
          <a:xfrm>
            <a:off x="3569679" y="2768138"/>
            <a:ext cx="6101861" cy="181265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:{0,1,2,…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9].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                …</a:t>
                </a: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EXPONENTIATION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E1ACAA2A-908A-EE4A-A9DF-472D8C0FC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7961" y="1780032"/>
                <a:ext cx="4461932" cy="26337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This is a periodic function.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E1ACAA2A-908A-EE4A-A9DF-472D8C0F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61" y="1780032"/>
                <a:ext cx="4461932" cy="2633705"/>
              </a:xfrm>
              <a:prstGeom prst="rect">
                <a:avLst/>
              </a:prstGeom>
              <a:blipFill>
                <a:blip r:embed="rId5"/>
                <a:stretch>
                  <a:fillRect l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03082B0-32BE-4D46-9FE2-B6073D565CFD}"/>
              </a:ext>
            </a:extLst>
          </p:cNvPr>
          <p:cNvSpPr/>
          <p:nvPr/>
        </p:nvSpPr>
        <p:spPr>
          <a:xfrm>
            <a:off x="4167554" y="2377910"/>
            <a:ext cx="4941277" cy="145952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18">
            <a:extLst>
              <a:ext uri="{FF2B5EF4-FFF2-40B4-BE49-F238E27FC236}">
                <a16:creationId xmlns:a16="http://schemas.microsoft.com/office/drawing/2014/main" id="{31DF6AA5-3043-D247-A762-1A6C3880D1E4}"/>
              </a:ext>
            </a:extLst>
          </p:cNvPr>
          <p:cNvSpPr/>
          <p:nvPr/>
        </p:nvSpPr>
        <p:spPr>
          <a:xfrm flipH="1">
            <a:off x="2620107" y="4968475"/>
            <a:ext cx="1057845" cy="210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5B43727-B73A-2F42-8A50-3090C9F988E5}"/>
              </a:ext>
            </a:extLst>
          </p:cNvPr>
          <p:cNvSpPr txBox="1">
            <a:spLocks/>
          </p:cNvSpPr>
          <p:nvPr/>
        </p:nvSpPr>
        <p:spPr>
          <a:xfrm>
            <a:off x="3757410" y="3942493"/>
            <a:ext cx="4461932" cy="2633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Repeat.</a:t>
            </a:r>
          </a:p>
        </p:txBody>
      </p:sp>
    </p:spTree>
    <p:extLst>
      <p:ext uri="{BB962C8B-B14F-4D97-AF65-F5344CB8AC3E}">
        <p14:creationId xmlns:p14="http://schemas.microsoft.com/office/powerpoint/2010/main" val="39170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0,1,2,…}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defined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9].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                …</a:t>
                </a:r>
              </a:p>
              <a:p>
                <a:pPr marL="0" indent="0">
                  <a:buNone/>
                </a:pPr>
                <a:endParaRPr lang="en-US" sz="2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EXPONENTIATION IN</a:t>
                </a:r>
                <a:r>
                  <a:rPr lang="en-US" sz="3200" b="1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933" y="254000"/>
                <a:ext cx="11734800" cy="685800"/>
              </a:xfrm>
              <a:blipFill>
                <a:blip r:embed="rId4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1ACAA2A-908A-EE4A-A9DF-472D8C0FC29E}"/>
              </a:ext>
            </a:extLst>
          </p:cNvPr>
          <p:cNvSpPr txBox="1">
            <a:spLocks/>
          </p:cNvSpPr>
          <p:nvPr/>
        </p:nvSpPr>
        <p:spPr>
          <a:xfrm>
            <a:off x="4321583" y="1775228"/>
            <a:ext cx="5560971" cy="2489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This is </a:t>
            </a:r>
            <a:r>
              <a:rPr lang="en-US" sz="2400" b="1" dirty="0">
                <a:latin typeface="Avenir Next LT Pro" panose="020B0504020202020204" pitchFamily="34" charset="0"/>
              </a:rPr>
              <a:t>not</a:t>
            </a:r>
            <a:r>
              <a:rPr lang="en-US" sz="2400" dirty="0">
                <a:latin typeface="Avenir Next LT Pro" panose="020B0504020202020204" pitchFamily="34" charset="0"/>
              </a:rPr>
              <a:t> a periodic function.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Why is exponentiation periodic for some bases and not for others?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082B0-32BE-4D46-9FE2-B6073D565CFD}"/>
              </a:ext>
            </a:extLst>
          </p:cNvPr>
          <p:cNvSpPr/>
          <p:nvPr/>
        </p:nvSpPr>
        <p:spPr>
          <a:xfrm>
            <a:off x="4167554" y="2377910"/>
            <a:ext cx="5715000" cy="21237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07433" y="2032651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MODULAR ARITHMETIC: Proofs</a:t>
            </a:r>
          </a:p>
        </p:txBody>
      </p:sp>
    </p:spTree>
    <p:extLst>
      <p:ext uri="{BB962C8B-B14F-4D97-AF65-F5344CB8AC3E}">
        <p14:creationId xmlns:p14="http://schemas.microsoft.com/office/powerpoint/2010/main" val="21838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5599071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A proof is a series of </a:t>
            </a:r>
            <a:r>
              <a:rPr lang="en-US" sz="2400" b="1" dirty="0">
                <a:latin typeface="Avenir Next LT Pro" panose="020B0504020202020204" pitchFamily="34" charset="0"/>
              </a:rPr>
              <a:t>deductions</a:t>
            </a:r>
            <a:r>
              <a:rPr lang="en-US" sz="2400" dirty="0">
                <a:latin typeface="Avenir Next LT Pro" panose="020B0504020202020204" pitchFamily="34" charset="0"/>
              </a:rPr>
              <a:t> based on clearly stated </a:t>
            </a:r>
            <a:r>
              <a:rPr lang="en-US" sz="2400" b="1" dirty="0">
                <a:latin typeface="Avenir Next LT Pro" panose="020B0504020202020204" pitchFamily="34" charset="0"/>
              </a:rPr>
              <a:t>assumptions.</a:t>
            </a:r>
          </a:p>
          <a:p>
            <a:pPr marL="0" indent="0">
              <a:buNone/>
            </a:pPr>
            <a:endParaRPr lang="en-US" sz="24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Everything must be justified, unless it’s an assumption, or it’s obvious.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b="0" dirty="0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COMMENTS ABOUT PROOFS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D4E471-C3FD-F34F-A51C-632AD0794EDA}"/>
              </a:ext>
            </a:extLst>
          </p:cNvPr>
          <p:cNvCxnSpPr>
            <a:cxnSpLocks/>
          </p:cNvCxnSpPr>
          <p:nvPr/>
        </p:nvCxnSpPr>
        <p:spPr>
          <a:xfrm flipV="1">
            <a:off x="8952578" y="2645022"/>
            <a:ext cx="760542" cy="246170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4727C7-C9CE-4E41-9F82-37EAEEF8889F}"/>
              </a:ext>
            </a:extLst>
          </p:cNvPr>
          <p:cNvCxnSpPr>
            <a:cxnSpLocks/>
          </p:cNvCxnSpPr>
          <p:nvPr/>
        </p:nvCxnSpPr>
        <p:spPr>
          <a:xfrm flipV="1">
            <a:off x="11283462" y="4457700"/>
            <a:ext cx="213768" cy="139211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BE926F-8DFE-A74C-8EAA-68888E71571F}"/>
              </a:ext>
            </a:extLst>
          </p:cNvPr>
          <p:cNvCxnSpPr>
            <a:cxnSpLocks/>
          </p:cNvCxnSpPr>
          <p:nvPr/>
        </p:nvCxnSpPr>
        <p:spPr>
          <a:xfrm flipV="1">
            <a:off x="9508601" y="4338597"/>
            <a:ext cx="721619" cy="79995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A7576-300C-D54D-8C65-A65E03C1ACAA}"/>
              </a:ext>
            </a:extLst>
          </p:cNvPr>
          <p:cNvSpPr/>
          <p:nvPr/>
        </p:nvSpPr>
        <p:spPr>
          <a:xfrm>
            <a:off x="7633920" y="5217827"/>
            <a:ext cx="2400299" cy="6858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CE86719-292E-944A-9A7E-272ED9670072}"/>
              </a:ext>
            </a:extLst>
          </p:cNvPr>
          <p:cNvSpPr txBox="1">
            <a:spLocks/>
          </p:cNvSpPr>
          <p:nvPr/>
        </p:nvSpPr>
        <p:spPr>
          <a:xfrm>
            <a:off x="7722943" y="5353698"/>
            <a:ext cx="2275010" cy="787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Assumption #1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F08BFB-323E-E949-B8ED-601BC7F1A442}"/>
              </a:ext>
            </a:extLst>
          </p:cNvPr>
          <p:cNvSpPr/>
          <p:nvPr/>
        </p:nvSpPr>
        <p:spPr>
          <a:xfrm>
            <a:off x="9730265" y="5976124"/>
            <a:ext cx="2400299" cy="6858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AE7642B-02FE-0F4F-ACCD-CD2E213CBFBB}"/>
              </a:ext>
            </a:extLst>
          </p:cNvPr>
          <p:cNvSpPr txBox="1">
            <a:spLocks/>
          </p:cNvSpPr>
          <p:nvPr/>
        </p:nvSpPr>
        <p:spPr>
          <a:xfrm>
            <a:off x="9826504" y="6111995"/>
            <a:ext cx="2275010" cy="787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Assumption #2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FA6E60-B01C-CA44-9AF1-55C264047FA8}"/>
              </a:ext>
            </a:extLst>
          </p:cNvPr>
          <p:cNvCxnSpPr>
            <a:cxnSpLocks/>
          </p:cNvCxnSpPr>
          <p:nvPr/>
        </p:nvCxnSpPr>
        <p:spPr>
          <a:xfrm flipH="1" flipV="1">
            <a:off x="10619465" y="4338597"/>
            <a:ext cx="137377" cy="153625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D8B66-2875-FB4D-A341-88CC9B529270}"/>
              </a:ext>
            </a:extLst>
          </p:cNvPr>
          <p:cNvSpPr/>
          <p:nvPr/>
        </p:nvSpPr>
        <p:spPr>
          <a:xfrm>
            <a:off x="9563101" y="1870889"/>
            <a:ext cx="2400299" cy="6858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E267A1-1ABD-DC42-95C1-D173CA3641D6}"/>
              </a:ext>
            </a:extLst>
          </p:cNvPr>
          <p:cNvSpPr/>
          <p:nvPr/>
        </p:nvSpPr>
        <p:spPr>
          <a:xfrm>
            <a:off x="9605435" y="3594063"/>
            <a:ext cx="1358574" cy="68087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F39DB7-98AB-B54F-98AA-9E4EAE997D35}"/>
              </a:ext>
            </a:extLst>
          </p:cNvPr>
          <p:cNvSpPr/>
          <p:nvPr/>
        </p:nvSpPr>
        <p:spPr>
          <a:xfrm>
            <a:off x="11209484" y="3984622"/>
            <a:ext cx="679542" cy="40157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7AC6CEE8-B27B-AA44-A4B4-060D021A92C2}"/>
              </a:ext>
            </a:extLst>
          </p:cNvPr>
          <p:cNvSpPr txBox="1">
            <a:spLocks/>
          </p:cNvSpPr>
          <p:nvPr/>
        </p:nvSpPr>
        <p:spPr>
          <a:xfrm>
            <a:off x="9826504" y="2009873"/>
            <a:ext cx="2275010" cy="787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Conclusion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0AD560-8E91-4442-B28E-EBD912029B28}"/>
              </a:ext>
            </a:extLst>
          </p:cNvPr>
          <p:cNvCxnSpPr>
            <a:cxnSpLocks/>
          </p:cNvCxnSpPr>
          <p:nvPr/>
        </p:nvCxnSpPr>
        <p:spPr>
          <a:xfrm flipV="1">
            <a:off x="10480431" y="2645022"/>
            <a:ext cx="242887" cy="8792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E03BB0-D7E0-3648-9A32-F47B5715B8D5}"/>
              </a:ext>
            </a:extLst>
          </p:cNvPr>
          <p:cNvCxnSpPr>
            <a:cxnSpLocks/>
          </p:cNvCxnSpPr>
          <p:nvPr/>
        </p:nvCxnSpPr>
        <p:spPr>
          <a:xfrm flipV="1">
            <a:off x="11490629" y="2645022"/>
            <a:ext cx="6601" cy="126893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C2D6B4-1B01-3D4B-9660-E6043C65C86E}"/>
              </a:ext>
            </a:extLst>
          </p:cNvPr>
          <p:cNvCxnSpPr>
            <a:cxnSpLocks/>
          </p:cNvCxnSpPr>
          <p:nvPr/>
        </p:nvCxnSpPr>
        <p:spPr>
          <a:xfrm flipV="1">
            <a:off x="3800199" y="3263938"/>
            <a:ext cx="420110" cy="7526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5">
            <a:extLst>
              <a:ext uri="{FF2B5EF4-FFF2-40B4-BE49-F238E27FC236}">
                <a16:creationId xmlns:a16="http://schemas.microsoft.com/office/drawing/2014/main" id="{2FCD6AA7-5F7A-7C4A-8406-A7034DBD3400}"/>
              </a:ext>
            </a:extLst>
          </p:cNvPr>
          <p:cNvSpPr txBox="1">
            <a:spLocks/>
          </p:cNvSpPr>
          <p:nvPr/>
        </p:nvSpPr>
        <p:spPr>
          <a:xfrm>
            <a:off x="2487936" y="4161096"/>
            <a:ext cx="2931868" cy="145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What’s obvious?  If in doubt, ask.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B4FFDC-76AA-C64B-8CE2-AAF912A395E1}"/>
              </a:ext>
            </a:extLst>
          </p:cNvPr>
          <p:cNvSpPr/>
          <p:nvPr/>
        </p:nvSpPr>
        <p:spPr>
          <a:xfrm>
            <a:off x="2385462" y="4016599"/>
            <a:ext cx="3090726" cy="9686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30" grpId="0" animBg="1"/>
      <p:bldP spid="32" grpId="0"/>
      <p:bldP spid="42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Secret-key vs. Public-key cryptography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 MAC (Message Authentication Code) is an example of </a:t>
            </a:r>
            <a:r>
              <a:rPr lang="en-US" sz="1800" b="1" dirty="0">
                <a:latin typeface="Avenir Next LT Pro" panose="020B0504020202020204" pitchFamily="34" charset="0"/>
              </a:rPr>
              <a:t>secret-key cryptography</a:t>
            </a:r>
            <a:r>
              <a:rPr lang="en-US" sz="1800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Alice uses the secret key </a:t>
            </a:r>
            <a:r>
              <a:rPr lang="en-US" sz="1800" b="1" dirty="0">
                <a:latin typeface="Avenir Next LT Pro" panose="020B0504020202020204" pitchFamily="34" charset="0"/>
              </a:rPr>
              <a:t>k</a:t>
            </a:r>
            <a:r>
              <a:rPr lang="en-US" sz="1800" dirty="0">
                <a:latin typeface="Avenir Next LT Pro" panose="020B0504020202020204" pitchFamily="34" charset="0"/>
              </a:rPr>
              <a:t> to authenticate a message, which is then verified by Bob.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Limitations: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 </a:t>
            </a:r>
            <a:r>
              <a:rPr lang="en-US" sz="1800" dirty="0">
                <a:latin typeface="Avenir Next LT Pro" panose="020B0504020202020204" pitchFamily="34" charset="0"/>
              </a:rPr>
              <a:t> -  Alice &amp; Bob have to find a way to exchange the key </a:t>
            </a:r>
            <a:r>
              <a:rPr lang="en-US" sz="1800" b="1" dirty="0">
                <a:latin typeface="Avenir Next LT Pro" panose="020B0504020202020204" pitchFamily="34" charset="0"/>
              </a:rPr>
              <a:t>k</a:t>
            </a:r>
            <a:r>
              <a:rPr lang="en-US" sz="1800" dirty="0">
                <a:latin typeface="Avenir Next LT Pro" panose="020B0504020202020204" pitchFamily="34" charset="0"/>
              </a:rPr>
              <a:t> secretly.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  </a:t>
            </a:r>
            <a:r>
              <a:rPr lang="en-US" sz="1800" dirty="0">
                <a:latin typeface="Avenir Next LT Pro" panose="020B0504020202020204" pitchFamily="34" charset="0"/>
              </a:rPr>
              <a:t>-  Any party that can verify an authentication code can also forge one!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2A6FFA-9A6B-426F-9A50-7EA75B5B3712}"/>
              </a:ext>
            </a:extLst>
          </p:cNvPr>
          <p:cNvGrpSpPr/>
          <p:nvPr/>
        </p:nvGrpSpPr>
        <p:grpSpPr>
          <a:xfrm>
            <a:off x="1413616" y="1929336"/>
            <a:ext cx="5541434" cy="1623908"/>
            <a:chOff x="6345766" y="1805092"/>
            <a:chExt cx="5541434" cy="16239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A6C1B2-9691-458D-90C0-9DE8428C1AF9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/>
                  <p:nvPr/>
                </p:nvSpPr>
                <p:spPr>
                  <a:xfrm>
                    <a:off x="1693333" y="3530598"/>
                    <a:ext cx="2150534" cy="207433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Alice</a:t>
                    </a:r>
                  </a:p>
                  <a:p>
                    <a:r>
                      <a:rPr lang="en-US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333" y="3530598"/>
                    <a:ext cx="2150534" cy="20743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479" t="-8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/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Bob</a:t>
                    </a:r>
                  </a:p>
                  <a:p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400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479" t="-8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2A10AD-37D7-4750-80C8-25B08B24B82F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4A62500B-926E-4E3F-B51F-C296D07818B1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C7E9F2F-CA64-408A-A5DD-4CC9E4FDFD5E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60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7"/>
                <a:ext cx="11734800" cy="475843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Proposition: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a positive integer.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suppose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has a multiplicative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 Then,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defined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is a one-to-one function.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7"/>
                <a:ext cx="11734800" cy="4758434"/>
              </a:xfrm>
              <a:blipFill>
                <a:blip r:embed="rId3"/>
                <a:stretch>
                  <a:fillRect l="-757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PROPOSITION ABOUT MULTIPLICATIVE INVERSES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F9D31F-AF22-954F-913E-CFAEA5F761A7}"/>
              </a:ext>
            </a:extLst>
          </p:cNvPr>
          <p:cNvCxnSpPr>
            <a:cxnSpLocks/>
          </p:cNvCxnSpPr>
          <p:nvPr/>
        </p:nvCxnSpPr>
        <p:spPr>
          <a:xfrm flipV="1">
            <a:off x="1391920" y="5476240"/>
            <a:ext cx="1727200" cy="7010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44F6A28-5363-5948-8CA5-A3190573B5DE}"/>
              </a:ext>
            </a:extLst>
          </p:cNvPr>
          <p:cNvSpPr/>
          <p:nvPr/>
        </p:nvSpPr>
        <p:spPr>
          <a:xfrm>
            <a:off x="751840" y="5899657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34EBC5-668E-0F42-BB2A-12E22C81DCAA}"/>
              </a:ext>
            </a:extLst>
          </p:cNvPr>
          <p:cNvSpPr/>
          <p:nvPr/>
        </p:nvSpPr>
        <p:spPr>
          <a:xfrm>
            <a:off x="751840" y="5085082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6602B2-31AB-DF44-8266-EDF2E49E88DF}"/>
              </a:ext>
            </a:extLst>
          </p:cNvPr>
          <p:cNvSpPr/>
          <p:nvPr/>
        </p:nvSpPr>
        <p:spPr>
          <a:xfrm>
            <a:off x="751840" y="4248662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10C24D-CA73-5C4C-83EE-B7CCDC4F3961}"/>
              </a:ext>
            </a:extLst>
          </p:cNvPr>
          <p:cNvSpPr/>
          <p:nvPr/>
        </p:nvSpPr>
        <p:spPr>
          <a:xfrm>
            <a:off x="751840" y="3517143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A79CD-A92B-D64D-A4A6-2756299C7529}"/>
              </a:ext>
            </a:extLst>
          </p:cNvPr>
          <p:cNvSpPr/>
          <p:nvPr/>
        </p:nvSpPr>
        <p:spPr>
          <a:xfrm>
            <a:off x="3200400" y="5855463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E0BC90-D47F-6E4D-97FA-65FEA6E9C689}"/>
              </a:ext>
            </a:extLst>
          </p:cNvPr>
          <p:cNvSpPr/>
          <p:nvPr/>
        </p:nvSpPr>
        <p:spPr>
          <a:xfrm>
            <a:off x="3200400" y="5085082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EF0D26-A2F5-4B43-AFD5-220871FB68FF}"/>
              </a:ext>
            </a:extLst>
          </p:cNvPr>
          <p:cNvSpPr/>
          <p:nvPr/>
        </p:nvSpPr>
        <p:spPr>
          <a:xfrm>
            <a:off x="3200400" y="4248662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1870A4-FD98-BE40-B006-18BD02D99A31}"/>
              </a:ext>
            </a:extLst>
          </p:cNvPr>
          <p:cNvSpPr/>
          <p:nvPr/>
        </p:nvSpPr>
        <p:spPr>
          <a:xfrm>
            <a:off x="3200400" y="3517143"/>
            <a:ext cx="518160" cy="48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67E519-5C5F-1046-A63B-29071523B05A}"/>
              </a:ext>
            </a:extLst>
          </p:cNvPr>
          <p:cNvCxnSpPr>
            <a:cxnSpLocks/>
          </p:cNvCxnSpPr>
          <p:nvPr/>
        </p:nvCxnSpPr>
        <p:spPr>
          <a:xfrm>
            <a:off x="1371600" y="3867664"/>
            <a:ext cx="1747520" cy="223163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5D9C9D-61EF-FF42-821F-395E1815F590}"/>
              </a:ext>
            </a:extLst>
          </p:cNvPr>
          <p:cNvCxnSpPr>
            <a:cxnSpLocks/>
          </p:cNvCxnSpPr>
          <p:nvPr/>
        </p:nvCxnSpPr>
        <p:spPr>
          <a:xfrm flipV="1">
            <a:off x="1391920" y="4510912"/>
            <a:ext cx="1727200" cy="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F72413-8E5D-8E41-B9F3-F9F2BB77E893}"/>
              </a:ext>
            </a:extLst>
          </p:cNvPr>
          <p:cNvCxnSpPr>
            <a:cxnSpLocks/>
          </p:cNvCxnSpPr>
          <p:nvPr/>
        </p:nvCxnSpPr>
        <p:spPr>
          <a:xfrm flipV="1">
            <a:off x="1391920" y="3899921"/>
            <a:ext cx="1727200" cy="142823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F3FC561-5F71-4943-BFCB-B763A3EF1502}"/>
              </a:ext>
            </a:extLst>
          </p:cNvPr>
          <p:cNvSpPr/>
          <p:nvPr/>
        </p:nvSpPr>
        <p:spPr>
          <a:xfrm>
            <a:off x="11023600" y="3596640"/>
            <a:ext cx="294640" cy="269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734800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Proposition: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a positive integer.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suppose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has a multiplicative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 Then,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defined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is a one-to-one function.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be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Then, </a:t>
                </a: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and therefore,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which implies (by the definition of multiplicative inverse)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Thus, the only way that the equation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can occur is if x and y are equal.  We conclude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is a one-to-one function.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734800" cy="5497313"/>
              </a:xfrm>
              <a:blipFill>
                <a:blip r:embed="rId3"/>
                <a:stretch>
                  <a:fillRect l="-757" t="-1382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PROPOSITION ABOUT MULTIPLICATIVE INVERSES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8DDCC-2C6E-934E-BA84-833C58373EFB}"/>
              </a:ext>
            </a:extLst>
          </p:cNvPr>
          <p:cNvSpPr/>
          <p:nvPr/>
        </p:nvSpPr>
        <p:spPr>
          <a:xfrm>
            <a:off x="7020497" y="6355825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734800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Proposition: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a positive integer.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such that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defined 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is a one-to-one function.  Then,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has a multiplicative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Suppose, for the sake of contradiction,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does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have a multiplicative inverse.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Then,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 But, this means that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maps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(which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elements) into the set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0,2,3,4,5,6,…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</a:t>
                </a:r>
                <a:r>
                  <a:rPr lang="en-US" sz="2400" b="0" dirty="0">
                    <a:latin typeface="Avenir Next LT Pro" panose="020B0504020202020204" pitchFamily="34" charset="0"/>
                  </a:rPr>
                  <a:t>hich has only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elements.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Avenir Next LT Pro" panose="020B0504020202020204" pitchFamily="34" charset="0"/>
                  </a:rPr>
                  <a:t>Since f is a one-to-one function, this is a contradiction.  We conclude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must have a multiplicative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734800" cy="5497313"/>
              </a:xfrm>
              <a:blipFill>
                <a:blip r:embed="rId3"/>
                <a:stretch>
                  <a:fillRect l="-757" t="-1382" r="-216" b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ANOTHER PROPOSITION ABOUT MULTIPLICATIVE INVERSES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8DDCC-2C6E-934E-BA84-833C58373EFB}"/>
              </a:ext>
            </a:extLst>
          </p:cNvPr>
          <p:cNvSpPr/>
          <p:nvPr/>
        </p:nvSpPr>
        <p:spPr>
          <a:xfrm>
            <a:off x="6206142" y="6259936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F5FD57-7BF5-5943-B4DC-E6B07271C82F}"/>
              </a:ext>
            </a:extLst>
          </p:cNvPr>
          <p:cNvSpPr txBox="1">
            <a:spLocks/>
          </p:cNvSpPr>
          <p:nvPr/>
        </p:nvSpPr>
        <p:spPr>
          <a:xfrm>
            <a:off x="558476" y="5724233"/>
            <a:ext cx="11761646" cy="107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FUNDAMENTAL PROPOSITION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F5FD57-7BF5-5943-B4DC-E6B07271C82F}"/>
              </a:ext>
            </a:extLst>
          </p:cNvPr>
          <p:cNvSpPr txBox="1">
            <a:spLocks/>
          </p:cNvSpPr>
          <p:nvPr/>
        </p:nvSpPr>
        <p:spPr>
          <a:xfrm>
            <a:off x="558476" y="5724233"/>
            <a:ext cx="11761646" cy="107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EB3C3-A1C1-C044-8F43-91D8A6EE6F3D}"/>
              </a:ext>
            </a:extLst>
          </p:cNvPr>
          <p:cNvSpPr/>
          <p:nvPr/>
        </p:nvSpPr>
        <p:spPr>
          <a:xfrm>
            <a:off x="270933" y="1231985"/>
            <a:ext cx="11472657" cy="6550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B950416D-B5D1-5A4D-91A6-1287119DE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999" y="1360688"/>
                <a:ext cx="11092963" cy="818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Question: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Which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have multiplicative inverses?  </a:t>
                </a:r>
              </a:p>
            </p:txBody>
          </p:sp>
        </mc:Choice>
        <mc:Fallback xmlns="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B950416D-B5D1-5A4D-91A6-1287119D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360688"/>
                <a:ext cx="11092963" cy="818520"/>
              </a:xfrm>
              <a:prstGeom prst="rect">
                <a:avLst/>
              </a:prstGeom>
              <a:blipFill>
                <a:blip r:embed="rId3"/>
                <a:stretch>
                  <a:fillRect l="-801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41E7AAC9-1C61-C04B-9A53-C11498A88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2523316"/>
                <a:ext cx="11734800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 next proposition will eventually help us to answer that question.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More terminology: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say that one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divides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another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if there exists an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𝑛𝑐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are positive integers, then the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greatest common divisor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(denoted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)”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) is the largest integer that divides both.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41E7AAC9-1C61-C04B-9A53-C11498A88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2523316"/>
                <a:ext cx="11734800" cy="5497313"/>
              </a:xfrm>
              <a:blipFill>
                <a:blip r:embed="rId4"/>
                <a:stretch>
                  <a:fillRect l="-757" t="-1382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3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034769"/>
                <a:ext cx="11734800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Proposition: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be positive integers.  Then, there exist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be the smallest positive integer in the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}.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which means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and we assumed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is the smallest positive element of S, we conclude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and thus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divides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Similar reasoning shows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divides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is a common divisor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  <a:endParaRPr lang="en-US" sz="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On the other hand,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must be divisible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(since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divides every element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), and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We conclude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is itself the greatest common divisor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This completes the proof.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034769"/>
                <a:ext cx="11734800" cy="5497313"/>
              </a:xfrm>
              <a:blipFill>
                <a:blip r:embed="rId3"/>
                <a:stretch>
                  <a:fillRect l="-757" t="-1382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FUNDAMENTAL PROPOSITION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F5FD57-7BF5-5943-B4DC-E6B07271C82F}"/>
              </a:ext>
            </a:extLst>
          </p:cNvPr>
          <p:cNvSpPr txBox="1">
            <a:spLocks/>
          </p:cNvSpPr>
          <p:nvPr/>
        </p:nvSpPr>
        <p:spPr>
          <a:xfrm>
            <a:off x="558476" y="5724233"/>
            <a:ext cx="11761646" cy="107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E2340-76AA-A645-9403-74362C13B6CA}"/>
              </a:ext>
            </a:extLst>
          </p:cNvPr>
          <p:cNvSpPr/>
          <p:nvPr/>
        </p:nvSpPr>
        <p:spPr>
          <a:xfrm>
            <a:off x="7986642" y="6350538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734800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Corollary: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be a positive integer. 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be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 </m:t>
                      </m:r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Avenir Next LT Pro" panose="020B0504020202020204" pitchFamily="34" charset="0"/>
                  </a:rPr>
                  <a:t>Then,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77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77"/>
                    <a:ea typeface="Cambria Math" panose="02040503050406030204" pitchFamily="18" charset="0"/>
                  </a:rPr>
                  <a:t>has a multiplicative inverse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</a:t>
                </a:r>
                <a:endParaRPr lang="en-US" sz="12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By the previous proposition,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(Exercise: Prove the converse of this statement.)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734800" cy="5497313"/>
              </a:xfrm>
              <a:blipFill>
                <a:blip r:embed="rId3"/>
                <a:stretch>
                  <a:fillRect l="-757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CRITERION FOR MULTIPLICATIVE INVERSES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F5FD57-7BF5-5943-B4DC-E6B07271C82F}"/>
              </a:ext>
            </a:extLst>
          </p:cNvPr>
          <p:cNvSpPr txBox="1">
            <a:spLocks/>
          </p:cNvSpPr>
          <p:nvPr/>
        </p:nvSpPr>
        <p:spPr>
          <a:xfrm>
            <a:off x="558476" y="5724233"/>
            <a:ext cx="11761646" cy="107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E2340-76AA-A645-9403-74362C13B6CA}"/>
              </a:ext>
            </a:extLst>
          </p:cNvPr>
          <p:cNvSpPr/>
          <p:nvPr/>
        </p:nvSpPr>
        <p:spPr>
          <a:xfrm>
            <a:off x="10390433" y="3860534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734800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We consider an operation to be efficient if it takes time that is polynomial in the </a:t>
            </a:r>
            <a:r>
              <a:rPr lang="en-US" sz="2400" b="1" dirty="0">
                <a:latin typeface="Avenir Next LT Pro" panose="020B0504020202020204" pitchFamily="34" charset="0"/>
              </a:rPr>
              <a:t>length</a:t>
            </a:r>
            <a:r>
              <a:rPr lang="en-US" sz="2400" dirty="0">
                <a:latin typeface="Avenir Next LT Pro" panose="020B0504020202020204" pitchFamily="34" charset="0"/>
              </a:rPr>
              <a:t> of its input.</a:t>
            </a: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(If the input is a sequence of integers, then its length is, approximately, the number of bits needed to represent those integers in base 2.)</a:t>
            </a: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So, addition is efficient:</a:t>
            </a:r>
          </a:p>
          <a:p>
            <a:pPr marL="0" indent="0">
              <a:buNone/>
            </a:pPr>
            <a:endParaRPr lang="en-US" sz="2400" b="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b="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b="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So are multiplication and mod.</a:t>
            </a:r>
          </a:p>
          <a:p>
            <a:pPr marL="0" indent="0">
              <a:buNone/>
            </a:pPr>
            <a:r>
              <a:rPr lang="en-US" sz="2400" b="0" dirty="0">
                <a:latin typeface="Avenir Next LT Pro" panose="020B0504020202020204" pitchFamily="34" charset="0"/>
              </a:rPr>
              <a:t>Can multiplicative inverses be computed efficiently?</a:t>
            </a:r>
          </a:p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Yes </a:t>
            </a:r>
            <a:r>
              <a:rPr lang="en-US" sz="2400" dirty="0">
                <a:latin typeface="Avenir Next LT Pro" panose="020B0504020202020204" pitchFamily="34" charset="0"/>
              </a:rPr>
              <a:t>– Euclid’s algorithm.  See appendix B.1.2.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COMMENTS ABOUT COMPUTATION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F5FD57-7BF5-5943-B4DC-E6B07271C82F}"/>
              </a:ext>
            </a:extLst>
          </p:cNvPr>
          <p:cNvSpPr txBox="1">
            <a:spLocks/>
          </p:cNvSpPr>
          <p:nvPr/>
        </p:nvSpPr>
        <p:spPr>
          <a:xfrm>
            <a:off x="558476" y="5724233"/>
            <a:ext cx="11761646" cy="1071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F7EE34-AEB2-8740-AAFE-20088FEA8933}"/>
                  </a:ext>
                </a:extLst>
              </p:cNvPr>
              <p:cNvSpPr txBox="1"/>
              <p:nvPr/>
            </p:nvSpPr>
            <p:spPr>
              <a:xfrm>
                <a:off x="4009293" y="3129129"/>
                <a:ext cx="35520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1 1 0 1 1 0 0 0 1</m:t>
                      </m:r>
                    </m:oMath>
                  </m:oMathPara>
                </a14:m>
                <a:endParaRPr lang="en-US" sz="3000" b="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+ 1 0 0 0 0 1 0 1 1 0</m:t>
                      </m:r>
                    </m:oMath>
                  </m:oMathPara>
                </a14:m>
                <a:endParaRPr lang="en-US" sz="3000" b="0" dirty="0"/>
              </a:p>
              <a:p>
                <a:pPr algn="r"/>
                <a:endParaRPr lang="en-US" sz="3000" b="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1 0 1 1 1 0 0 0 1 1 1</m:t>
                      </m:r>
                    </m:oMath>
                  </m:oMathPara>
                </a14:m>
                <a:endParaRPr lang="en-US" sz="3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F7EE34-AEB2-8740-AAFE-20088FEA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93" y="3129129"/>
                <a:ext cx="3552092" cy="1938992"/>
              </a:xfrm>
              <a:prstGeom prst="rect">
                <a:avLst/>
              </a:prstGeom>
              <a:blipFill>
                <a:blip r:embed="rId3"/>
                <a:stretch>
                  <a:fillRect r="-1071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8D3FB2-8C98-5D48-9652-97B258F9DA5D}"/>
              </a:ext>
            </a:extLst>
          </p:cNvPr>
          <p:cNvCxnSpPr>
            <a:cxnSpLocks/>
          </p:cNvCxnSpPr>
          <p:nvPr/>
        </p:nvCxnSpPr>
        <p:spPr>
          <a:xfrm flipV="1">
            <a:off x="3912577" y="4317023"/>
            <a:ext cx="3745524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SUMMING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94995F0-5D77-1A43-8454-282692714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0932" y="1253330"/>
                <a:ext cx="11607475" cy="53506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venir Next LT Pro" panose="020B0504020202020204" pitchFamily="34" charset="0"/>
                  </a:rPr>
                  <a:t>We reviewed the concept of </a:t>
                </a:r>
                <a:r>
                  <a:rPr lang="en-US" b="1" dirty="0">
                    <a:latin typeface="Avenir Next LT Pro" panose="020B0504020202020204" pitchFamily="34" charset="0"/>
                  </a:rPr>
                  <a:t>public-key cryptography.</a:t>
                </a: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venir Next LT Pro" panose="020B0504020202020204" pitchFamily="34" charset="0"/>
                  </a:rPr>
                  <a:t>We did experiments with </a:t>
                </a:r>
                <a:r>
                  <a:rPr lang="en-US" b="1" dirty="0">
                    <a:latin typeface="Avenir Next LT Pro" panose="020B0504020202020204" pitchFamily="34" charset="0"/>
                  </a:rPr>
                  <a:t>modular arithmetic</a:t>
                </a:r>
                <a:r>
                  <a:rPr lang="en-US" dirty="0">
                    <a:latin typeface="Avenir Next LT Pro" panose="020B05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) and noted patterns.</a:t>
                </a: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venir Next LT Pro" panose="020B0504020202020204" pitchFamily="34" charset="0"/>
                  </a:rPr>
                  <a:t>We did some model proofs dealing with the </a:t>
                </a:r>
                <a:r>
                  <a:rPr lang="en-US" b="1" dirty="0">
                    <a:latin typeface="Avenir Next LT Pro" panose="020B0504020202020204" pitchFamily="34" charset="0"/>
                  </a:rPr>
                  <a:t>multiplicative structure </a:t>
                </a:r>
                <a:r>
                  <a:rPr lang="en-US" dirty="0">
                    <a:latin typeface="Avenir Next LT Pro" panose="020B0504020202020204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  <a:p>
                <a:endParaRPr lang="en-US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Coming up:</a:t>
                </a:r>
                <a:r>
                  <a:rPr lang="en-US" b="1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 </a:t>
                </a:r>
                <a:r>
                  <a:rPr lang="en-US" dirty="0">
                    <a:latin typeface="Avenir Next LT Pro" panose="020B0504020202020204" pitchFamily="34" charset="0"/>
                  </a:rPr>
                  <a:t>We’ll look more at the exponential function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94995F0-5D77-1A43-8454-282692714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932" y="1253330"/>
                <a:ext cx="11607475" cy="5350669"/>
              </a:xfrm>
              <a:blipFill>
                <a:blip r:embed="rId3"/>
                <a:stretch>
                  <a:fillRect l="-984" t="-2133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A798C08-ABAC-164A-A138-6483F72957F1}"/>
              </a:ext>
            </a:extLst>
          </p:cNvPr>
          <p:cNvSpPr/>
          <p:nvPr/>
        </p:nvSpPr>
        <p:spPr>
          <a:xfrm>
            <a:off x="186267" y="4563208"/>
            <a:ext cx="11437164" cy="9671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Secret-key vs. Public-key cryptography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178252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In </a:t>
            </a:r>
            <a:r>
              <a:rPr lang="en-US" sz="1800" b="1" dirty="0">
                <a:latin typeface="Avenir Next LT Pro" panose="020B0504020202020204" pitchFamily="34" charset="0"/>
              </a:rPr>
              <a:t>public-key cryptography,</a:t>
            </a:r>
            <a:r>
              <a:rPr lang="en-US" sz="1800" dirty="0">
                <a:latin typeface="Avenir Next LT Pro" panose="020B0504020202020204" pitchFamily="34" charset="0"/>
              </a:rPr>
              <a:t> Alice creates a public key (</a:t>
            </a:r>
            <a:r>
              <a:rPr lang="en-US" sz="1800" i="1" dirty="0">
                <a:latin typeface="Avenir Next LT Pro" panose="020B0504020202020204" pitchFamily="34" charset="0"/>
              </a:rPr>
              <a:t>pk</a:t>
            </a:r>
            <a:r>
              <a:rPr lang="en-US" sz="1800" dirty="0">
                <a:latin typeface="Avenir Next LT Pro" panose="020B0504020202020204" pitchFamily="34" charset="0"/>
              </a:rPr>
              <a:t>) and a secret key (</a:t>
            </a:r>
            <a:r>
              <a:rPr lang="en-US" sz="1800" i="1" dirty="0" err="1">
                <a:latin typeface="Avenir Next LT Pro" panose="020B0504020202020204" pitchFamily="34" charset="0"/>
              </a:rPr>
              <a:t>sk</a:t>
            </a:r>
            <a:r>
              <a:rPr lang="en-US" sz="1800" i="1" dirty="0">
                <a:latin typeface="Avenir Next LT Pro" panose="020B0504020202020204" pitchFamily="34" charset="0"/>
              </a:rPr>
              <a:t>).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The public key is broadcast – anyone can know it.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Desired properties: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   </a:t>
            </a:r>
            <a:r>
              <a:rPr lang="en-US" sz="1800" dirty="0">
                <a:latin typeface="Avenir Next LT Pro" panose="020B0504020202020204" pitchFamily="34" charset="0"/>
              </a:rPr>
              <a:t>- Alice can sign a message in such way that her signature can be verified, </a:t>
            </a:r>
            <a:r>
              <a:rPr lang="en-US" sz="1800" b="1" dirty="0">
                <a:latin typeface="Avenir Next LT Pro" panose="020B0504020202020204" pitchFamily="34" charset="0"/>
              </a:rPr>
              <a:t>but not forged,</a:t>
            </a:r>
            <a:r>
              <a:rPr lang="en-US" sz="1800" dirty="0">
                <a:latin typeface="Avenir Next LT Pro" panose="020B0504020202020204" pitchFamily="34" charset="0"/>
              </a:rPr>
              <a:t> using </a:t>
            </a:r>
            <a:r>
              <a:rPr lang="en-US" sz="1800" i="1" dirty="0">
                <a:latin typeface="Avenir Next LT Pro" panose="020B0504020202020204" pitchFamily="34" charset="0"/>
              </a:rPr>
              <a:t>pk</a:t>
            </a:r>
            <a:r>
              <a:rPr lang="en-US" sz="1800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   </a:t>
            </a:r>
            <a:r>
              <a:rPr lang="en-US" sz="1800" dirty="0">
                <a:latin typeface="Avenir Next LT Pro" panose="020B0504020202020204" pitchFamily="34" charset="0"/>
              </a:rPr>
              <a:t>- Anyone who has </a:t>
            </a:r>
            <a:r>
              <a:rPr lang="en-US" sz="1800" i="1" dirty="0">
                <a:latin typeface="Avenir Next LT Pro" panose="020B0504020202020204" pitchFamily="34" charset="0"/>
              </a:rPr>
              <a:t>pk</a:t>
            </a:r>
            <a:r>
              <a:rPr lang="en-US" sz="1800" dirty="0">
                <a:latin typeface="Avenir Next LT Pro" panose="020B0504020202020204" pitchFamily="34" charset="0"/>
              </a:rPr>
              <a:t> can encrypt, </a:t>
            </a:r>
            <a:r>
              <a:rPr lang="en-US" sz="1800" b="1" dirty="0">
                <a:latin typeface="Avenir Next LT Pro" panose="020B0504020202020204" pitchFamily="34" charset="0"/>
              </a:rPr>
              <a:t>but not decrypt</a:t>
            </a:r>
            <a:r>
              <a:rPr lang="en-US" sz="1800" dirty="0">
                <a:latin typeface="Avenir Next LT Pro" panose="020B0504020202020204" pitchFamily="34" charset="0"/>
              </a:rPr>
              <a:t>, a message to Alice.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We always want to make our protocol computationally easy to carry out, and computationally difficult for an adversary to break.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2A6FFA-9A6B-426F-9A50-7EA75B5B3712}"/>
              </a:ext>
            </a:extLst>
          </p:cNvPr>
          <p:cNvGrpSpPr/>
          <p:nvPr/>
        </p:nvGrpSpPr>
        <p:grpSpPr>
          <a:xfrm>
            <a:off x="1413616" y="1929336"/>
            <a:ext cx="5541434" cy="1623908"/>
            <a:chOff x="6345766" y="1805092"/>
            <a:chExt cx="5541434" cy="16239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A6C1B2-9691-458D-90C0-9DE8428C1AF9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/>
                  <p:nvPr/>
                </p:nvSpPr>
                <p:spPr>
                  <a:xfrm>
                    <a:off x="1693333" y="3530598"/>
                    <a:ext cx="2150534" cy="207433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Alice</a:t>
                    </a:r>
                  </a:p>
                  <a:p>
                    <a:r>
                      <a:rPr lang="en-US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47AA19C-1B08-480D-BC56-6CD63E1967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333" y="3530598"/>
                    <a:ext cx="2150534" cy="20743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479" t="-8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/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en-US" dirty="0"/>
                      <a:t>Bob</a:t>
                    </a:r>
                  </a:p>
                  <a:p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endParaRPr lang="en-US" sz="2400" dirty="0"/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A88A039-6AB2-4645-AC07-BBE10282BB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9133" y="3530598"/>
                    <a:ext cx="2150534" cy="20743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479" t="-8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2A10AD-37D7-4750-80C8-25B08B24B82F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4A62500B-926E-4E3F-B51F-C296D07818B1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2C7E9F2F-CA64-408A-A5DD-4CC9E4FDFD5E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4D095-EB36-F944-AF22-7F540EBD363B}"/>
              </a:ext>
            </a:extLst>
          </p:cNvPr>
          <p:cNvSpPr/>
          <p:nvPr/>
        </p:nvSpPr>
        <p:spPr>
          <a:xfrm>
            <a:off x="279237" y="5908663"/>
            <a:ext cx="11472657" cy="7630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55179"/>
                <a:ext cx="11235267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Classical (non-quantum) cryptography relies on the assumption that certain computational problems are hard.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Example from February 13</a:t>
                </a:r>
                <a:r>
                  <a:rPr lang="en-US" sz="1800" baseline="30000" dirty="0">
                    <a:latin typeface="Avenir Next LT Pro" panose="020B0504020202020204" pitchFamily="34" charset="0"/>
                  </a:rPr>
                  <a:t>th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Collision-resistance for keyed hash-function.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assume that, given randomly chosen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it is hard to find a collision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1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.</a:t>
                </a:r>
                <a:endParaRPr lang="en-US" sz="1800" baseline="30000" dirty="0"/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77"/>
                  </a:rPr>
                  <a:t>Properties of this problem: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77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  - It is easy to </a:t>
                </a:r>
                <a:r>
                  <a:rPr lang="en-US" sz="1800" b="1" dirty="0">
                    <a:latin typeface="Avenir Next LT Pro" panose="020B0504020202020204" pitchFamily="34" charset="77"/>
                  </a:rPr>
                  <a:t>describe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.  (Just specify the hash function – e.g., SHA3.)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77"/>
                  </a:rPr>
                  <a:t>   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-</a:t>
                </a:r>
                <a:r>
                  <a:rPr lang="en-US" sz="1800" b="1" dirty="0">
                    <a:latin typeface="Avenir Next LT Pro" panose="020B0504020202020204" pitchFamily="34" charset="77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It is easy to </a:t>
                </a:r>
                <a:r>
                  <a:rPr lang="en-US" sz="1800" b="1" dirty="0">
                    <a:latin typeface="Avenir Next LT Pro" panose="020B0504020202020204" pitchFamily="34" charset="77"/>
                  </a:rPr>
                  <a:t>check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 a valid answer.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77"/>
                  </a:rPr>
                  <a:t>   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- We believe that it is hard to </a:t>
                </a:r>
                <a:r>
                  <a:rPr lang="en-US" sz="1800" b="1" dirty="0">
                    <a:latin typeface="Avenir Next LT Pro" panose="020B0504020202020204" pitchFamily="34" charset="77"/>
                  </a:rPr>
                  <a:t>find </a:t>
                </a:r>
                <a:r>
                  <a:rPr lang="en-US" sz="1800" dirty="0">
                    <a:latin typeface="Avenir Next LT Pro" panose="020B0504020202020204" pitchFamily="34" charset="77"/>
                  </a:rPr>
                  <a:t>a valid answer.</a:t>
                </a:r>
                <a:endParaRPr lang="en-US" sz="1800" b="1" dirty="0">
                  <a:latin typeface="Avenir Next LT Pro" panose="020B0504020202020204" pitchFamily="34" charset="77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55179"/>
                <a:ext cx="11235267" cy="5497313"/>
              </a:xfrm>
              <a:blipFill>
                <a:blip r:embed="rId3"/>
                <a:stretch>
                  <a:fillRect l="-452" t="-922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COMPUTATIONALLY DIFFICULT PROBLEMS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D02323-FDEB-D848-8C36-30AFF84C560E}"/>
              </a:ext>
            </a:extLst>
          </p:cNvPr>
          <p:cNvGrpSpPr/>
          <p:nvPr/>
        </p:nvGrpSpPr>
        <p:grpSpPr>
          <a:xfrm>
            <a:off x="2425419" y="2734494"/>
            <a:ext cx="1741446" cy="1622609"/>
            <a:chOff x="9010650" y="1253067"/>
            <a:chExt cx="1741446" cy="1622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1A28BA-4B8D-8E4B-9354-4BA904552457}"/>
                    </a:ext>
                  </a:extLst>
                </p:cNvPr>
                <p:cNvSpPr txBox="1"/>
                <p:nvPr/>
              </p:nvSpPr>
              <p:spPr>
                <a:xfrm>
                  <a:off x="9010650" y="1253067"/>
                  <a:ext cx="40799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1A28BA-4B8D-8E4B-9354-4BA904552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253067"/>
                  <a:ext cx="407997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2AACCF-55A1-984E-8CF0-856AFA01960B}"/>
                    </a:ext>
                  </a:extLst>
                </p:cNvPr>
                <p:cNvSpPr txBox="1"/>
                <p:nvPr/>
              </p:nvSpPr>
              <p:spPr>
                <a:xfrm>
                  <a:off x="10280493" y="1253067"/>
                  <a:ext cx="4716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2AACCF-55A1-984E-8CF0-856AFA019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493" y="1253067"/>
                  <a:ext cx="471603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85A1C3C-E0B3-5B46-8E96-182D3408B8DA}"/>
                </a:ext>
              </a:extLst>
            </p:cNvPr>
            <p:cNvCxnSpPr/>
            <p:nvPr/>
          </p:nvCxnSpPr>
          <p:spPr>
            <a:xfrm>
              <a:off x="9194643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9DC0EFD-95C6-6F42-A6F7-E272D39691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479" y="1622399"/>
              <a:ext cx="578007" cy="863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CDE73F6-36F9-1640-9F3C-68774157C6BD}"/>
                    </a:ext>
                  </a:extLst>
                </p:cNvPr>
                <p:cNvSpPr txBox="1"/>
                <p:nvPr/>
              </p:nvSpPr>
              <p:spPr>
                <a:xfrm>
                  <a:off x="9645572" y="2444789"/>
                  <a:ext cx="41069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CDE73F6-36F9-1640-9F3C-68774157C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572" y="2444789"/>
                  <a:ext cx="410690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091C467-6C39-C24B-B7AA-EA2C9EE06B47}"/>
                    </a:ext>
                  </a:extLst>
                </p:cNvPr>
                <p:cNvSpPr txBox="1"/>
                <p:nvPr/>
              </p:nvSpPr>
              <p:spPr>
                <a:xfrm>
                  <a:off x="10130136" y="1869546"/>
                  <a:ext cx="583173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200" baseline="30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091C467-6C39-C24B-B7AA-EA2C9EE06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136" y="1869546"/>
                  <a:ext cx="583173" cy="4230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80CADC-6BC0-874A-977E-56D40EABEF84}"/>
                    </a:ext>
                  </a:extLst>
                </p:cNvPr>
                <p:cNvSpPr txBox="1"/>
                <p:nvPr/>
              </p:nvSpPr>
              <p:spPr>
                <a:xfrm>
                  <a:off x="9010650" y="1929322"/>
                  <a:ext cx="583173" cy="423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200" baseline="30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80CADC-6BC0-874A-977E-56D40EABE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650" y="1929322"/>
                  <a:ext cx="583173" cy="4230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94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1878813-6A3F-4240-8607-B36D9F5D69E9}"/>
              </a:ext>
            </a:extLst>
          </p:cNvPr>
          <p:cNvSpPr txBox="1"/>
          <p:nvPr/>
        </p:nvSpPr>
        <p:spPr>
          <a:xfrm>
            <a:off x="186267" y="4827091"/>
            <a:ext cx="8773095" cy="14167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B2163-4B22-1F48-94CB-424C4D0F9788}"/>
              </a:ext>
            </a:extLst>
          </p:cNvPr>
          <p:cNvSpPr/>
          <p:nvPr/>
        </p:nvSpPr>
        <p:spPr>
          <a:xfrm>
            <a:off x="186267" y="1938867"/>
            <a:ext cx="10733779" cy="124394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55179"/>
                <a:ext cx="11235267" cy="48376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How about factoring numbers?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Problem: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Suppose that n is a positive integer (expressed as a string of bits).  Express n as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∙⋯∙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prime (i.e., has no factors other than 1 and itself).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is easy to check a factorization (in time less than a polynomial function of the number of bits).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However, no polynomial-time, non-quantum algorithm for factoring numbers is currently known.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The Plan: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   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1. Do a detailed study of some basic number theory.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   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2. Build a public-key cryptosystem based on the hardness of factoring.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55179"/>
                <a:ext cx="11235267" cy="4837613"/>
              </a:xfrm>
              <a:blipFill>
                <a:blip r:embed="rId3"/>
                <a:stretch>
                  <a:fillRect l="-452" t="-1047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COMPUTATIONALLY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353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07433" y="2032651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MODULAR ARITHMETIC: Notation &amp; Examples</a:t>
            </a:r>
          </a:p>
        </p:txBody>
      </p:sp>
    </p:spTree>
    <p:extLst>
      <p:ext uri="{BB962C8B-B14F-4D97-AF65-F5344CB8AC3E}">
        <p14:creationId xmlns:p14="http://schemas.microsoft.com/office/powerpoint/2010/main" val="6349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denote the set of all integers.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…,−2,−1,0,1,2,3,…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the expression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denotes the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after division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(Always,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Examples: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2459 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100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=59.</m:t>
                    </m:r>
                  </m:oMath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(−4)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ARITHMETIC: THE BEGINNING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D47BF-3D55-B149-9B51-61D7394F5A59}"/>
              </a:ext>
            </a:extLst>
          </p:cNvPr>
          <p:cNvSpPr txBox="1"/>
          <p:nvPr/>
        </p:nvSpPr>
        <p:spPr>
          <a:xfrm>
            <a:off x="8361680" y="2865120"/>
            <a:ext cx="2966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“Consider thyself to be dead, and to have completed thy life up to the present time; and live according to nature the </a:t>
            </a:r>
            <a:r>
              <a:rPr lang="en-US" sz="2400" b="1" i="1" u="sng" dirty="0">
                <a:solidFill>
                  <a:srgbClr val="0070C0"/>
                </a:solidFill>
              </a:rPr>
              <a:t>remainder</a:t>
            </a:r>
            <a:r>
              <a:rPr lang="en-US" i="1" dirty="0">
                <a:solidFill>
                  <a:srgbClr val="002060"/>
                </a:solidFill>
              </a:rPr>
              <a:t> which is allowed thee.”</a:t>
            </a:r>
          </a:p>
          <a:p>
            <a:r>
              <a:rPr lang="en-US" i="1" dirty="0">
                <a:solidFill>
                  <a:srgbClr val="002060"/>
                </a:solidFill>
              </a:rPr>
              <a:t>                - Marcus Aurelius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0E570-AA1F-624A-BC2E-5E9E410099E6}"/>
              </a:ext>
            </a:extLst>
          </p:cNvPr>
          <p:cNvSpPr/>
          <p:nvPr/>
        </p:nvSpPr>
        <p:spPr>
          <a:xfrm>
            <a:off x="8270435" y="2773681"/>
            <a:ext cx="3179885" cy="241808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denote the set.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0,1,2,3,…,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the elements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are also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248 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100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=48.</m:t>
                    </m:r>
                  </m:oMath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ARITHMETIC: THE BEGINNING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28F9DC-1B16-D44F-8956-0E712E1F8856}"/>
                  </a:ext>
                </a:extLst>
              </p:cNvPr>
              <p:cNvSpPr/>
              <p:nvPr/>
            </p:nvSpPr>
            <p:spPr>
              <a:xfrm>
                <a:off x="7743092" y="4055623"/>
                <a:ext cx="4448908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𝐴𝑙𝑡𝑒𝑟𝑛𝑎𝑡𝑖𝑣𝑒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𝑛𝑜𝑡𝑎𝑡𝑖𝑜𝑛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  <a:p>
                <a:r>
                  <a:rPr lang="en-US" sz="24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are integers,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r>
                  <a:rPr lang="en-US" sz="2400" dirty="0">
                    <a:latin typeface="Avenir Next LT Pro" panose="020B0504020202020204" pitchFamily="34" charset="0"/>
                  </a:rPr>
                  <a:t>means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28F9DC-1B16-D44F-8956-0E712E1F8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092" y="4055623"/>
                <a:ext cx="4448908" cy="2677656"/>
              </a:xfrm>
              <a:prstGeom prst="rect">
                <a:avLst/>
              </a:prstGeom>
              <a:blipFill>
                <a:blip r:embed="rId4"/>
                <a:stretch>
                  <a:fillRect l="-2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8E5CAFB-D42E-2442-8BA8-14BEF1697142}"/>
              </a:ext>
            </a:extLst>
          </p:cNvPr>
          <p:cNvSpPr/>
          <p:nvPr/>
        </p:nvSpPr>
        <p:spPr>
          <a:xfrm>
            <a:off x="7640515" y="3938953"/>
            <a:ext cx="4448908" cy="253218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50964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Also,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the integer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is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Trick: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When carrying out multiple operations, you can mod out as you go.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5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5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50964"/>
                <a:ext cx="11604218" cy="5497313"/>
              </a:xfrm>
              <a:blipFill>
                <a:blip r:embed="rId3"/>
                <a:stretch>
                  <a:fillRect l="-76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ARITHMETIC: THE BEGINNING</a:t>
            </a:r>
          </a:p>
        </p:txBody>
      </p:sp>
    </p:spTree>
    <p:extLst>
      <p:ext uri="{BB962C8B-B14F-4D97-AF65-F5344CB8AC3E}">
        <p14:creationId xmlns:p14="http://schemas.microsoft.com/office/powerpoint/2010/main" val="88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8011</TotalTime>
  <Words>2449</Words>
  <Application>Microsoft Macintosh PowerPoint</Application>
  <PresentationFormat>Widescreen</PresentationFormat>
  <Paragraphs>388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RECAP: Secret-key vs. Public-key cryptography</vt:lpstr>
      <vt:lpstr>RECAP: Secret-key vs. Public-key cryptography</vt:lpstr>
      <vt:lpstr>COMPUTATIONALLY DIFFICULT PROBLEMS</vt:lpstr>
      <vt:lpstr>COMPUTATIONALLY DIFFICULT PROBLEMS</vt:lpstr>
      <vt:lpstr>MODULAR ARITHMETIC: Notation &amp; Examples</vt:lpstr>
      <vt:lpstr>ARITHMETIC: THE BEGINNING</vt:lpstr>
      <vt:lpstr>ARITHMETIC: THE BEGINNING</vt:lpstr>
      <vt:lpstr>ARITHMETIC: THE BEGINNING</vt:lpstr>
      <vt:lpstr>TWO EXERCISES (no calculators!)</vt:lpstr>
      <vt:lpstr>ADDITION AND MULTIPLICATION IN Z_q</vt:lpstr>
      <vt:lpstr>ADDITION AND MULTIPLICATION IN Z_q</vt:lpstr>
      <vt:lpstr>ADDITION AND MULTIPLICATION IN Z_q</vt:lpstr>
      <vt:lpstr>ADDITION AND MULTIPLICATION IN Z_q</vt:lpstr>
      <vt:lpstr>ADDITION AND MULTIPLICATION IN Z_q</vt:lpstr>
      <vt:lpstr>EXPONENTIATION IN Z_q</vt:lpstr>
      <vt:lpstr>EXPONENTIATION IN Z_q</vt:lpstr>
      <vt:lpstr>MODULAR ARITHMETIC: Proofs</vt:lpstr>
      <vt:lpstr>COMMENTS ABOUT PROOFS</vt:lpstr>
      <vt:lpstr>A PROPOSITION ABOUT MULTIPLICATIVE INVERSES</vt:lpstr>
      <vt:lpstr>A PROPOSITION ABOUT MULTIPLICATIVE INVERSES</vt:lpstr>
      <vt:lpstr>ANOTHER PROPOSITION ABOUT MULTIPLICATIVE INVERSES</vt:lpstr>
      <vt:lpstr>A FUNDAMENTAL PROPOSITION</vt:lpstr>
      <vt:lpstr>A FUNDAMENTAL PROPOSITION</vt:lpstr>
      <vt:lpstr>A CRITERION FOR MULTIPLICATIVE INVERSES</vt:lpstr>
      <vt:lpstr>COMMENTS ABOUT COMPUTATION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Miller, Carl A. (Fed)</cp:lastModifiedBy>
  <cp:revision>1158</cp:revision>
  <dcterms:created xsi:type="dcterms:W3CDTF">2020-01-13T02:49:23Z</dcterms:created>
  <dcterms:modified xsi:type="dcterms:W3CDTF">2020-02-25T20:38:42Z</dcterms:modified>
</cp:coreProperties>
</file>