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1" r:id="rId2"/>
    <p:sldId id="523" r:id="rId3"/>
    <p:sldId id="553" r:id="rId4"/>
    <p:sldId id="528" r:id="rId5"/>
    <p:sldId id="530" r:id="rId6"/>
    <p:sldId id="555" r:id="rId7"/>
    <p:sldId id="574" r:id="rId8"/>
    <p:sldId id="556" r:id="rId9"/>
    <p:sldId id="568" r:id="rId10"/>
    <p:sldId id="557" r:id="rId11"/>
    <p:sldId id="559" r:id="rId12"/>
    <p:sldId id="560" r:id="rId13"/>
    <p:sldId id="561" r:id="rId14"/>
    <p:sldId id="562" r:id="rId15"/>
    <p:sldId id="563" r:id="rId16"/>
    <p:sldId id="566" r:id="rId17"/>
    <p:sldId id="564" r:id="rId18"/>
    <p:sldId id="569" r:id="rId19"/>
    <p:sldId id="570" r:id="rId20"/>
    <p:sldId id="558" r:id="rId21"/>
    <p:sldId id="567" r:id="rId22"/>
    <p:sldId id="571" r:id="rId23"/>
    <p:sldId id="572" r:id="rId24"/>
    <p:sldId id="5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4880"/>
  </p:normalViewPr>
  <p:slideViewPr>
    <p:cSldViewPr snapToGrid="0">
      <p:cViewPr varScale="1">
        <p:scale>
          <a:sx n="124" d="100"/>
          <a:sy n="124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Support: 301-405-2500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0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8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4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65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2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7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7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8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4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9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8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5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4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lagic@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gic.org/cmsc-456-cryptography-spring-2020/" TargetMode="External"/><Relationship Id="rId4" Type="http://schemas.openxmlformats.org/officeDocument/2006/relationships/hyperlink" Target="mailto:camiller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WMF"/><Relationship Id="rId9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33.png"/><Relationship Id="rId4" Type="http://schemas.openxmlformats.org/officeDocument/2006/relationships/image" Target="../media/image21.WMF"/><Relationship Id="rId9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115563"/>
            <a:ext cx="11235267" cy="5556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Guest instructor:</a:t>
            </a:r>
            <a:r>
              <a:rPr lang="en-US" sz="1800" dirty="0">
                <a:latin typeface="Avenir Next LT Pro" panose="020B0504020202020204" pitchFamily="34" charset="0"/>
              </a:rPr>
              <a:t> Carl Miller (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camiller@umd.edu</a:t>
            </a:r>
            <a:r>
              <a:rPr lang="en-US" sz="1800" dirty="0">
                <a:latin typeface="Avenir Next LT Pro" panose="020B0504020202020204" pitchFamily="34" charset="0"/>
              </a:rPr>
              <a:t>), ATL 3100K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alagic.org/cmsc-456-cryptography-spring-2020/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2" y="2391169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1" y="4199344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FC07012-9511-F84C-BD2C-7893A503F033}"/>
              </a:ext>
            </a:extLst>
          </p:cNvPr>
          <p:cNvSpPr/>
          <p:nvPr/>
        </p:nvSpPr>
        <p:spPr>
          <a:xfrm>
            <a:off x="7558907" y="1512064"/>
            <a:ext cx="4404494" cy="123590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CB9098-8B5E-AE46-A818-A4B89B4557C0}"/>
              </a:ext>
            </a:extLst>
          </p:cNvPr>
          <p:cNvSpPr txBox="1">
            <a:spLocks/>
          </p:cNvSpPr>
          <p:nvPr/>
        </p:nvSpPr>
        <p:spPr>
          <a:xfrm>
            <a:off x="7738155" y="1726977"/>
            <a:ext cx="4225245" cy="779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Homework 4 will be assigned next week, and due </a:t>
            </a:r>
            <a:r>
              <a:rPr lang="en-US" sz="2400" u="sng" dirty="0">
                <a:solidFill>
                  <a:srgbClr val="C00000"/>
                </a:solidFill>
              </a:rPr>
              <a:t>March 12</a:t>
            </a:r>
            <a:r>
              <a:rPr lang="en-US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0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Question: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can we efficiently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?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If </a:t>
                </a:r>
                <a:r>
                  <a:rPr lang="en-US" sz="2400" u="sng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… perhaps we can use exponentiation to build a cryptosystem!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EFFICIENT OPERATIONS MOD q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58897-B1AD-EA48-9066-B63F99272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61784"/>
              </p:ext>
            </p:extLst>
          </p:nvPr>
        </p:nvGraphicFramePr>
        <p:xfrm>
          <a:off x="650381" y="1586044"/>
          <a:ext cx="81279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1813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27416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3736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venir Next LT Pro" panose="020B050402020202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Efficient to compute?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Efficient to </a:t>
                      </a:r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invert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9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99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Exponentiation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????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00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07433" y="2032651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2099" y="2100384"/>
                <a:ext cx="11734800" cy="685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THE BEHAVIOR OF THE EXPONENTIAL FUNCTION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 Condensed" panose="020B0502040204020203" pitchFamily="34" charset="0"/>
                  <a:cs typeface="Aharoni" panose="020B0604020202020204" pitchFamily="2" charset="-79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2099" y="2100384"/>
                <a:ext cx="11734800" cy="685800"/>
              </a:xfrm>
              <a:blipFill>
                <a:blip r:embed="rId3"/>
                <a:stretch>
                  <a:fillRect l="-1405" t="-909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5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What is the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period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of the sequence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11],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11],…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 ?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(Meaning, how often does it repeat?).  Answer this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=2,4,5,10.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Observation: All positive integers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11.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EXERCISE (no calculators)</a:t>
            </a:r>
          </a:p>
        </p:txBody>
      </p:sp>
    </p:spTree>
    <p:extLst>
      <p:ext uri="{BB962C8B-B14F-4D97-AF65-F5344CB8AC3E}">
        <p14:creationId xmlns:p14="http://schemas.microsoft.com/office/powerpoint/2010/main" val="37861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When we know that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inverting the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may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become</a:t>
                </a:r>
                <a:r>
                  <a:rPr lang="en-US" sz="2400" b="0" dirty="0">
                    <a:latin typeface="Avenir Next LT Pro" panose="020B0504020202020204" pitchFamily="34" charset="0"/>
                  </a:rPr>
                  <a:t> easy.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If</a:t>
                </a:r>
                <a:r>
                  <a:rPr lang="en-US" sz="24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then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b="0" dirty="0">
                    <a:latin typeface="Avenir Next LT Pro" panose="020B0504020202020204" pitchFamily="34" charset="0"/>
                  </a:rPr>
                  <a:t>.  Then,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(for some positive integer b)!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When can we compute such a y?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AN OBSERVATION</a:t>
            </a:r>
          </a:p>
        </p:txBody>
      </p:sp>
    </p:spTree>
    <p:extLst>
      <p:ext uri="{BB962C8B-B14F-4D97-AF65-F5344CB8AC3E}">
        <p14:creationId xmlns:p14="http://schemas.microsoft.com/office/powerpoint/2010/main" val="35541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Recall that a positive integer n &gt; 1 is </a:t>
            </a:r>
            <a:r>
              <a:rPr lang="en-US" sz="2400" b="1" dirty="0">
                <a:latin typeface="Avenir Next LT Pro" panose="020B0504020202020204" pitchFamily="34" charset="0"/>
              </a:rPr>
              <a:t>prime</a:t>
            </a:r>
            <a:r>
              <a:rPr lang="en-US" sz="2400" dirty="0">
                <a:latin typeface="Avenir Next LT Pro" panose="020B0504020202020204" pitchFamily="34" charset="0"/>
              </a:rPr>
              <a:t> if it has no factors other than 1 and itself.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0"/>
              </a:rPr>
              <a:t>  </a:t>
            </a: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(Example: q=11 is prime!)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This is </a:t>
            </a:r>
            <a:r>
              <a:rPr lang="en-US" sz="2400" b="1" dirty="0">
                <a:latin typeface="Avenir Next LT Pro" panose="020B0504020202020204" pitchFamily="34" charset="0"/>
              </a:rPr>
              <a:t>Fermat’s Little Theorem.  </a:t>
            </a:r>
            <a:r>
              <a:rPr lang="en-US" sz="2400" dirty="0">
                <a:latin typeface="Avenir Next LT Pro" panose="020B0504020202020204" pitchFamily="34" charset="0"/>
              </a:rPr>
              <a:t>How can we prove this?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PRIME MODULI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862BE-7609-EB48-BCC2-297E01D27A75}"/>
              </a:ext>
            </a:extLst>
          </p:cNvPr>
          <p:cNvSpPr/>
          <p:nvPr/>
        </p:nvSpPr>
        <p:spPr>
          <a:xfrm>
            <a:off x="270933" y="2321661"/>
            <a:ext cx="11058002" cy="12011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2396117"/>
                <a:ext cx="10754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If q is prime,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Avenir Next LT Pro" panose="020B05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2396117"/>
                <a:ext cx="10754165" cy="830997"/>
              </a:xfrm>
              <a:prstGeom prst="rect">
                <a:avLst/>
              </a:prstGeom>
              <a:blipFill>
                <a:blip r:embed="rId3"/>
                <a:stretch>
                  <a:fillRect l="-82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1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PRIME MODULI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If q is prime,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Avenir Next LT Pro" panose="020B05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blipFill>
                <a:blip r:embed="rId3"/>
                <a:stretch>
                  <a:fillRect l="-82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49" y="2650733"/>
                <a:ext cx="11604218" cy="41570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Lemma 1: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The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given by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one-to-one and onto.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of Lemma 1: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Since q is prime,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Thus, by a result from the previous lecture,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has a multiplicative inverse mod q.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defined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and so we conclude that h is one-to-one and onto.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9" y="2650733"/>
                <a:ext cx="11604218" cy="4157002"/>
              </a:xfrm>
              <a:prstGeom prst="rect">
                <a:avLst/>
              </a:prstGeom>
              <a:blipFill>
                <a:blip r:embed="rId4"/>
                <a:stretch>
                  <a:fillRect l="-765" t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4B5378D-9656-1C4E-9C5F-AE08B62ED5DF}"/>
              </a:ext>
            </a:extLst>
          </p:cNvPr>
          <p:cNvSpPr/>
          <p:nvPr/>
        </p:nvSpPr>
        <p:spPr>
          <a:xfrm>
            <a:off x="316849" y="1235966"/>
            <a:ext cx="11058002" cy="12011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EE3358-CA4B-424A-B041-1AE184E204F6}"/>
              </a:ext>
            </a:extLst>
          </p:cNvPr>
          <p:cNvSpPr/>
          <p:nvPr/>
        </p:nvSpPr>
        <p:spPr>
          <a:xfrm>
            <a:off x="11622619" y="5622034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PRIME MODULI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If q is prime,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Avenir Next LT Pro" panose="020B05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blipFill>
                <a:blip r:embed="rId3"/>
                <a:stretch>
                  <a:fillRect l="-82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49" y="2650733"/>
                <a:ext cx="11604218" cy="41570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Lemma 2: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are such that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of Lemma 2: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Since q is prime,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has a multiplicative inverse mod q.  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as desired.</a:t>
                </a:r>
              </a:p>
            </p:txBody>
          </p:sp>
        </mc:Choice>
        <mc:Fallback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9" y="2650733"/>
                <a:ext cx="11604218" cy="4157002"/>
              </a:xfrm>
              <a:prstGeom prst="rect">
                <a:avLst/>
              </a:prstGeom>
              <a:blipFill>
                <a:blip r:embed="rId4"/>
                <a:stretch>
                  <a:fillRect l="-765" t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4B5378D-9656-1C4E-9C5F-AE08B62ED5DF}"/>
              </a:ext>
            </a:extLst>
          </p:cNvPr>
          <p:cNvSpPr/>
          <p:nvPr/>
        </p:nvSpPr>
        <p:spPr>
          <a:xfrm>
            <a:off x="316849" y="1235966"/>
            <a:ext cx="11058002" cy="12011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058634-7547-1545-A071-ECC09BB58C7F}"/>
              </a:ext>
            </a:extLst>
          </p:cNvPr>
          <p:cNvSpPr/>
          <p:nvPr/>
        </p:nvSpPr>
        <p:spPr>
          <a:xfrm>
            <a:off x="2219768" y="5756503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PRIME MODULI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If q is prime,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Avenir Next LT Pro" panose="020B05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1310422"/>
                <a:ext cx="10754165" cy="830997"/>
              </a:xfrm>
              <a:prstGeom prst="rect">
                <a:avLst/>
              </a:prstGeom>
              <a:blipFill>
                <a:blip r:embed="rId3"/>
                <a:stretch>
                  <a:fillRect l="-82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49" y="2589088"/>
                <a:ext cx="11604218" cy="42186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Proof of 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be the function from Lemma 1 (</a:t>
                </a:r>
                <a:r>
                  <a:rPr lang="en-US" sz="2400" dirty="0" err="1">
                    <a:latin typeface="Avenir Next LT Pro" panose="020B0504020202020204" pitchFamily="34" charset="0"/>
                  </a:rPr>
                  <a:t>mult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.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),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1,2,…,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Taking the products of both sets, we find that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∙2∙⋯∙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(2)∙⋯∙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∙2∙⋯∙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Applying Lemma 2,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593AE5DB-8B8F-7749-8814-EDAAC4BA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9" y="2589088"/>
                <a:ext cx="11604218" cy="4218647"/>
              </a:xfrm>
              <a:prstGeom prst="rect">
                <a:avLst/>
              </a:prstGeom>
              <a:blipFill>
                <a:blip r:embed="rId4"/>
                <a:stretch>
                  <a:fillRect l="-765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4B5378D-9656-1C4E-9C5F-AE08B62ED5DF}"/>
              </a:ext>
            </a:extLst>
          </p:cNvPr>
          <p:cNvSpPr/>
          <p:nvPr/>
        </p:nvSpPr>
        <p:spPr>
          <a:xfrm>
            <a:off x="316849" y="1235966"/>
            <a:ext cx="11058002" cy="12011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4EE62-FFCE-8244-B242-12F9808F646E}"/>
              </a:ext>
            </a:extLst>
          </p:cNvPr>
          <p:cNvSpPr/>
          <p:nvPr/>
        </p:nvSpPr>
        <p:spPr>
          <a:xfrm>
            <a:off x="10500739" y="5622034"/>
            <a:ext cx="233157" cy="24817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PRIME MODULI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1310422"/>
                <a:ext cx="1071512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latin typeface="Avenir Next LT Pro" panose="020B0504020202020204" pitchFamily="34" charset="0"/>
                  </a:rPr>
                  <a:t>Conclusion: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If q is prime, then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sequence</a:t>
                </a: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is periodic, and its period is a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1310422"/>
                <a:ext cx="10715123" cy="2677656"/>
              </a:xfrm>
              <a:prstGeom prst="rect">
                <a:avLst/>
              </a:prstGeom>
              <a:blipFill>
                <a:blip r:embed="rId3"/>
                <a:stretch>
                  <a:fillRect l="-829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4B5378D-9656-1C4E-9C5F-AE08B62ED5DF}"/>
              </a:ext>
            </a:extLst>
          </p:cNvPr>
          <p:cNvSpPr/>
          <p:nvPr/>
        </p:nvSpPr>
        <p:spPr>
          <a:xfrm>
            <a:off x="316849" y="1235966"/>
            <a:ext cx="11058002" cy="22675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7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07433" y="2032651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TOY CRYPTOSYSTEM (PUBLIC-KEY ENCRYPTION)</a:t>
            </a:r>
          </a:p>
        </p:txBody>
      </p:sp>
    </p:spTree>
    <p:extLst>
      <p:ext uri="{BB962C8B-B14F-4D97-AF65-F5344CB8AC3E}">
        <p14:creationId xmlns:p14="http://schemas.microsoft.com/office/powerpoint/2010/main" val="41118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Crypto and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807" y="1176203"/>
                <a:ext cx="11235267" cy="55178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Classical crypto is based on the hardness of certain computational problems.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want to build cryptosystems out of hard arithmetic problems.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studied the basics of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modular arithmetic.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= the set of remainders mod q.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Arithmetic is performed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by always taking remainder mod q.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asserted that all of the following can be done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efficiently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:</a:t>
                </a: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Addition</a:t>
                </a: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Multiplication</a:t>
                </a: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Computing multiplicative (and additive) inverses.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807" y="1176203"/>
                <a:ext cx="11235267" cy="5517820"/>
              </a:xfrm>
              <a:blipFill>
                <a:blip r:embed="rId3"/>
                <a:stretch>
                  <a:fillRect l="-791" t="-1609" b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E7897A-AFD4-7148-A1C0-611C9B8D2999}"/>
              </a:ext>
            </a:extLst>
          </p:cNvPr>
          <p:cNvSpPr/>
          <p:nvPr/>
        </p:nvSpPr>
        <p:spPr>
          <a:xfrm>
            <a:off x="2298494" y="2803173"/>
            <a:ext cx="5045582" cy="7870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b="1" dirty="0">
                    <a:latin typeface="Avenir Next LT Pro" panose="020B0504020202020204" pitchFamily="34" charset="77"/>
                  </a:rPr>
                  <a:t>Protocol: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Alice generates a random prime q and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2. She 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(If it doesn’t exist, start over.)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3. Bob transmits ”ciphertext”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4. Alice computes “plaintext”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Problem: Alice can compute y, but so can anyone else!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FIRST ATTEMPT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385A830-E9D0-3D41-B6C5-B2F1BA692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7FAC2A-FE08-CD48-AB28-EB97FF75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62F5-A7FF-F644-9061-604CD4204409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18E84F-5179-7046-8E36-BD3A208B560E}"/>
              </a:ext>
            </a:extLst>
          </p:cNvPr>
          <p:cNvCxnSpPr>
            <a:cxnSpLocks/>
          </p:cNvCxnSpPr>
          <p:nvPr/>
        </p:nvCxnSpPr>
        <p:spPr>
          <a:xfrm flipH="1">
            <a:off x="3339966" y="3022333"/>
            <a:ext cx="45912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/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/>
              <p:nvPr/>
            </p:nvSpPr>
            <p:spPr>
              <a:xfrm>
                <a:off x="8273349" y="3503166"/>
                <a:ext cx="2260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𝑚𝑒𝑠𝑠𝑎𝑔𝑒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9" y="3503166"/>
                <a:ext cx="2260554" cy="369332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/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3DDBA6E-602C-1448-AA98-26EF08F8A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28D2A-25E3-BC49-BE0F-3DA884B1436F}"/>
              </a:ext>
            </a:extLst>
          </p:cNvPr>
          <p:cNvSpPr txBox="1"/>
          <p:nvPr/>
        </p:nvSpPr>
        <p:spPr>
          <a:xfrm>
            <a:off x="6812538" y="1252599"/>
            <a:ext cx="3449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Eve</a:t>
            </a:r>
          </a:p>
        </p:txBody>
      </p:sp>
    </p:spTree>
    <p:extLst>
      <p:ext uri="{BB962C8B-B14F-4D97-AF65-F5344CB8AC3E}">
        <p14:creationId xmlns:p14="http://schemas.microsoft.com/office/powerpoint/2010/main" val="193025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NON-PRIME MODULUS?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7812A-ECCE-4744-BDD7-8F38A183709D}"/>
              </a:ext>
            </a:extLst>
          </p:cNvPr>
          <p:cNvSpPr txBox="1"/>
          <p:nvPr/>
        </p:nvSpPr>
        <p:spPr>
          <a:xfrm>
            <a:off x="401515" y="1310422"/>
            <a:ext cx="10754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Suppose that q is </a:t>
            </a:r>
            <a:r>
              <a:rPr lang="en-US" sz="2400" b="1" dirty="0">
                <a:latin typeface="Avenir Next LT Pro" panose="020B0504020202020204" pitchFamily="34" charset="0"/>
              </a:rPr>
              <a:t>not</a:t>
            </a:r>
            <a:r>
              <a:rPr lang="en-US" sz="2400" dirty="0">
                <a:latin typeface="Avenir Next LT Pro" panose="020B0504020202020204" pitchFamily="34" charset="0"/>
              </a:rPr>
              <a:t> prime.</a:t>
            </a:r>
            <a:endParaRPr lang="en-US" sz="2400" b="1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We wish to prove an analogue of Fermat’s Little Theorem.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endParaRPr lang="en-US" sz="2400" dirty="0"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8C943-F43C-264A-8802-21A8BCF5FAC2}"/>
              </a:ext>
            </a:extLst>
          </p:cNvPr>
          <p:cNvSpPr/>
          <p:nvPr/>
        </p:nvSpPr>
        <p:spPr>
          <a:xfrm>
            <a:off x="270933" y="3499169"/>
            <a:ext cx="11400510" cy="12166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54493-DD5E-EA48-9626-25CD1CB7954D}"/>
                  </a:ext>
                </a:extLst>
              </p:cNvPr>
              <p:cNvSpPr txBox="1"/>
              <p:nvPr/>
            </p:nvSpPr>
            <p:spPr>
              <a:xfrm>
                <a:off x="401514" y="2363313"/>
                <a:ext cx="107541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Definition: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denote the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total number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of elements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that have multiplicative inverses mod q.</a:t>
                </a: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54493-DD5E-EA48-9626-25CD1CB7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4" y="2363313"/>
                <a:ext cx="10754165" cy="1569660"/>
              </a:xfrm>
              <a:prstGeom prst="rect">
                <a:avLst/>
              </a:prstGeom>
              <a:blipFill>
                <a:blip r:embed="rId3"/>
                <a:stretch>
                  <a:fillRect l="-826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8D6D9-B0DE-8A41-8598-A531C6708046}"/>
                  </a:ext>
                </a:extLst>
              </p:cNvPr>
              <p:cNvSpPr txBox="1"/>
              <p:nvPr/>
            </p:nvSpPr>
            <p:spPr>
              <a:xfrm>
                <a:off x="401513" y="3554146"/>
                <a:ext cx="10754165" cy="845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Theorem: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For any q&gt;0 and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Avenir Next LT Pro" panose="020B0504020202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8D6D9-B0DE-8A41-8598-A531C6708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3" y="3554146"/>
                <a:ext cx="10754165" cy="845231"/>
              </a:xfrm>
              <a:prstGeom prst="rect">
                <a:avLst/>
              </a:prstGeom>
              <a:blipFill>
                <a:blip r:embed="rId4"/>
                <a:stretch>
                  <a:fillRect l="-826" t="-447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7DB4FE-A927-8B4A-8F09-14A45D0AC65C}"/>
                  </a:ext>
                </a:extLst>
              </p:cNvPr>
              <p:cNvSpPr txBox="1"/>
              <p:nvPr/>
            </p:nvSpPr>
            <p:spPr>
              <a:xfrm>
                <a:off x="401512" y="4939728"/>
                <a:ext cx="107541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venir Next LT Pro" panose="020B0504020202020204" pitchFamily="34" charset="0"/>
                  </a:rPr>
                  <a:t>The proof is similar to the one for Fermat’s Little Theorem.</a:t>
                </a:r>
              </a:p>
              <a:p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r>
                  <a:rPr lang="en-US" sz="2400" b="1" dirty="0">
                    <a:latin typeface="Avenir Next LT Pro" panose="020B0504020202020204" pitchFamily="34" charset="0"/>
                  </a:rPr>
                  <a:t>Exercise: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13 and 17 are prime.  What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13∙17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       </a:t>
                </a:r>
              </a:p>
              <a:p>
                <a:r>
                  <a:rPr lang="en-US" sz="2400" b="1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          Answer: 192.</a:t>
                </a:r>
                <a:endParaRPr lang="en-US" sz="2400" b="1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7DB4FE-A927-8B4A-8F09-14A45D0A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2" y="4939728"/>
                <a:ext cx="10754165" cy="1569660"/>
              </a:xfrm>
              <a:prstGeom prst="rect">
                <a:avLst/>
              </a:prstGeom>
              <a:blipFill>
                <a:blip r:embed="rId5"/>
                <a:stretch>
                  <a:fillRect l="-826" t="-32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44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NON-PRIME MODULUS?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/>
              <p:nvPr/>
            </p:nvSpPr>
            <p:spPr>
              <a:xfrm>
                <a:off x="401515" y="1310422"/>
                <a:ext cx="1075416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venir Next LT Pro" panose="020B0504020202020204" pitchFamily="34" charset="0"/>
                  </a:rPr>
                  <a:t>Consider 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where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are prime.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elements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that are divisible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elements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that are divisible by </a:t>
                </a:r>
                <a:r>
                  <a:rPr lang="en-US" sz="2400" i="1" dirty="0">
                    <a:latin typeface="Avenir Next LT Pro" panose="020B0504020202020204" pitchFamily="34" charset="0"/>
                  </a:rPr>
                  <a:t>r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elements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that are divisible by both.</a:t>
                </a: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  <a:p>
                <a:r>
                  <a:rPr lang="en-US" sz="2400" dirty="0">
                    <a:latin typeface="Avenir Next LT Pro" panose="020B0504020202020204" pitchFamily="34" charset="0"/>
                  </a:rPr>
                  <a:t>Therefore,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−1)−(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97812A-ECCE-4744-BDD7-8F38A1837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5" y="1310422"/>
                <a:ext cx="10754165" cy="3046988"/>
              </a:xfrm>
              <a:prstGeom prst="rect">
                <a:avLst/>
              </a:prstGeom>
              <a:blipFill>
                <a:blip r:embed="rId3"/>
                <a:stretch>
                  <a:fillRect l="-826" t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22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b="1" dirty="0">
                    <a:latin typeface="Avenir Next LT Pro" panose="020B0504020202020204" pitchFamily="34" charset="77"/>
                  </a:rPr>
                  <a:t>Protocol: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Alice generates random </a:t>
                </a:r>
                <a:r>
                  <a:rPr lang="en-US" sz="2400" u="sng" dirty="0">
                    <a:latin typeface="Avenir Next LT Pro" panose="020B0504020202020204" pitchFamily="34" charset="0"/>
                  </a:rPr>
                  <a:t>primes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 err="1">
                    <a:latin typeface="Avenir Next LT Pro" panose="020B0504020202020204" pitchFamily="34" charset="0"/>
                  </a:rPr>
                  <a:t>r,s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and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2. She computes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(q),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(If it doesn’t exist, restart.)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3. Bob transmits ciphertext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4. Alice computes “plaintext”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Alice knows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 But there’s no obvious way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for Eve (who doesn’t know r and s) to compute that quantity!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 SECOND ATTEMPT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385A830-E9D0-3D41-B6C5-B2F1BA692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7FAC2A-FE08-CD48-AB28-EB97FF75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62F5-A7FF-F644-9061-604CD4204409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18E84F-5179-7046-8E36-BD3A208B560E}"/>
              </a:ext>
            </a:extLst>
          </p:cNvPr>
          <p:cNvCxnSpPr>
            <a:cxnSpLocks/>
          </p:cNvCxnSpPr>
          <p:nvPr/>
        </p:nvCxnSpPr>
        <p:spPr>
          <a:xfrm flipH="1">
            <a:off x="3339966" y="3022333"/>
            <a:ext cx="45912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/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/>
              <p:nvPr/>
            </p:nvSpPr>
            <p:spPr>
              <a:xfrm>
                <a:off x="8273349" y="3503166"/>
                <a:ext cx="1647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𝑚𝑒𝑠𝑠𝑎𝑔𝑒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9" y="3503166"/>
                <a:ext cx="1647631" cy="36933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/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3DDBA6E-602C-1448-AA98-26EF08F8A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28D2A-25E3-BC49-BE0F-3DA884B1436F}"/>
              </a:ext>
            </a:extLst>
          </p:cNvPr>
          <p:cNvSpPr txBox="1"/>
          <p:nvPr/>
        </p:nvSpPr>
        <p:spPr>
          <a:xfrm>
            <a:off x="6812538" y="1252599"/>
            <a:ext cx="3449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6BBD20-0FFD-834F-B77E-22A67EA0AC28}"/>
                  </a:ext>
                </a:extLst>
              </p:cNvPr>
              <p:cNvSpPr/>
              <p:nvPr/>
            </p:nvSpPr>
            <p:spPr>
              <a:xfrm>
                <a:off x="1536947" y="3466334"/>
                <a:ext cx="935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6BBD20-0FFD-834F-B77E-22A67EA0A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47" y="3466334"/>
                <a:ext cx="9353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69D7BF7-862D-D844-BC7F-8EC1398E83FA}"/>
              </a:ext>
            </a:extLst>
          </p:cNvPr>
          <p:cNvSpPr/>
          <p:nvPr/>
        </p:nvSpPr>
        <p:spPr>
          <a:xfrm>
            <a:off x="8918329" y="4952144"/>
            <a:ext cx="3222280" cy="18755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0FA29-8698-C04B-853B-3B6CAB38A4F8}"/>
              </a:ext>
            </a:extLst>
          </p:cNvPr>
          <p:cNvSpPr txBox="1"/>
          <p:nvPr/>
        </p:nvSpPr>
        <p:spPr>
          <a:xfrm>
            <a:off x="9155586" y="5291920"/>
            <a:ext cx="2985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This (roughly speaking) is </a:t>
            </a:r>
            <a:r>
              <a:rPr lang="en-US" sz="2400" b="1" u="sng" dirty="0">
                <a:latin typeface="Avenir Next LT Pro" panose="020B0504020202020204" pitchFamily="34" charset="0"/>
              </a:rPr>
              <a:t>RSA encryption</a:t>
            </a:r>
            <a:r>
              <a:rPr lang="en-US" sz="2400" b="1" dirty="0">
                <a:latin typeface="Avenir Next LT Pro" panose="020B050402020202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28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6" grpId="0"/>
      <p:bldP spid="17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SUMMING UP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DFBE31-C5BE-9B48-A94A-F95E742E9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We developed modular arithmetic some more (including an efficient algorithm for exponentiation).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We stated </a:t>
            </a:r>
            <a:r>
              <a:rPr lang="en-US" sz="2400" b="1" dirty="0">
                <a:latin typeface="Avenir Next LT Pro" panose="020B0504020202020204" pitchFamily="34" charset="0"/>
              </a:rPr>
              <a:t>Fermat’s Little Theorem</a:t>
            </a:r>
            <a:r>
              <a:rPr lang="en-US" sz="2400" dirty="0">
                <a:latin typeface="Avenir Next LT Pro" panose="020B0504020202020204" pitchFamily="34" charset="0"/>
              </a:rPr>
              <a:t> and discussed its implications for the inversion of the exponential function.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We developed a toy version of </a:t>
            </a:r>
            <a:r>
              <a:rPr lang="en-US" sz="2400" b="1" dirty="0">
                <a:latin typeface="Avenir Next LT Pro" panose="020B0504020202020204" pitchFamily="34" charset="0"/>
              </a:rPr>
              <a:t>RSA encryption</a:t>
            </a:r>
            <a:r>
              <a:rPr lang="en-US" sz="2400" dirty="0">
                <a:latin typeface="Avenir Next LT Pro" panose="020B0504020202020204" pitchFamily="34" charset="0"/>
              </a:rPr>
              <a:t>, which is based on the hardness of inverting the exponential function.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Next: We’ll give a more formal treatment of public-key encryption and RSA.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E3A4C-EE39-AD46-8439-249A36FB49A7}"/>
              </a:ext>
            </a:extLst>
          </p:cNvPr>
          <p:cNvSpPr/>
          <p:nvPr/>
        </p:nvSpPr>
        <p:spPr>
          <a:xfrm>
            <a:off x="76200" y="4707635"/>
            <a:ext cx="11887200" cy="914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PLAN FOR TODAY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3F48D42D-7706-6645-A9A2-DA980B3097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933" y="1153913"/>
                <a:ext cx="11235267" cy="55178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Exhibit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some needed efficient algorithms for arithmetic (exponentiation, and Euclid’s algorithm).</a:t>
                </a:r>
                <a:endParaRPr lang="en-US" sz="2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Study the behavior of the exponential function mod q.</a:t>
                </a:r>
                <a:endParaRPr lang="en-US" sz="2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457200" indent="-457200">
                  <a:buAutoNum type="arabicPeriod"/>
                </a:pPr>
                <a:endParaRPr lang="en-US" sz="2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Construct a toy cryptosystem.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Last time we talked about the hardness of the factoring problem:</a:t>
                </a:r>
                <a:br>
                  <a:rPr lang="en-US" sz="2400" dirty="0">
                    <a:latin typeface="Avenir Next LT Pro" panose="020B0504020202020204" pitchFamily="34" charset="0"/>
                  </a:rPr>
                </a:b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∙⋯∙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are going to base our toy cryptosystem on a different, closely related problem: inverting the exponential function mod n.</a:t>
                </a:r>
                <a:endParaRPr lang="en-US" sz="2400" dirty="0">
                  <a:solidFill>
                    <a:srgbClr val="7030A0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3F48D42D-7706-6645-A9A2-DA980B30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3" y="1153913"/>
                <a:ext cx="11235267" cy="5517820"/>
              </a:xfrm>
              <a:prstGeom prst="rect">
                <a:avLst/>
              </a:prstGeom>
              <a:blipFill>
                <a:blip r:embed="rId3"/>
                <a:stretch>
                  <a:fillRect l="-790" t="-1379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93E65EC-69FA-4942-B84A-33E0B67B8D90}"/>
              </a:ext>
            </a:extLst>
          </p:cNvPr>
          <p:cNvSpPr/>
          <p:nvPr/>
        </p:nvSpPr>
        <p:spPr>
          <a:xfrm>
            <a:off x="270933" y="1038954"/>
            <a:ext cx="11235267" cy="25320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92098" y="2248408"/>
            <a:ext cx="11777133" cy="10598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2099" y="2100384"/>
                <a:ext cx="11777132" cy="1328616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SOME EFFICIENT ALGORITHMS FOR ARITHMETIC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b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</a:br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ahnschrift Condensed" panose="020B0502040204020203" pitchFamily="34" charset="0"/>
                    <a:cs typeface="Aharoni" panose="020B0604020202020204" pitchFamily="2" charset="-79"/>
                  </a:rPr>
                  <a:t>(APPENDIX B)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46BE7C-DF0B-44E6-ABD2-C0A281E1B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2099" y="2100384"/>
                <a:ext cx="11777132" cy="1328616"/>
              </a:xfrm>
              <a:blipFill>
                <a:blip r:embed="rId3"/>
                <a:stretch>
                  <a:fillRect l="-140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denote the set.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0,1,2,3,…,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elements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are also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the integer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is an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MODULAR ARITHMETIC (Review) </a:t>
            </a:r>
          </a:p>
        </p:txBody>
      </p:sp>
    </p:spTree>
    <p:extLst>
      <p:ext uri="{BB962C8B-B14F-4D97-AF65-F5344CB8AC3E}">
        <p14:creationId xmlns:p14="http://schemas.microsoft.com/office/powerpoint/2010/main" val="42462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326944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How do we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Attempt #1: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Simply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=1,2,3,…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That takes time at least exponential in the </a:t>
                </a:r>
                <a:r>
                  <a:rPr lang="en-US" sz="2400" u="sng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length</a:t>
                </a: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(# of bits) of n.  Too long.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Attempt #2: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until we encounter a repeat.  Extrapolate.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That could take time exponential in the length of q.  Also too long.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326944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ALGORITHM FOR EXPONENTIATION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D51F0-3A72-E142-8BB7-D5583A48B6E4}"/>
              </a:ext>
            </a:extLst>
          </p:cNvPr>
          <p:cNvSpPr/>
          <p:nvPr/>
        </p:nvSpPr>
        <p:spPr>
          <a:xfrm>
            <a:off x="186267" y="1147784"/>
            <a:ext cx="4724579" cy="7798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326944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How do we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Attempt #3: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Write n in base 2: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Compute (by repeated squaring):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,…,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Compute: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∙…∙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This </a:t>
                </a:r>
                <a:r>
                  <a:rPr lang="en-US" sz="2400" u="sng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is</a:t>
                </a: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efficient!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326944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ALGORITHM FOR EXPONENTIATION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AD51F0-3A72-E142-8BB7-D5583A48B6E4}"/>
              </a:ext>
            </a:extLst>
          </p:cNvPr>
          <p:cNvSpPr/>
          <p:nvPr/>
        </p:nvSpPr>
        <p:spPr>
          <a:xfrm>
            <a:off x="186267" y="1147784"/>
            <a:ext cx="4724579" cy="7798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Example: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=73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1001001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By squaring,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=7,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7,…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Compute: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4∙7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ALGORITHM FOR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4122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We wish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Example: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1.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Write down the two (obvious) equations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2.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Subtract the smallest right-hand quantity from the 2nd-smallest right-hand quantity.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3.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Repeat step 2 until we obtain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∙1+23∙0=15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+23∙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+23∙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+23∙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)+23∙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Answer:</a:t>
                </a: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 20(=23-3), is the multiplicative inverse of 15 mod 23.</a:t>
                </a:r>
                <a:endParaRPr lang="en-US" sz="2400" b="1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ALGORITHM FOR MULTIPLICATIVE INVERSES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4F45D-A011-6046-8D56-EAEDB514D0B0}"/>
              </a:ext>
            </a:extLst>
          </p:cNvPr>
          <p:cNvSpPr/>
          <p:nvPr/>
        </p:nvSpPr>
        <p:spPr>
          <a:xfrm>
            <a:off x="8147407" y="4438436"/>
            <a:ext cx="3643078" cy="176715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2773DB-09B8-EF40-BE3A-13226605A977}"/>
                  </a:ext>
                </a:extLst>
              </p:cNvPr>
              <p:cNvSpPr txBox="1"/>
              <p:nvPr/>
            </p:nvSpPr>
            <p:spPr>
              <a:xfrm>
                <a:off x="8229600" y="4500081"/>
                <a:ext cx="34726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Exercise: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23]?</m:t>
                    </m:r>
                  </m:oMath>
                </a14:m>
                <a:endParaRPr lang="en-US" sz="2400" b="0" dirty="0">
                  <a:latin typeface="Avenir Next LT Pro" panose="020B0504020202020204" pitchFamily="34" charset="0"/>
                </a:endParaRPr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Answer: 18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2773DB-09B8-EF40-BE3A-13226605A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500081"/>
                <a:ext cx="3472665" cy="1200329"/>
              </a:xfrm>
              <a:prstGeom prst="rect">
                <a:avLst/>
              </a:prstGeom>
              <a:blipFill>
                <a:blip r:embed="rId4"/>
                <a:stretch>
                  <a:fillRect l="-2930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3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8668</TotalTime>
  <Words>1920</Words>
  <Application>Microsoft Macintosh PowerPoint</Application>
  <PresentationFormat>Widescreen</PresentationFormat>
  <Paragraphs>302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RECAP: Crypto and Arithmetic</vt:lpstr>
      <vt:lpstr>PLAN FOR TODAY</vt:lpstr>
      <vt:lpstr>SOME EFFICIENT ALGORITHMS FOR ARITHMETIC IN Z_q (APPENDIX B)</vt:lpstr>
      <vt:lpstr>MODULAR ARITHMETIC (Review) </vt:lpstr>
      <vt:lpstr>ALGORITHM FOR EXPONENTIATION</vt:lpstr>
      <vt:lpstr>ALGORITHM FOR EXPONENTIATION</vt:lpstr>
      <vt:lpstr>ALGORITHM FOR EXPONENTIATION</vt:lpstr>
      <vt:lpstr>ALGORITHM FOR MULTIPLICATIVE INVERSES</vt:lpstr>
      <vt:lpstr>EFFICIENT OPERATIONS MOD q</vt:lpstr>
      <vt:lpstr>THE BEHAVIOR OF THE EXPONENTIAL FUNCTION IN  Z_q</vt:lpstr>
      <vt:lpstr>EXERCISE (no calculators)</vt:lpstr>
      <vt:lpstr>AN OBSERVATION</vt:lpstr>
      <vt:lpstr>PRIME MODULI</vt:lpstr>
      <vt:lpstr>PRIME MODULI</vt:lpstr>
      <vt:lpstr>PRIME MODULI</vt:lpstr>
      <vt:lpstr>PRIME MODULI</vt:lpstr>
      <vt:lpstr>PRIME MODULI</vt:lpstr>
      <vt:lpstr>A TOY CRYPTOSYSTEM (PUBLIC-KEY ENCRYPTION)</vt:lpstr>
      <vt:lpstr>FIRST ATTEMPT</vt:lpstr>
      <vt:lpstr>NON-PRIME MODULUS?</vt:lpstr>
      <vt:lpstr>NON-PRIME MODULUS?</vt:lpstr>
      <vt:lpstr>A SECOND ATTEMPT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Miller, Carl A. (Fed)</cp:lastModifiedBy>
  <cp:revision>1189</cp:revision>
  <dcterms:created xsi:type="dcterms:W3CDTF">2020-01-13T02:49:23Z</dcterms:created>
  <dcterms:modified xsi:type="dcterms:W3CDTF">2020-02-27T21:42:39Z</dcterms:modified>
</cp:coreProperties>
</file>