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3" r:id="rId2"/>
    <p:sldId id="265" r:id="rId3"/>
    <p:sldId id="306" r:id="rId4"/>
    <p:sldId id="307" r:id="rId5"/>
    <p:sldId id="308" r:id="rId6"/>
    <p:sldId id="309" r:id="rId7"/>
    <p:sldId id="310" r:id="rId8"/>
    <p:sldId id="301" r:id="rId9"/>
    <p:sldId id="313" r:id="rId10"/>
    <p:sldId id="315" r:id="rId11"/>
    <p:sldId id="314" r:id="rId12"/>
    <p:sldId id="317" r:id="rId13"/>
    <p:sldId id="318" r:id="rId14"/>
    <p:sldId id="302" r:id="rId15"/>
    <p:sldId id="320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30" r:id="rId24"/>
    <p:sldId id="329" r:id="rId25"/>
    <p:sldId id="332" r:id="rId26"/>
    <p:sldId id="333" r:id="rId27"/>
    <p:sldId id="334" r:id="rId28"/>
    <p:sldId id="336" r:id="rId29"/>
    <p:sldId id="337" r:id="rId30"/>
    <p:sldId id="339" r:id="rId31"/>
    <p:sldId id="341" r:id="rId32"/>
    <p:sldId id="342" r:id="rId33"/>
    <p:sldId id="348" r:id="rId34"/>
    <p:sldId id="344" r:id="rId35"/>
    <p:sldId id="347" r:id="rId36"/>
    <p:sldId id="346" r:id="rId37"/>
    <p:sldId id="345" r:id="rId38"/>
    <p:sldId id="33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EE45-04CB-4237-9120-790286716C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6107-1087-4802-8165-9E4A7BC4A7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18A98-1F9A-40B4-A5F0-CDB469BD1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050B6-DAB5-4BE7-BB7A-7BB4ACB58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DE9BA-FFF2-4B91-A615-AF05940CB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11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FB667-54D8-4B38-8027-DF40CA29C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C3AE56-84D2-4F2E-8AC5-8FA11DC4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F7E4D-C506-493D-AEA0-A5A797BCE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BBC1-4091-4287-8904-EA5840223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71766-8DBA-4EF5-9A61-336CD916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8F109-9FE4-421D-88A9-51F545C110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E58ED4-52F0-49F6-89DE-8F1B24DD8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EC0781-4C44-469B-9663-C27146CFE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00884-5FBF-4800-8B7B-97848002A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1876E1-69DC-4234-A25D-5B942C1D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22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E184B-6212-479C-BED4-BDF383752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949CF-2288-4EC6-A827-A5F6D45B72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0394-B25A-4751-B52C-3E896392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87290-99DA-4A6A-88E2-134123215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A0BBB9-D0A1-4F0C-AF03-584FFA927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8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B486E-50F4-4A2B-AC1D-53576F186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381CA-F63C-4398-9006-AE187D77D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BA8EA-E3BB-47A8-9788-B45E79C67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0288C-E018-41CD-845E-377D6B61E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DD6AC-6A75-412E-ADBF-4FA3A702F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32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0595-8EB3-4FF9-9FFA-69B325202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090FA-1336-4F4E-9955-6FF9C14B5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0157B8-513D-4771-8170-6306B4620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20A429-0BD1-40EE-A73F-D58419B98F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40E93-947D-42D4-B2FC-8D3938ECC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A5084C-0ADF-42DD-8550-7810DB9B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9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C28-7DCD-44AF-991E-337E31FBB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74519-E26B-4322-8845-70364AC115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765560-8E1E-40A4-B073-9B6E3E76B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438D0D-813A-4EAF-95E9-A1870BE3E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C9AFC6-B7E7-44A2-8A22-F6811C0DE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48C366-8F63-46B6-A537-4F9568C2D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B1FBFD-7FE6-44AF-81ED-6CCBF6E4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45C116-57DE-4D33-BFE0-A0F47FE2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39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3585F-2AB2-4E09-83E3-5C63B8A57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88E31E-E830-480A-950F-EEFBF8BD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02A165-26B9-4860-B222-7F66C56B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CE9B9A-9801-4C62-8B55-510629FD7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76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D065-32A1-4308-B296-B9459032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08883-B045-4D64-9945-B6CA9583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21614-BAAC-444D-A7E4-C6860ED4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12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DDC01-F1FA-46F1-ABC6-5B0B24B1E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1E11F-1300-491A-BF02-022F72614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C3DBF-87ED-485A-9B8A-F36E0648C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D3390-D835-42AE-AC67-C8E2D3665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FEAD-9D9F-4292-A6DA-C10B34FFC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90459E-CC83-4EEA-ABC9-024203A3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7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21628-CE19-433E-B17C-90701E7CC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8BBB24-5704-4689-BFE4-5B876E2646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0D8F07-5E54-46C0-9939-CC13AC1BF4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7E480-707F-4DDA-8BB0-78407454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6895C1-8566-4DF4-8E88-995DA9ED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301C93-CDCF-4B78-AF5A-25B2A8758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72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849DA0-1389-41DF-B7E5-AAF4B538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A4EB1C-E947-4C34-979B-547B406E0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CBD33-CE33-4797-9444-F9B681B931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26F60-2F1F-4C07-8244-C2786148C238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7AD61E-CF0F-45F9-83F5-CFEE5BBAF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9E049-121A-476E-9565-54C12F0322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383FB-AFB5-41B6-AD16-2572513D2E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29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agic.org/cmsc-456-cryptography-spring-2020/" TargetMode="External"/><Relationship Id="rId2" Type="http://schemas.openxmlformats.org/officeDocument/2006/relationships/hyperlink" Target="mailto:galagic@umd.ed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8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90.png"/><Relationship Id="rId10" Type="http://schemas.openxmlformats.org/officeDocument/2006/relationships/image" Target="../media/image87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88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8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90.png"/><Relationship Id="rId10" Type="http://schemas.openxmlformats.org/officeDocument/2006/relationships/image" Target="../media/image87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Relationship Id="rId14" Type="http://schemas.openxmlformats.org/officeDocument/2006/relationships/image" Target="../media/image8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108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04.png"/><Relationship Id="rId5" Type="http://schemas.openxmlformats.org/officeDocument/2006/relationships/image" Target="../media/image110.png"/><Relationship Id="rId10" Type="http://schemas.openxmlformats.org/officeDocument/2006/relationships/image" Target="../media/image112.png"/><Relationship Id="rId4" Type="http://schemas.openxmlformats.org/officeDocument/2006/relationships/image" Target="../media/image109.png"/><Relationship Id="rId9" Type="http://schemas.openxmlformats.org/officeDocument/2006/relationships/image" Target="../media/image10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114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19.png"/><Relationship Id="rId2" Type="http://schemas.openxmlformats.org/officeDocument/2006/relationships/image" Target="../media/image113.png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15" Type="http://schemas.openxmlformats.org/officeDocument/2006/relationships/image" Target="../media/image6.png"/><Relationship Id="rId10" Type="http://schemas.openxmlformats.org/officeDocument/2006/relationships/image" Target="../media/image112.png"/><Relationship Id="rId9" Type="http://schemas.openxmlformats.org/officeDocument/2006/relationships/image" Target="../media/image102.png"/><Relationship Id="rId1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18" Type="http://schemas.openxmlformats.org/officeDocument/2006/relationships/image" Target="../media/image123.png"/><Relationship Id="rId3" Type="http://schemas.openxmlformats.org/officeDocument/2006/relationships/image" Target="../media/image114.png"/><Relationship Id="rId21" Type="http://schemas.openxmlformats.org/officeDocument/2006/relationships/image" Target="../media/image126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17" Type="http://schemas.openxmlformats.org/officeDocument/2006/relationships/image" Target="../media/image122.png"/><Relationship Id="rId2" Type="http://schemas.openxmlformats.org/officeDocument/2006/relationships/image" Target="../media/image120.png"/><Relationship Id="rId16" Type="http://schemas.openxmlformats.org/officeDocument/2006/relationships/image" Target="../media/image121.png"/><Relationship Id="rId20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15.png"/><Relationship Id="rId15" Type="http://schemas.openxmlformats.org/officeDocument/2006/relationships/image" Target="../media/image119.png"/><Relationship Id="rId10" Type="http://schemas.openxmlformats.org/officeDocument/2006/relationships/image" Target="../media/image112.png"/><Relationship Id="rId19" Type="http://schemas.openxmlformats.org/officeDocument/2006/relationships/image" Target="../media/image124.png"/><Relationship Id="rId9" Type="http://schemas.openxmlformats.org/officeDocument/2006/relationships/image" Target="../media/image102.png"/><Relationship Id="rId14" Type="http://schemas.openxmlformats.org/officeDocument/2006/relationships/image" Target="../media/image1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133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132.png"/><Relationship Id="rId2" Type="http://schemas.openxmlformats.org/officeDocument/2006/relationships/image" Target="../media/image130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7.png"/><Relationship Id="rId3" Type="http://schemas.openxmlformats.org/officeDocument/2006/relationships/image" Target="../media/image135.png"/><Relationship Id="rId12" Type="http://schemas.openxmlformats.org/officeDocument/2006/relationships/image" Target="../media/image85.png"/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84.png"/><Relationship Id="rId10" Type="http://schemas.openxmlformats.org/officeDocument/2006/relationships/image" Target="../media/image136.png"/><Relationship Id="rId9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140.png"/><Relationship Id="rId2" Type="http://schemas.openxmlformats.org/officeDocument/2006/relationships/image" Target="../media/image138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106.png"/><Relationship Id="rId3" Type="http://schemas.openxmlformats.org/officeDocument/2006/relationships/image" Target="../media/image108.png"/><Relationship Id="rId7" Type="http://schemas.openxmlformats.org/officeDocument/2006/relationships/image" Target="../media/image100.png"/><Relationship Id="rId12" Type="http://schemas.openxmlformats.org/officeDocument/2006/relationships/image" Target="../media/image10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1" Type="http://schemas.openxmlformats.org/officeDocument/2006/relationships/image" Target="../media/image104.png"/><Relationship Id="rId5" Type="http://schemas.openxmlformats.org/officeDocument/2006/relationships/image" Target="../media/image110.png"/><Relationship Id="rId10" Type="http://schemas.openxmlformats.org/officeDocument/2006/relationships/image" Target="../media/image112.png"/><Relationship Id="rId4" Type="http://schemas.openxmlformats.org/officeDocument/2006/relationships/image" Target="../media/image109.png"/><Relationship Id="rId9" Type="http://schemas.openxmlformats.org/officeDocument/2006/relationships/image" Target="../media/image102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133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132.png"/><Relationship Id="rId2" Type="http://schemas.openxmlformats.org/officeDocument/2006/relationships/image" Target="../media/image130.png"/><Relationship Id="rId16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5" Type="http://schemas.openxmlformats.org/officeDocument/2006/relationships/image" Target="../media/image144.png"/><Relationship Id="rId10" Type="http://schemas.openxmlformats.org/officeDocument/2006/relationships/image" Target="../media/image149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MATH/CMSC 456 :: UPDATED COURSE INFO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4186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Instructor: </a:t>
            </a:r>
            <a:r>
              <a:rPr lang="en-US" sz="1800" dirty="0">
                <a:latin typeface="Avenir Next LT Pro" panose="020B0504020202020204" pitchFamily="34" charset="0"/>
              </a:rPr>
              <a:t>Gorjan </a:t>
            </a:r>
            <a:r>
              <a:rPr lang="en-US" sz="1800" dirty="0" err="1">
                <a:latin typeface="Avenir Next LT Pro" panose="020B0504020202020204" pitchFamily="34" charset="0"/>
              </a:rPr>
              <a:t>Alagic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>
                <a:latin typeface="Avenir Next LT Pro" panose="020B0504020202020204" pitchFamily="34" charset="0"/>
                <a:hlinkClick r:id="rId2"/>
              </a:rPr>
              <a:t>galagic@umd.edu</a:t>
            </a:r>
            <a:r>
              <a:rPr lang="en-US" sz="1800" dirty="0">
                <a:latin typeface="Avenir Next LT Pro" panose="020B0504020202020204" pitchFamily="34" charset="0"/>
              </a:rPr>
              <a:t>); ATL 3102, office hours: by appointment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Textbook: </a:t>
            </a:r>
            <a:r>
              <a:rPr lang="en-US" sz="1800" i="1" dirty="0">
                <a:latin typeface="Avenir Next LT Pro" panose="020B0504020202020204" pitchFamily="34" charset="0"/>
              </a:rPr>
              <a:t>Introduction to Modern Cryptography</a:t>
            </a:r>
            <a:r>
              <a:rPr lang="en-US" sz="1800" dirty="0">
                <a:latin typeface="Avenir Next LT Pro" panose="020B0504020202020204" pitchFamily="34" charset="0"/>
              </a:rPr>
              <a:t>, Katz and Lindell;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Webpage: </a:t>
            </a:r>
            <a:r>
              <a:rPr lang="en-US" sz="1800" dirty="0">
                <a:latin typeface="Avenir Next LT Pro" panose="020B0504020202020204" pitchFamily="34" charset="0"/>
                <a:hlinkClick r:id="rId3"/>
              </a:rPr>
              <a:t>alagic.org/cmsc-456-cryptography-spring-2020/</a:t>
            </a:r>
            <a:r>
              <a:rPr lang="en-US" sz="1800" dirty="0">
                <a:latin typeface="Avenir Next LT Pro" panose="020B0504020202020204" pitchFamily="34" charset="0"/>
              </a:rPr>
              <a:t> (check for updates);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Piazza: </a:t>
            </a:r>
            <a:r>
              <a:rPr lang="en-US" sz="1800" dirty="0">
                <a:latin typeface="Avenir Next LT Pro" panose="020B0504020202020204" pitchFamily="34" charset="0"/>
              </a:rPr>
              <a:t>piazza.com/</a:t>
            </a:r>
            <a:r>
              <a:rPr lang="en-US" sz="1800" dirty="0" err="1">
                <a:latin typeface="Avenir Next LT Pro" panose="020B0504020202020204" pitchFamily="34" charset="0"/>
              </a:rPr>
              <a:t>umd</a:t>
            </a:r>
            <a:r>
              <a:rPr lang="en-US" sz="1800" dirty="0">
                <a:latin typeface="Avenir Next LT Pro" panose="020B0504020202020204" pitchFamily="34" charset="0"/>
              </a:rPr>
              <a:t>/spring2020/cmsc456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ELMS: </a:t>
            </a:r>
            <a:r>
              <a:rPr lang="en-US" sz="1800" dirty="0">
                <a:latin typeface="Avenir Next LT Pro" panose="020B0504020202020204" pitchFamily="34" charset="0"/>
              </a:rPr>
              <a:t>active, slides posted there, assignments will be as well.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Gradescope</a:t>
            </a:r>
            <a:r>
              <a:rPr lang="en-US" sz="1800" b="1" dirty="0">
                <a:latin typeface="Avenir Next LT Pro" panose="020B0504020202020204" pitchFamily="34" charset="0"/>
              </a:rPr>
              <a:t>: </a:t>
            </a:r>
            <a:r>
              <a:rPr lang="en-US" sz="1800" dirty="0">
                <a:latin typeface="Avenir Next LT Pro" panose="020B0504020202020204" pitchFamily="34" charset="0"/>
              </a:rPr>
              <a:t>active, access through ELMS.</a:t>
            </a:r>
          </a:p>
          <a:p>
            <a:pPr marL="0" indent="0" algn="ctr">
              <a:buNone/>
            </a:pPr>
            <a:r>
              <a:rPr lang="en-US" sz="1800" i="1" u="sng" dirty="0">
                <a:latin typeface="Avenir Next LT Pro" panose="020B0504020202020204" pitchFamily="34" charset="0"/>
              </a:rPr>
              <a:t>Check these setups asap, and let me know if you run into issues!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TAs </a:t>
            </a:r>
            <a:r>
              <a:rPr lang="en-US" sz="1800" dirty="0">
                <a:latin typeface="Avenir Next LT Pro" panose="020B0504020202020204" pitchFamily="34" charset="0"/>
              </a:rPr>
              <a:t>(Our spot: shared open area across from IRB 5234)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Elijah Grubb (egrubb@cs.umd.edu) 11am-12pm </a:t>
            </a:r>
            <a:r>
              <a:rPr lang="en-US" sz="1800" dirty="0" err="1">
                <a:latin typeface="Avenir Next LT Pro" panose="020B0504020202020204" pitchFamily="34" charset="0"/>
              </a:rPr>
              <a:t>TuTh</a:t>
            </a:r>
            <a:r>
              <a:rPr lang="en-US" sz="1800" dirty="0">
                <a:latin typeface="Avenir Next LT Pro" panose="020B0504020202020204" pitchFamily="34" charset="0"/>
              </a:rPr>
              <a:t>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Justin </a:t>
            </a:r>
            <a:r>
              <a:rPr lang="en-US" sz="1800" dirty="0" err="1">
                <a:latin typeface="Avenir Next LT Pro" panose="020B0504020202020204" pitchFamily="34" charset="0"/>
              </a:rPr>
              <a:t>Hontz</a:t>
            </a:r>
            <a:r>
              <a:rPr lang="en-US" sz="1800" dirty="0">
                <a:latin typeface="Avenir Next LT Pro" panose="020B0504020202020204" pitchFamily="34" charset="0"/>
              </a:rPr>
              <a:t>  (jhontz@terpmail.umd.edu) 1pm-2pm MW (</a:t>
            </a:r>
            <a:r>
              <a:rPr lang="en-US" sz="1800" dirty="0" err="1">
                <a:latin typeface="Avenir Next LT Pro" panose="020B0504020202020204" pitchFamily="34" charset="0"/>
              </a:rPr>
              <a:t>Iribe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Additional help: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Chen Bai (cbai1@terpmail.umd.edu) 3:30-5:30pm Tu (2115 ATL, starting Feb 4)</a:t>
            </a:r>
          </a:p>
          <a:p>
            <a:r>
              <a:rPr lang="en-US" sz="1800" dirty="0" err="1">
                <a:latin typeface="Avenir Next LT Pro" panose="020B0504020202020204" pitchFamily="34" charset="0"/>
              </a:rPr>
              <a:t>Bibhusa</a:t>
            </a:r>
            <a:r>
              <a:rPr lang="en-US" sz="1800" dirty="0">
                <a:latin typeface="Avenir Next LT Pro" panose="020B0504020202020204" pitchFamily="34" charset="0"/>
              </a:rPr>
              <a:t> Rawal (bibhusa@terpmail.umd.edu) 3:30-5:30pm Th (2115 ATL, starting Feb 6)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831E54C-8358-428A-A164-EC280D4DAD9C}"/>
              </a:ext>
            </a:extLst>
          </p:cNvPr>
          <p:cNvCxnSpPr/>
          <p:nvPr/>
        </p:nvCxnSpPr>
        <p:spPr>
          <a:xfrm>
            <a:off x="397933" y="21505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38A1A1-800C-49B8-A1DC-D3B4C6E04FBE}"/>
              </a:ext>
            </a:extLst>
          </p:cNvPr>
          <p:cNvCxnSpPr/>
          <p:nvPr/>
        </p:nvCxnSpPr>
        <p:spPr>
          <a:xfrm>
            <a:off x="397933" y="44111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716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ONE-TIME PAD : IS IT REALLY “PERFECT”?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Recall: we had a bunch of assumptions.</a:t>
            </a:r>
            <a:endParaRPr lang="en-US" sz="1800" i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Alice and Bob can share a secret in advance;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they have their own private spaces;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can send only one transmission, on a single channel;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Eve (eavesdropper) can observe </a:t>
            </a:r>
            <a:r>
              <a:rPr lang="en-US" sz="1800" i="1" dirty="0">
                <a:latin typeface="Avenir Next LT Pro" panose="020B0504020202020204" pitchFamily="34" charset="0"/>
              </a:rPr>
              <a:t>everything </a:t>
            </a:r>
            <a:r>
              <a:rPr lang="en-US" sz="1800" dirty="0">
                <a:latin typeface="Avenir Next LT Pro" panose="020B0504020202020204" pitchFamily="34" charset="0"/>
              </a:rPr>
              <a:t>that is transmitted on that channel. </a:t>
            </a:r>
          </a:p>
          <a:p>
            <a:r>
              <a:rPr lang="en-US" sz="1800" i="1" dirty="0">
                <a:latin typeface="Avenir Next LT Pro" panose="020B0504020202020204" pitchFamily="34" charset="0"/>
              </a:rPr>
              <a:t>Eve cannot do anything else.</a:t>
            </a: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008FBDF-5E62-464B-A8B8-988FB469CF21}"/>
              </a:ext>
            </a:extLst>
          </p:cNvPr>
          <p:cNvGrpSpPr/>
          <p:nvPr/>
        </p:nvGrpSpPr>
        <p:grpSpPr>
          <a:xfrm>
            <a:off x="2057399" y="4157131"/>
            <a:ext cx="7916334" cy="2319869"/>
            <a:chOff x="1693333" y="3285064"/>
            <a:chExt cx="7916334" cy="23198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35DF33-4CEF-4503-8866-9473CDDF8714}"/>
                </a:ext>
              </a:extLst>
            </p:cNvPr>
            <p:cNvSpPr/>
            <p:nvPr/>
          </p:nvSpPr>
          <p:spPr>
            <a:xfrm>
              <a:off x="1693333" y="3530599"/>
              <a:ext cx="2150534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A89516-2079-4527-9EED-73B9118368AF}"/>
                </a:ext>
              </a:extLst>
            </p:cNvPr>
            <p:cNvSpPr/>
            <p:nvPr/>
          </p:nvSpPr>
          <p:spPr>
            <a:xfrm>
              <a:off x="7459133" y="3530598"/>
              <a:ext cx="2150534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75D7F6-341C-46EA-B54A-1BC15F9078FC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F2A1E69-4979-4BF2-841E-1E29154082EB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object, light, lamp, milk&#10;&#10;Description automatically generated">
              <a:extLst>
                <a:ext uri="{FF2B5EF4-FFF2-40B4-BE49-F238E27FC236}">
                  <a16:creationId xmlns:a16="http://schemas.microsoft.com/office/drawing/2014/main" id="{6E901A10-6C89-4C29-8FFC-EE1CA1C93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6747">
              <a:off x="5351758" y="3900464"/>
              <a:ext cx="758952" cy="902798"/>
            </a:xfrm>
            <a:prstGeom prst="rect">
              <a:avLst/>
            </a:prstGeom>
          </p:spPr>
        </p:pic>
      </p:grp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A873A79-3CE9-4727-A413-38A145D73BB1}"/>
              </a:ext>
            </a:extLst>
          </p:cNvPr>
          <p:cNvSpPr/>
          <p:nvPr/>
        </p:nvSpPr>
        <p:spPr>
          <a:xfrm>
            <a:off x="5359134" y="1092002"/>
            <a:ext cx="1949981" cy="490239"/>
          </a:xfrm>
          <a:prstGeom prst="wedgeRectCallout">
            <a:avLst>
              <a:gd name="adj1" fmla="val -48754"/>
              <a:gd name="adj2" fmla="val 8274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Next LT Pro" panose="020B0504020202020204" pitchFamily="34" charset="0"/>
              </a:rPr>
              <a:t>What if they can’t?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5B5F1F5-3728-4E6E-8BFD-946640026C36}"/>
              </a:ext>
            </a:extLst>
          </p:cNvPr>
          <p:cNvSpPr/>
          <p:nvPr/>
        </p:nvSpPr>
        <p:spPr>
          <a:xfrm>
            <a:off x="5359134" y="1895508"/>
            <a:ext cx="2241816" cy="490239"/>
          </a:xfrm>
          <a:prstGeom prst="wedgeRectCallout">
            <a:avLst>
              <a:gd name="adj1" fmla="val -90877"/>
              <a:gd name="adj2" fmla="val 58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Next LT Pro" panose="020B0504020202020204" pitchFamily="34" charset="0"/>
              </a:rPr>
              <a:t>What if Eve can look at Alice’s screen?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927C8B65-51A9-459D-9DC0-563B2730D996}"/>
              </a:ext>
            </a:extLst>
          </p:cNvPr>
          <p:cNvSpPr/>
          <p:nvPr/>
        </p:nvSpPr>
        <p:spPr>
          <a:xfrm>
            <a:off x="7930884" y="2105025"/>
            <a:ext cx="2641866" cy="552995"/>
          </a:xfrm>
          <a:prstGeom prst="wedgeRectCallout">
            <a:avLst>
              <a:gd name="adj1" fmla="val -89127"/>
              <a:gd name="adj2" fmla="val 3152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venir Next LT Pro" panose="020B0504020202020204" pitchFamily="34" charset="0"/>
              </a:rPr>
              <a:t>What if they want to send multiple messages?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B00B2EFD-07FE-4C4D-8984-FC05B7FF0351}"/>
              </a:ext>
            </a:extLst>
          </p:cNvPr>
          <p:cNvSpPr/>
          <p:nvPr/>
        </p:nvSpPr>
        <p:spPr>
          <a:xfrm>
            <a:off x="4038201" y="3181978"/>
            <a:ext cx="2641866" cy="552995"/>
          </a:xfrm>
          <a:prstGeom prst="wedgeRectCallout">
            <a:avLst>
              <a:gd name="adj1" fmla="val -62087"/>
              <a:gd name="adj2" fmla="val -339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Next LT Pro" panose="020B0504020202020204" pitchFamily="34" charset="0"/>
              </a:rPr>
              <a:t>What if Eve can also change messages in transit?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14C40A50-A4DB-4742-8A9D-1C706A0DE11E}"/>
              </a:ext>
            </a:extLst>
          </p:cNvPr>
          <p:cNvSpPr/>
          <p:nvPr/>
        </p:nvSpPr>
        <p:spPr>
          <a:xfrm>
            <a:off x="736465" y="3722671"/>
            <a:ext cx="3006859" cy="626533"/>
          </a:xfrm>
          <a:prstGeom prst="wedgeRectCallout">
            <a:avLst>
              <a:gd name="adj1" fmla="val -5843"/>
              <a:gd name="adj2" fmla="val -101102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Avenir Next LT Pro" panose="020B0504020202020204" pitchFamily="34" charset="0"/>
              </a:rPr>
              <a:t>What if Eve knows something about what Alice will send?</a:t>
            </a:r>
          </a:p>
        </p:txBody>
      </p:sp>
    </p:spTree>
    <p:extLst>
      <p:ext uri="{BB962C8B-B14F-4D97-AF65-F5344CB8AC3E}">
        <p14:creationId xmlns:p14="http://schemas.microsoft.com/office/powerpoint/2010/main" val="264459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ONE-TIME PAD : IS IT REALLY “PERFECT”?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Consider: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using OTP twice, i.e., to send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bits.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Shannon’s theorem: for perfect secrecy,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=|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ℳ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But 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𝒦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ℳ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So not perfectly secret.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Some attack examples: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(1.) If Eve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can’t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know any of the plaintexts: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she observes two ciphertexts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they were generated with same key: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bitwise,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if and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Plaintext information is leaking!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(2.) If Eve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can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know one of the plaintexts: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she is told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and observes two ciphertexts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now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so Eve computes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complete key recovery, and trivial to recover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In fact, Shannon says you can’t even use OTP to send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 bits securely!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AF261DF-E94F-4F56-BF8B-69BBAAEABF2C}"/>
              </a:ext>
            </a:extLst>
          </p:cNvPr>
          <p:cNvSpPr txBox="1"/>
          <p:nvPr/>
        </p:nvSpPr>
        <p:spPr>
          <a:xfrm>
            <a:off x="9866573" y="3676650"/>
            <a:ext cx="184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SCHEME BROKEN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E2411E-2392-4113-BA50-F9DD9B16EAE3}"/>
              </a:ext>
            </a:extLst>
          </p:cNvPr>
          <p:cNvSpPr txBox="1"/>
          <p:nvPr/>
        </p:nvSpPr>
        <p:spPr>
          <a:xfrm>
            <a:off x="9866573" y="4955659"/>
            <a:ext cx="1844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SCHEME BROKEN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58F1C9-682A-458D-B734-B075BE07322A}"/>
              </a:ext>
            </a:extLst>
          </p:cNvPr>
          <p:cNvSpPr/>
          <p:nvPr/>
        </p:nvSpPr>
        <p:spPr>
          <a:xfrm>
            <a:off x="8288069" y="5647241"/>
            <a:ext cx="3675331" cy="9027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Corollary. </a:t>
            </a:r>
            <a:r>
              <a:rPr lang="en-US" sz="1600" dirty="0">
                <a:solidFill>
                  <a:schemeClr val="tx1"/>
                </a:solidFill>
                <a:latin typeface="Avenir Next LT Pro" panose="020B0504020202020204" pitchFamily="34" charset="0"/>
              </a:rPr>
              <a:t>To encrypt a hard drive, you need another hard drive of equal size to store the decryption key.</a:t>
            </a:r>
            <a:endParaRPr lang="en-US" sz="1600" b="1" dirty="0">
              <a:solidFill>
                <a:schemeClr val="tx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75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ONE-TIME PAD : IS IT REALLY “PERFECT”?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Recall: we had a bunch of assumptions.</a:t>
            </a:r>
            <a:endParaRPr lang="en-US" sz="1800" i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Alice and Bob can share a secret in advance;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they have their own private spaces;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Alice can send only one transmission, on a single channel;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Eve (eavesdropper) can observe </a:t>
            </a:r>
            <a:r>
              <a:rPr lang="en-US" sz="1800" i="1" dirty="0">
                <a:latin typeface="Avenir Next LT Pro" panose="020B0504020202020204" pitchFamily="34" charset="0"/>
              </a:rPr>
              <a:t>everything </a:t>
            </a:r>
            <a:r>
              <a:rPr lang="en-US" sz="1800" dirty="0">
                <a:latin typeface="Avenir Next LT Pro" panose="020B0504020202020204" pitchFamily="34" charset="0"/>
              </a:rPr>
              <a:t>that is transmitted on that channel. </a:t>
            </a:r>
          </a:p>
          <a:p>
            <a:r>
              <a:rPr lang="en-US" sz="1800" i="1" dirty="0">
                <a:latin typeface="Avenir Next LT Pro" panose="020B0504020202020204" pitchFamily="34" charset="0"/>
              </a:rPr>
              <a:t>Eve cannot do anything else.</a:t>
            </a: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Later: </a:t>
            </a:r>
            <a:r>
              <a:rPr lang="en-US" sz="1800" dirty="0">
                <a:latin typeface="Avenir Next LT Pro" panose="020B0504020202020204" pitchFamily="34" charset="0"/>
              </a:rPr>
              <a:t>we will see that the other relaxations are also a disaster for the OTP.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So what does this mean? </a:t>
            </a: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By Shannon’s theorem, it means we </a:t>
            </a:r>
            <a:r>
              <a:rPr lang="en-US" sz="1800" b="1" dirty="0">
                <a:latin typeface="Avenir Next LT Pro" panose="020B0504020202020204" pitchFamily="34" charset="0"/>
              </a:rPr>
              <a:t>have to give up on something </a:t>
            </a:r>
            <a:r>
              <a:rPr lang="en-US" sz="1800" dirty="0">
                <a:latin typeface="Avenir Next LT Pro" panose="020B0504020202020204" pitchFamily="34" charset="0"/>
              </a:rPr>
              <a:t>in perfect secrecy.</a:t>
            </a:r>
            <a:endParaRPr lang="en-US" sz="1800" b="1" dirty="0">
              <a:latin typeface="Avenir Next LT Pro" panose="020B0504020202020204" pitchFamily="34" charset="0"/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8A873A79-3CE9-4727-A413-38A145D73BB1}"/>
              </a:ext>
            </a:extLst>
          </p:cNvPr>
          <p:cNvSpPr/>
          <p:nvPr/>
        </p:nvSpPr>
        <p:spPr>
          <a:xfrm>
            <a:off x="5359134" y="1092002"/>
            <a:ext cx="1949981" cy="490239"/>
          </a:xfrm>
          <a:prstGeom prst="wedgeRectCallout">
            <a:avLst>
              <a:gd name="adj1" fmla="val -48754"/>
              <a:gd name="adj2" fmla="val 8274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Next LT Pro" panose="020B0504020202020204" pitchFamily="34" charset="0"/>
              </a:rPr>
              <a:t>What if they can’t?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5B5F1F5-3728-4E6E-8BFD-946640026C36}"/>
              </a:ext>
            </a:extLst>
          </p:cNvPr>
          <p:cNvSpPr/>
          <p:nvPr/>
        </p:nvSpPr>
        <p:spPr>
          <a:xfrm>
            <a:off x="5359134" y="1895508"/>
            <a:ext cx="2241816" cy="490239"/>
          </a:xfrm>
          <a:prstGeom prst="wedgeRectCallout">
            <a:avLst>
              <a:gd name="adj1" fmla="val -90877"/>
              <a:gd name="adj2" fmla="val 5869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Next LT Pro" panose="020B0504020202020204" pitchFamily="34" charset="0"/>
              </a:rPr>
              <a:t>What if Eve can look at Alice’s screen?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927C8B65-51A9-459D-9DC0-563B2730D996}"/>
              </a:ext>
            </a:extLst>
          </p:cNvPr>
          <p:cNvSpPr/>
          <p:nvPr/>
        </p:nvSpPr>
        <p:spPr>
          <a:xfrm>
            <a:off x="7930884" y="2105025"/>
            <a:ext cx="2641866" cy="552995"/>
          </a:xfrm>
          <a:prstGeom prst="wedgeRectCallout">
            <a:avLst>
              <a:gd name="adj1" fmla="val -89127"/>
              <a:gd name="adj2" fmla="val 31526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What if they want to send multiple messages?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B00B2EFD-07FE-4C4D-8984-FC05B7FF0351}"/>
              </a:ext>
            </a:extLst>
          </p:cNvPr>
          <p:cNvSpPr/>
          <p:nvPr/>
        </p:nvSpPr>
        <p:spPr>
          <a:xfrm>
            <a:off x="4038201" y="3181978"/>
            <a:ext cx="2641866" cy="552995"/>
          </a:xfrm>
          <a:prstGeom prst="wedgeRectCallout">
            <a:avLst>
              <a:gd name="adj1" fmla="val -62087"/>
              <a:gd name="adj2" fmla="val -3392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venir Next LT Pro" panose="020B0504020202020204" pitchFamily="34" charset="0"/>
              </a:rPr>
              <a:t>What if Eve can also change messages in transit?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14C40A50-A4DB-4742-8A9D-1C706A0DE11E}"/>
              </a:ext>
            </a:extLst>
          </p:cNvPr>
          <p:cNvSpPr/>
          <p:nvPr/>
        </p:nvSpPr>
        <p:spPr>
          <a:xfrm>
            <a:off x="736465" y="3722671"/>
            <a:ext cx="3006859" cy="626533"/>
          </a:xfrm>
          <a:prstGeom prst="wedgeRectCallout">
            <a:avLst>
              <a:gd name="adj1" fmla="val -5843"/>
              <a:gd name="adj2" fmla="val -101102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What if Eve knows something about what Alice will send?</a:t>
            </a:r>
          </a:p>
        </p:txBody>
      </p:sp>
    </p:spTree>
    <p:extLst>
      <p:ext uri="{BB962C8B-B14F-4D97-AF65-F5344CB8AC3E}">
        <p14:creationId xmlns:p14="http://schemas.microsoft.com/office/powerpoint/2010/main" val="23982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III. COMPUTATIONALLY-SECURE ENCRYPTION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D73E0-CFBA-4B36-BA26-590428BF7974}"/>
              </a:ext>
            </a:extLst>
          </p:cNvPr>
          <p:cNvSpPr/>
          <p:nvPr/>
        </p:nvSpPr>
        <p:spPr>
          <a:xfrm>
            <a:off x="7881124" y="4909131"/>
            <a:ext cx="2134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Reading: </a:t>
            </a:r>
            <a:r>
              <a:rPr lang="en-US" dirty="0">
                <a:latin typeface="Avenir Next LT Pro" panose="020B0504020202020204" pitchFamily="34" charset="0"/>
              </a:rPr>
              <a:t>p.43-70</a:t>
            </a:r>
          </a:p>
        </p:txBody>
      </p:sp>
    </p:spTree>
    <p:extLst>
      <p:ext uri="{BB962C8B-B14F-4D97-AF65-F5344CB8AC3E}">
        <p14:creationId xmlns:p14="http://schemas.microsoft.com/office/powerpoint/2010/main" val="3370404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WHAT DO WE RELAX?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Shannon: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you want fancy features (like long messages) you have to give up something.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can we give up?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the adversary can break our scheme, but it takes them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billion years, do we care?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If the adversary can break our scheme, but only with probability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, do we care?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Probably not. Can we leverage that somehow? And get more out of crypto?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This “simple” change allows us to go from boring, almost useless crypto (OTP) …</a:t>
                </a:r>
              </a:p>
              <a:p>
                <a:pPr marL="0" indent="0">
                  <a:buNone/>
                </a:pPr>
                <a:r>
                  <a:rPr lang="en-US" sz="1800" i="1" dirty="0">
                    <a:latin typeface="Avenir Next LT Pro" panose="020B0504020202020204" pitchFamily="34" charset="0"/>
                  </a:rPr>
                  <a:t>			… to amazing crypto whose limits we are still trying to understand!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D3CE0329-932B-4FDC-AB14-5BD10EDC3AA2}"/>
              </a:ext>
            </a:extLst>
          </p:cNvPr>
          <p:cNvGrpSpPr/>
          <p:nvPr/>
        </p:nvGrpSpPr>
        <p:grpSpPr>
          <a:xfrm>
            <a:off x="397933" y="1994328"/>
            <a:ext cx="11489267" cy="1065942"/>
            <a:chOff x="482320" y="2843685"/>
            <a:chExt cx="11150879" cy="142686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A3F9D88-5D6E-4F88-BE10-958066D8985D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D923512-8554-4D9B-8936-0C05F407467D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982811" cy="973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4.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has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indistinguishable ciphertexts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IND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game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</m:t>
                        </m:r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9D923512-8554-4D9B-8936-0C05F407467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982811" cy="973042"/>
                </a:xfrm>
                <a:prstGeom prst="rect">
                  <a:avLst/>
                </a:prstGeom>
                <a:blipFill>
                  <a:blip r:embed="rId3"/>
                  <a:stretch>
                    <a:fillRect l="-431" t="-3333" b="-22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4548DCE-111B-423D-B6C0-521C724337A2}"/>
              </a:ext>
            </a:extLst>
          </p:cNvPr>
          <p:cNvGrpSpPr/>
          <p:nvPr/>
        </p:nvGrpSpPr>
        <p:grpSpPr>
          <a:xfrm>
            <a:off x="7162800" y="2420548"/>
            <a:ext cx="4181475" cy="383705"/>
            <a:chOff x="7172325" y="2962275"/>
            <a:chExt cx="4181475" cy="38370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933E31F-5ADD-48BF-B512-CA73C2AA8581}"/>
                </a:ext>
              </a:extLst>
            </p:cNvPr>
            <p:cNvCxnSpPr>
              <a:cxnSpLocks/>
            </p:cNvCxnSpPr>
            <p:nvPr/>
          </p:nvCxnSpPr>
          <p:spPr>
            <a:xfrm>
              <a:off x="9725025" y="2962275"/>
              <a:ext cx="16287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37724FB-3D80-4406-BB6F-38AFD5739AD6}"/>
                </a:ext>
              </a:extLst>
            </p:cNvPr>
            <p:cNvCxnSpPr>
              <a:cxnSpLocks/>
            </p:cNvCxnSpPr>
            <p:nvPr/>
          </p:nvCxnSpPr>
          <p:spPr>
            <a:xfrm>
              <a:off x="7172325" y="3345980"/>
              <a:ext cx="333375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BA32EC6-6B47-4554-A719-A49CEAABC4D1}"/>
              </a:ext>
            </a:extLst>
          </p:cNvPr>
          <p:cNvSpPr txBox="1"/>
          <p:nvPr/>
        </p:nvSpPr>
        <p:spPr>
          <a:xfrm>
            <a:off x="4284162" y="4043709"/>
            <a:ext cx="346280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venir Next LT Pro" panose="020B0504020202020204" pitchFamily="34" charset="0"/>
              </a:rPr>
              <a:t>YES!</a:t>
            </a:r>
          </a:p>
        </p:txBody>
      </p:sp>
    </p:spTree>
    <p:extLst>
      <p:ext uri="{BB962C8B-B14F-4D97-AF65-F5344CB8AC3E}">
        <p14:creationId xmlns:p14="http://schemas.microsoft.com/office/powerpoint/2010/main" val="9032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 CRYPTO: A PREVIEW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Let’s postpone technical details for now.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could this give us? Recall OTP: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Key generation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sample uniformly 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Encryption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Decryption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pictures: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Reasonable to hope: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no “feasible” algorithm can distinguish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from random, then this scheme is secure against all “feasible” adversaries.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EA6AE5-D243-4B27-93B4-EEFD6D27F3BD}"/>
              </a:ext>
            </a:extLst>
          </p:cNvPr>
          <p:cNvCxnSpPr/>
          <p:nvPr/>
        </p:nvCxnSpPr>
        <p:spPr>
          <a:xfrm>
            <a:off x="397933" y="32173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B5984B-F79F-4044-ADF7-37E0423F25ED}"/>
                  </a:ext>
                </a:extLst>
              </p:cNvPr>
              <p:cNvSpPr/>
              <p:nvPr/>
            </p:nvSpPr>
            <p:spPr>
              <a:xfrm>
                <a:off x="7144035" y="1192491"/>
                <a:ext cx="4647996" cy="18602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Remember from programming: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Random number generators: d</a:t>
                </a:r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eterministic programs that turn a small </a:t>
                </a:r>
                <a:r>
                  <a:rPr lang="en-US" sz="1600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seed</a:t>
                </a:r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into a much longer sequence of “random-looking” numbers.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Suppose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is such a generator.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B5984B-F79F-4044-ADF7-37E0423F2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035" y="1192491"/>
                <a:ext cx="4647996" cy="1860276"/>
              </a:xfrm>
              <a:prstGeom prst="rect">
                <a:avLst/>
              </a:prstGeom>
              <a:blipFill>
                <a:blip r:embed="rId3"/>
                <a:stretch>
                  <a:fillRect l="-654" t="-651" b="-228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E465204-5E2E-4476-A773-5CCC94A86383}"/>
              </a:ext>
            </a:extLst>
          </p:cNvPr>
          <p:cNvGrpSpPr/>
          <p:nvPr/>
        </p:nvGrpSpPr>
        <p:grpSpPr>
          <a:xfrm>
            <a:off x="836856" y="3640662"/>
            <a:ext cx="3331462" cy="1607020"/>
            <a:chOff x="741120" y="3928534"/>
            <a:chExt cx="3331462" cy="1607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D650476-FA8D-4754-AA5E-97EBECDFD536}"/>
                </a:ext>
              </a:extLst>
            </p:cNvPr>
            <p:cNvGrpSpPr/>
            <p:nvPr/>
          </p:nvGrpSpPr>
          <p:grpSpPr>
            <a:xfrm>
              <a:off x="810916" y="3928534"/>
              <a:ext cx="3155902" cy="1253077"/>
              <a:chOff x="810916" y="3928534"/>
              <a:chExt cx="3155902" cy="1253077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07EA508-1256-4ADD-9E27-EB45B7798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9037" y="4257676"/>
                <a:ext cx="0" cy="5546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4B3BDA4-0BFE-4C5A-B9BE-D609CEF9A487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569" y="3928534"/>
                    <a:ext cx="3709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4B3BDA4-0BFE-4C5A-B9BE-D609CEF9A4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3569" y="3928534"/>
                    <a:ext cx="37093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C4988D3-E56B-41F8-B101-464E352CF264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>
                <a:off x="1622273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0C79F94-0A93-41AF-8630-C258EBD4A75C}"/>
                      </a:ext>
                    </a:extLst>
                  </p:cNvPr>
                  <p:cNvSpPr txBox="1"/>
                  <p:nvPr/>
                </p:nvSpPr>
                <p:spPr>
                  <a:xfrm>
                    <a:off x="810916" y="4812279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0C79F94-0A93-41AF-8630-C258EBD4A7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916" y="4812279"/>
                    <a:ext cx="842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32D9DEC-51CB-4809-8164-C9157EA1E6A4}"/>
                      </a:ext>
                    </a:extLst>
                  </p:cNvPr>
                  <p:cNvSpPr txBox="1"/>
                  <p:nvPr/>
                </p:nvSpPr>
                <p:spPr>
                  <a:xfrm>
                    <a:off x="2170065" y="4812279"/>
                    <a:ext cx="437940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32D9DEC-51CB-4809-8164-C9157EA1E6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0065" y="4812279"/>
                    <a:ext cx="43794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2C59111-5975-48B9-8EFF-C76A44376B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8005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557BB63-2666-48D4-B00E-37DC674BFA8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472" y="4812278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557BB63-2666-48D4-B00E-37DC674BFA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472" y="4812278"/>
                    <a:ext cx="84234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32EF5A-20B2-4264-A8CE-1286068D3910}"/>
                </a:ext>
              </a:extLst>
            </p:cNvPr>
            <p:cNvSpPr txBox="1"/>
            <p:nvPr/>
          </p:nvSpPr>
          <p:spPr>
            <a:xfrm>
              <a:off x="741120" y="5197000"/>
              <a:ext cx="911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plaintext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93194D-4554-42D3-BF40-F264969D53F1}"/>
                </a:ext>
              </a:extLst>
            </p:cNvPr>
            <p:cNvSpPr txBox="1"/>
            <p:nvPr/>
          </p:nvSpPr>
          <p:spPr>
            <a:xfrm>
              <a:off x="3058586" y="5197000"/>
              <a:ext cx="1013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ciphertext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65F3F18-72CD-4F55-98E4-A2F931A089F8}"/>
              </a:ext>
            </a:extLst>
          </p:cNvPr>
          <p:cNvGrpSpPr/>
          <p:nvPr/>
        </p:nvGrpSpPr>
        <p:grpSpPr>
          <a:xfrm>
            <a:off x="7732980" y="4662924"/>
            <a:ext cx="3378118" cy="738844"/>
            <a:chOff x="7756308" y="4812278"/>
            <a:chExt cx="3378118" cy="738844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013DCBF-0EDC-47CB-8953-807A808E451F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8664313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0F6EFA4-83A3-47C7-8A34-9EBA1AD920F9}"/>
                    </a:ext>
                  </a:extLst>
                </p:cNvPr>
                <p:cNvSpPr txBox="1"/>
                <p:nvPr/>
              </p:nvSpPr>
              <p:spPr>
                <a:xfrm>
                  <a:off x="7756308" y="4812278"/>
                  <a:ext cx="9401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0F6EFA4-83A3-47C7-8A34-9EBA1AD92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308" y="4812278"/>
                  <a:ext cx="940129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2E981A0-78E7-42EA-9FF6-6E8DDBA16280}"/>
                    </a:ext>
                  </a:extLst>
                </p:cNvPr>
                <p:cNvSpPr txBox="1"/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2E981A0-78E7-42EA-9FF6-6E8DDBA16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E6DFB7-7E09-4340-9FE4-A7C52984F836}"/>
                </a:ext>
              </a:extLst>
            </p:cNvPr>
            <p:cNvCxnSpPr>
              <a:cxnSpLocks/>
            </p:cNvCxnSpPr>
            <p:nvPr/>
          </p:nvCxnSpPr>
          <p:spPr>
            <a:xfrm>
              <a:off x="9650045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C425B61-7767-4B2B-A428-0CAEFB91BF45}"/>
                    </a:ext>
                  </a:extLst>
                </p:cNvPr>
                <p:cNvSpPr txBox="1"/>
                <p:nvPr/>
              </p:nvSpPr>
              <p:spPr>
                <a:xfrm>
                  <a:off x="10194297" y="4812278"/>
                  <a:ext cx="94012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C425B61-7767-4B2B-A428-0CAEFB91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4297" y="4812278"/>
                  <a:ext cx="940129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802574A-DB04-4EF3-92B5-46A58010ED47}"/>
                </a:ext>
              </a:extLst>
            </p:cNvPr>
            <p:cNvSpPr txBox="1"/>
            <p:nvPr/>
          </p:nvSpPr>
          <p:spPr>
            <a:xfrm>
              <a:off x="7756308" y="5212568"/>
              <a:ext cx="911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plaintext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5715D45-4B84-4F29-BC98-CE892D112097}"/>
                </a:ext>
              </a:extLst>
            </p:cNvPr>
            <p:cNvSpPr txBox="1"/>
            <p:nvPr/>
          </p:nvSpPr>
          <p:spPr>
            <a:xfrm>
              <a:off x="10073774" y="5212568"/>
              <a:ext cx="1013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ciphertext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8CEE97D-B206-4419-82DA-49826C4C74B3}"/>
              </a:ext>
            </a:extLst>
          </p:cNvPr>
          <p:cNvGrpSpPr/>
          <p:nvPr/>
        </p:nvGrpSpPr>
        <p:grpSpPr>
          <a:xfrm>
            <a:off x="9207438" y="3316874"/>
            <a:ext cx="393569" cy="1346050"/>
            <a:chOff x="9207438" y="3316874"/>
            <a:chExt cx="393569" cy="134605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ED4226A-8DDD-4380-B3C2-B78EA1A51BAA}"/>
                </a:ext>
              </a:extLst>
            </p:cNvPr>
            <p:cNvGrpSpPr/>
            <p:nvPr/>
          </p:nvGrpSpPr>
          <p:grpSpPr>
            <a:xfrm>
              <a:off x="9207438" y="3316874"/>
              <a:ext cx="393569" cy="1022262"/>
              <a:chOff x="9207438" y="3316874"/>
              <a:chExt cx="393569" cy="10222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D130DF8-0A61-4529-9364-40E854B288B3}"/>
                      </a:ext>
                    </a:extLst>
                  </p:cNvPr>
                  <p:cNvSpPr txBox="1"/>
                  <p:nvPr/>
                </p:nvSpPr>
                <p:spPr>
                  <a:xfrm>
                    <a:off x="9207438" y="3969804"/>
                    <a:ext cx="393569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D130DF8-0A61-4529-9364-40E854B288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7438" y="3969804"/>
                    <a:ext cx="39356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9BB976D-D1AD-4DD4-98F8-2B9ECCC47A98}"/>
                  </a:ext>
                </a:extLst>
              </p:cNvPr>
              <p:cNvGrpSpPr/>
              <p:nvPr/>
            </p:nvGrpSpPr>
            <p:grpSpPr>
              <a:xfrm>
                <a:off x="9218754" y="3316874"/>
                <a:ext cx="370935" cy="652930"/>
                <a:chOff x="9212105" y="3301306"/>
                <a:chExt cx="370935" cy="652930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E22586E9-F1BE-4420-8901-609F9B5EA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7573" y="3630448"/>
                  <a:ext cx="0" cy="3237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5D30DB3-C865-4073-A800-61E8C22D44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12105" y="3301306"/>
                      <a:ext cx="3709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5D30DB3-C865-4073-A800-61E8C22D44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12105" y="3301306"/>
                      <a:ext cx="370935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B9AFCCB-D4FC-4101-8B3C-0FCF8512908E}"/>
                </a:ext>
              </a:extLst>
            </p:cNvPr>
            <p:cNvCxnSpPr>
              <a:cxnSpLocks/>
            </p:cNvCxnSpPr>
            <p:nvPr/>
          </p:nvCxnSpPr>
          <p:spPr>
            <a:xfrm>
              <a:off x="9407268" y="4339136"/>
              <a:ext cx="0" cy="323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C8E514-E69E-41F6-BEF2-6F718065C57F}"/>
              </a:ext>
            </a:extLst>
          </p:cNvPr>
          <p:cNvGrpSpPr/>
          <p:nvPr/>
        </p:nvGrpSpPr>
        <p:grpSpPr>
          <a:xfrm>
            <a:off x="2590993" y="3417393"/>
            <a:ext cx="2281393" cy="841416"/>
            <a:chOff x="9505951" y="3659614"/>
            <a:chExt cx="2281393" cy="841416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FA7E084-9965-46AC-A9E6-A85F19DB78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5951" y="4206375"/>
              <a:ext cx="952499" cy="2946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F53620-C195-4C5F-B0E7-84572B235F5D}"/>
                </a:ext>
              </a:extLst>
            </p:cNvPr>
            <p:cNvSpPr txBox="1"/>
            <p:nvPr/>
          </p:nvSpPr>
          <p:spPr>
            <a:xfrm>
              <a:off x="10302642" y="3659614"/>
              <a:ext cx="1484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n bits of perfect</a:t>
              </a:r>
            </a:p>
            <a:p>
              <a:pPr algn="ctr"/>
              <a:r>
                <a:rPr lang="en-US" sz="1600" i="1" dirty="0"/>
                <a:t>randomness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73AB54-7C43-4049-B827-949F032A6D75}"/>
              </a:ext>
            </a:extLst>
          </p:cNvPr>
          <p:cNvGrpSpPr/>
          <p:nvPr/>
        </p:nvGrpSpPr>
        <p:grpSpPr>
          <a:xfrm>
            <a:off x="9436263" y="3609592"/>
            <a:ext cx="2514599" cy="868528"/>
            <a:chOff x="9505951" y="3632502"/>
            <a:chExt cx="2514599" cy="868528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0DB9F61-6338-4F1C-9113-F9D485B3C1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5951" y="4206375"/>
              <a:ext cx="952499" cy="2946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A7F2B7-FDB0-41CB-8AC3-28D9F00E564C}"/>
                </a:ext>
              </a:extLst>
            </p:cNvPr>
            <p:cNvSpPr txBox="1"/>
            <p:nvPr/>
          </p:nvSpPr>
          <p:spPr>
            <a:xfrm>
              <a:off x="9706968" y="3632502"/>
              <a:ext cx="2313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2n bits of “good enough” </a:t>
              </a:r>
            </a:p>
            <a:p>
              <a:pPr algn="ctr"/>
              <a:r>
                <a:rPr lang="en-US" sz="1600" i="1" dirty="0"/>
                <a:t>randomness?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0498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 CRYPTO: A PREVIEW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Let’s postpone technical details for now.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could this give us? Recall OTP: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Key generation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sample uniformly 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Encryption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Decryption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pictures: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Reasonable to hope: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no “feasible” algorithm can distinguish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from random, then this scheme is secure against all “feasible” adversaries.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EA6AE5-D243-4B27-93B4-EEFD6D27F3BD}"/>
              </a:ext>
            </a:extLst>
          </p:cNvPr>
          <p:cNvCxnSpPr/>
          <p:nvPr/>
        </p:nvCxnSpPr>
        <p:spPr>
          <a:xfrm>
            <a:off x="397933" y="32173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B5984B-F79F-4044-ADF7-37E0423F25ED}"/>
                  </a:ext>
                </a:extLst>
              </p:cNvPr>
              <p:cNvSpPr/>
              <p:nvPr/>
            </p:nvSpPr>
            <p:spPr>
              <a:xfrm>
                <a:off x="7144035" y="1192491"/>
                <a:ext cx="4647996" cy="18602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Remember from programming: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Random number generators: d</a:t>
                </a:r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eterministic programs that turn a small </a:t>
                </a:r>
                <a:r>
                  <a:rPr lang="en-US" sz="1600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seed</a:t>
                </a:r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into a much longer sequence of “random-looking” numbers.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Suppose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is such a generator.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B5984B-F79F-4044-ADF7-37E0423F2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035" y="1192491"/>
                <a:ext cx="4647996" cy="1860276"/>
              </a:xfrm>
              <a:prstGeom prst="rect">
                <a:avLst/>
              </a:prstGeom>
              <a:blipFill>
                <a:blip r:embed="rId3"/>
                <a:stretch>
                  <a:fillRect l="-654" t="-651" b="-228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E465204-5E2E-4476-A773-5CCC94A86383}"/>
              </a:ext>
            </a:extLst>
          </p:cNvPr>
          <p:cNvGrpSpPr/>
          <p:nvPr/>
        </p:nvGrpSpPr>
        <p:grpSpPr>
          <a:xfrm>
            <a:off x="836856" y="3640662"/>
            <a:ext cx="3331462" cy="1607020"/>
            <a:chOff x="741120" y="3928534"/>
            <a:chExt cx="3331462" cy="1607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D650476-FA8D-4754-AA5E-97EBECDFD536}"/>
                </a:ext>
              </a:extLst>
            </p:cNvPr>
            <p:cNvGrpSpPr/>
            <p:nvPr/>
          </p:nvGrpSpPr>
          <p:grpSpPr>
            <a:xfrm>
              <a:off x="810916" y="3928534"/>
              <a:ext cx="3155902" cy="1253077"/>
              <a:chOff x="810916" y="3928534"/>
              <a:chExt cx="3155902" cy="1253077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07EA508-1256-4ADD-9E27-EB45B7798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9037" y="4257676"/>
                <a:ext cx="0" cy="5546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4B3BDA4-0BFE-4C5A-B9BE-D609CEF9A487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569" y="3928534"/>
                    <a:ext cx="3709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4B3BDA4-0BFE-4C5A-B9BE-D609CEF9A4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3569" y="3928534"/>
                    <a:ext cx="37093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C4988D3-E56B-41F8-B101-464E352CF264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>
                <a:off x="1622273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0C79F94-0A93-41AF-8630-C258EBD4A75C}"/>
                      </a:ext>
                    </a:extLst>
                  </p:cNvPr>
                  <p:cNvSpPr txBox="1"/>
                  <p:nvPr/>
                </p:nvSpPr>
                <p:spPr>
                  <a:xfrm>
                    <a:off x="810916" y="4812279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0C79F94-0A93-41AF-8630-C258EBD4A7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916" y="4812279"/>
                    <a:ext cx="842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32D9DEC-51CB-4809-8164-C9157EA1E6A4}"/>
                      </a:ext>
                    </a:extLst>
                  </p:cNvPr>
                  <p:cNvSpPr txBox="1"/>
                  <p:nvPr/>
                </p:nvSpPr>
                <p:spPr>
                  <a:xfrm>
                    <a:off x="2170065" y="4812279"/>
                    <a:ext cx="437940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32D9DEC-51CB-4809-8164-C9157EA1E6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0065" y="4812279"/>
                    <a:ext cx="43794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2C59111-5975-48B9-8EFF-C76A44376B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8005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557BB63-2666-48D4-B00E-37DC674BFA8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472" y="4812278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557BB63-2666-48D4-B00E-37DC674BFA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472" y="4812278"/>
                    <a:ext cx="84234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32EF5A-20B2-4264-A8CE-1286068D3910}"/>
                </a:ext>
              </a:extLst>
            </p:cNvPr>
            <p:cNvSpPr txBox="1"/>
            <p:nvPr/>
          </p:nvSpPr>
          <p:spPr>
            <a:xfrm>
              <a:off x="741120" y="5197000"/>
              <a:ext cx="911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plaintext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93194D-4554-42D3-BF40-F264969D53F1}"/>
                </a:ext>
              </a:extLst>
            </p:cNvPr>
            <p:cNvSpPr txBox="1"/>
            <p:nvPr/>
          </p:nvSpPr>
          <p:spPr>
            <a:xfrm>
              <a:off x="3058586" y="5197000"/>
              <a:ext cx="1013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ciphertext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65F3F18-72CD-4F55-98E4-A2F931A089F8}"/>
              </a:ext>
            </a:extLst>
          </p:cNvPr>
          <p:cNvGrpSpPr/>
          <p:nvPr/>
        </p:nvGrpSpPr>
        <p:grpSpPr>
          <a:xfrm>
            <a:off x="7732980" y="4662924"/>
            <a:ext cx="3280335" cy="369333"/>
            <a:chOff x="7756308" y="4812278"/>
            <a:chExt cx="3280335" cy="369333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013DCBF-0EDC-47CB-8953-807A808E451F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8664313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0F6EFA4-83A3-47C7-8A34-9EBA1AD920F9}"/>
                    </a:ext>
                  </a:extLst>
                </p:cNvPr>
                <p:cNvSpPr txBox="1"/>
                <p:nvPr/>
              </p:nvSpPr>
              <p:spPr>
                <a:xfrm>
                  <a:off x="7756308" y="4812278"/>
                  <a:ext cx="84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0F6EFA4-83A3-47C7-8A34-9EBA1AD92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308" y="4812278"/>
                  <a:ext cx="84234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2E981A0-78E7-42EA-9FF6-6E8DDBA16280}"/>
                    </a:ext>
                  </a:extLst>
                </p:cNvPr>
                <p:cNvSpPr txBox="1"/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2E981A0-78E7-42EA-9FF6-6E8DDBA16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E6DFB7-7E09-4340-9FE4-A7C52984F836}"/>
                </a:ext>
              </a:extLst>
            </p:cNvPr>
            <p:cNvCxnSpPr>
              <a:cxnSpLocks/>
            </p:cNvCxnSpPr>
            <p:nvPr/>
          </p:nvCxnSpPr>
          <p:spPr>
            <a:xfrm>
              <a:off x="9650045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C425B61-7767-4B2B-A428-0CAEFB91BF45}"/>
                    </a:ext>
                  </a:extLst>
                </p:cNvPr>
                <p:cNvSpPr txBox="1"/>
                <p:nvPr/>
              </p:nvSpPr>
              <p:spPr>
                <a:xfrm>
                  <a:off x="10194297" y="4812278"/>
                  <a:ext cx="84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C425B61-7767-4B2B-A428-0CAEFB91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4297" y="4812278"/>
                  <a:ext cx="84234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8CEE97D-B206-4419-82DA-49826C4C74B3}"/>
              </a:ext>
            </a:extLst>
          </p:cNvPr>
          <p:cNvGrpSpPr/>
          <p:nvPr/>
        </p:nvGrpSpPr>
        <p:grpSpPr>
          <a:xfrm>
            <a:off x="9207438" y="3316874"/>
            <a:ext cx="393569" cy="1346050"/>
            <a:chOff x="9207438" y="3316874"/>
            <a:chExt cx="393569" cy="134605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ED4226A-8DDD-4380-B3C2-B78EA1A51BAA}"/>
                </a:ext>
              </a:extLst>
            </p:cNvPr>
            <p:cNvGrpSpPr/>
            <p:nvPr/>
          </p:nvGrpSpPr>
          <p:grpSpPr>
            <a:xfrm>
              <a:off x="9207438" y="3316874"/>
              <a:ext cx="393569" cy="1022262"/>
              <a:chOff x="9207438" y="3316874"/>
              <a:chExt cx="393569" cy="10222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D130DF8-0A61-4529-9364-40E854B288B3}"/>
                      </a:ext>
                    </a:extLst>
                  </p:cNvPr>
                  <p:cNvSpPr txBox="1"/>
                  <p:nvPr/>
                </p:nvSpPr>
                <p:spPr>
                  <a:xfrm>
                    <a:off x="9207438" y="3969804"/>
                    <a:ext cx="393569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D130DF8-0A61-4529-9364-40E854B288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7438" y="3969804"/>
                    <a:ext cx="39356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9BB976D-D1AD-4DD4-98F8-2B9ECCC47A98}"/>
                  </a:ext>
                </a:extLst>
              </p:cNvPr>
              <p:cNvGrpSpPr/>
              <p:nvPr/>
            </p:nvGrpSpPr>
            <p:grpSpPr>
              <a:xfrm>
                <a:off x="9218754" y="3316874"/>
                <a:ext cx="370935" cy="652930"/>
                <a:chOff x="9212105" y="3301306"/>
                <a:chExt cx="370935" cy="652930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E22586E9-F1BE-4420-8901-609F9B5EA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7573" y="3630448"/>
                  <a:ext cx="0" cy="3237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5D30DB3-C865-4073-A800-61E8C22D44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12105" y="3301306"/>
                      <a:ext cx="3709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5D30DB3-C865-4073-A800-61E8C22D44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12105" y="3301306"/>
                      <a:ext cx="370935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B9AFCCB-D4FC-4101-8B3C-0FCF8512908E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18" y="4339136"/>
              <a:ext cx="0" cy="323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C8E514-E69E-41F6-BEF2-6F718065C57F}"/>
              </a:ext>
            </a:extLst>
          </p:cNvPr>
          <p:cNvGrpSpPr/>
          <p:nvPr/>
        </p:nvGrpSpPr>
        <p:grpSpPr>
          <a:xfrm>
            <a:off x="2590993" y="3417393"/>
            <a:ext cx="2281393" cy="841416"/>
            <a:chOff x="9505951" y="3659614"/>
            <a:chExt cx="2281393" cy="841416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FA7E084-9965-46AC-A9E6-A85F19DB78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5951" y="4206375"/>
              <a:ext cx="952499" cy="2946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F53620-C195-4C5F-B0E7-84572B235F5D}"/>
                </a:ext>
              </a:extLst>
            </p:cNvPr>
            <p:cNvSpPr txBox="1"/>
            <p:nvPr/>
          </p:nvSpPr>
          <p:spPr>
            <a:xfrm>
              <a:off x="10302642" y="3659614"/>
              <a:ext cx="1484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n bits of perfect</a:t>
              </a:r>
            </a:p>
            <a:p>
              <a:pPr algn="ctr"/>
              <a:r>
                <a:rPr lang="en-US" sz="1600" i="1" dirty="0"/>
                <a:t>randomness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73AB54-7C43-4049-B827-949F032A6D75}"/>
              </a:ext>
            </a:extLst>
          </p:cNvPr>
          <p:cNvGrpSpPr/>
          <p:nvPr/>
        </p:nvGrpSpPr>
        <p:grpSpPr>
          <a:xfrm>
            <a:off x="9637280" y="3609592"/>
            <a:ext cx="2313582" cy="837710"/>
            <a:chOff x="9706968" y="3632502"/>
            <a:chExt cx="2313582" cy="837710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0DB9F61-6338-4F1C-9113-F9D485B3C1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8286" y="4206375"/>
              <a:ext cx="740165" cy="2638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A7F2B7-FDB0-41CB-8AC3-28D9F00E564C}"/>
                </a:ext>
              </a:extLst>
            </p:cNvPr>
            <p:cNvSpPr txBox="1"/>
            <p:nvPr/>
          </p:nvSpPr>
          <p:spPr>
            <a:xfrm>
              <a:off x="9706968" y="3632502"/>
              <a:ext cx="2313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2n bits of “good enough” </a:t>
              </a:r>
            </a:p>
            <a:p>
              <a:pPr algn="ctr"/>
              <a:r>
                <a:rPr lang="en-US" sz="1600" i="1" dirty="0"/>
                <a:t>randomness?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A1629F-153A-4251-9B0B-2ADD76BCC0DA}"/>
              </a:ext>
            </a:extLst>
          </p:cNvPr>
          <p:cNvCxnSpPr>
            <a:cxnSpLocks/>
          </p:cNvCxnSpPr>
          <p:nvPr/>
        </p:nvCxnSpPr>
        <p:spPr>
          <a:xfrm>
            <a:off x="9512043" y="4340506"/>
            <a:ext cx="0" cy="907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09BD62-4AE2-47C4-887E-5B4711045504}"/>
              </a:ext>
            </a:extLst>
          </p:cNvPr>
          <p:cNvGrpSpPr/>
          <p:nvPr/>
        </p:nvGrpSpPr>
        <p:grpSpPr>
          <a:xfrm>
            <a:off x="7732980" y="5245899"/>
            <a:ext cx="3280335" cy="369333"/>
            <a:chOff x="7756308" y="4812278"/>
            <a:chExt cx="3280335" cy="36933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7246C44-0FA1-41C6-8869-D8116E7B7C1A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8664313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B4497D-E7BB-43DD-8858-99713B05BAC0}"/>
                    </a:ext>
                  </a:extLst>
                </p:cNvPr>
                <p:cNvSpPr txBox="1"/>
                <p:nvPr/>
              </p:nvSpPr>
              <p:spPr>
                <a:xfrm>
                  <a:off x="7756308" y="4812278"/>
                  <a:ext cx="84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B4497D-E7BB-43DD-8858-99713B05B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308" y="4812278"/>
                  <a:ext cx="842346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82AD9F9-EAF3-4300-B714-6B2D636AED21}"/>
                    </a:ext>
                  </a:extLst>
                </p:cNvPr>
                <p:cNvSpPr txBox="1"/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82AD9F9-EAF3-4300-B714-6B2D636AE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D0FE4BA-3F20-45DC-8EBD-107140BEFA7E}"/>
                </a:ext>
              </a:extLst>
            </p:cNvPr>
            <p:cNvCxnSpPr>
              <a:cxnSpLocks/>
            </p:cNvCxnSpPr>
            <p:nvPr/>
          </p:nvCxnSpPr>
          <p:spPr>
            <a:xfrm>
              <a:off x="9650045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0B1D31D-7110-483F-9798-D878825BF649}"/>
                    </a:ext>
                  </a:extLst>
                </p:cNvPr>
                <p:cNvSpPr txBox="1"/>
                <p:nvPr/>
              </p:nvSpPr>
              <p:spPr>
                <a:xfrm>
                  <a:off x="10194297" y="4812278"/>
                  <a:ext cx="84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0B1D31D-7110-483F-9798-D878825BF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4297" y="4812278"/>
                  <a:ext cx="84234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8511573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 CRYPTO: CHALLENGES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Let’s postpone technical details for now.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could this give us? Recall OTP: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Key generation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sample uniformly random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Encryption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Decryption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pictures: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Reasonable to hope: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if no “feasible” algorithm can distinguish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from random, then this scheme is secure against all “feasible” adversaries.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FEA6AE5-D243-4B27-93B4-EEFD6D27F3BD}"/>
              </a:ext>
            </a:extLst>
          </p:cNvPr>
          <p:cNvCxnSpPr/>
          <p:nvPr/>
        </p:nvCxnSpPr>
        <p:spPr>
          <a:xfrm>
            <a:off x="397933" y="3217338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B5984B-F79F-4044-ADF7-37E0423F25ED}"/>
                  </a:ext>
                </a:extLst>
              </p:cNvPr>
              <p:cNvSpPr/>
              <p:nvPr/>
            </p:nvSpPr>
            <p:spPr>
              <a:xfrm>
                <a:off x="7144035" y="1192491"/>
                <a:ext cx="4647996" cy="18602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Remember from programming:</a:t>
                </a:r>
              </a:p>
              <a:p>
                <a:r>
                  <a:rPr lang="en-US" sz="1600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Random number generators: d</a:t>
                </a:r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eterministic programs that turn a small </a:t>
                </a:r>
                <a:r>
                  <a:rPr lang="en-US" sz="1600" i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seed</a:t>
                </a:r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into a much longer sequence of “random-looking” numbers.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Suppose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is such a generator.</a:t>
                </a:r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CB5984B-F79F-4044-ADF7-37E0423F25E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4035" y="1192491"/>
                <a:ext cx="4647996" cy="1860276"/>
              </a:xfrm>
              <a:prstGeom prst="rect">
                <a:avLst/>
              </a:prstGeom>
              <a:blipFill>
                <a:blip r:embed="rId3"/>
                <a:stretch>
                  <a:fillRect l="-654" t="-651" b="-2280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FE465204-5E2E-4476-A773-5CCC94A86383}"/>
              </a:ext>
            </a:extLst>
          </p:cNvPr>
          <p:cNvGrpSpPr/>
          <p:nvPr/>
        </p:nvGrpSpPr>
        <p:grpSpPr>
          <a:xfrm>
            <a:off x="836856" y="3640662"/>
            <a:ext cx="3331462" cy="1607020"/>
            <a:chOff x="741120" y="3928534"/>
            <a:chExt cx="3331462" cy="1607020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4D650476-FA8D-4754-AA5E-97EBECDFD536}"/>
                </a:ext>
              </a:extLst>
            </p:cNvPr>
            <p:cNvGrpSpPr/>
            <p:nvPr/>
          </p:nvGrpSpPr>
          <p:grpSpPr>
            <a:xfrm>
              <a:off x="810916" y="3928534"/>
              <a:ext cx="3155902" cy="1253077"/>
              <a:chOff x="810916" y="3928534"/>
              <a:chExt cx="3155902" cy="1253077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607EA508-1256-4ADD-9E27-EB45B779811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89037" y="4257676"/>
                <a:ext cx="0" cy="554603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4B3BDA4-0BFE-4C5A-B9BE-D609CEF9A487}"/>
                      </a:ext>
                    </a:extLst>
                  </p:cNvPr>
                  <p:cNvSpPr txBox="1"/>
                  <p:nvPr/>
                </p:nvSpPr>
                <p:spPr>
                  <a:xfrm>
                    <a:off x="2203569" y="3928534"/>
                    <a:ext cx="37093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54B3BDA4-0BFE-4C5A-B9BE-D609CEF9A48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03569" y="3928534"/>
                    <a:ext cx="370935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3C4988D3-E56B-41F8-B101-464E352CF264}"/>
                  </a:ext>
                </a:extLst>
              </p:cNvPr>
              <p:cNvCxnSpPr>
                <a:cxnSpLocks/>
                <a:endCxn id="13" idx="1"/>
              </p:cNvCxnSpPr>
              <p:nvPr/>
            </p:nvCxnSpPr>
            <p:spPr>
              <a:xfrm>
                <a:off x="1622273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0C79F94-0A93-41AF-8630-C258EBD4A75C}"/>
                      </a:ext>
                    </a:extLst>
                  </p:cNvPr>
                  <p:cNvSpPr txBox="1"/>
                  <p:nvPr/>
                </p:nvSpPr>
                <p:spPr>
                  <a:xfrm>
                    <a:off x="810916" y="4812279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40C79F94-0A93-41AF-8630-C258EBD4A75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0916" y="4812279"/>
                    <a:ext cx="84234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32D9DEC-51CB-4809-8164-C9157EA1E6A4}"/>
                      </a:ext>
                    </a:extLst>
                  </p:cNvPr>
                  <p:cNvSpPr txBox="1"/>
                  <p:nvPr/>
                </p:nvSpPr>
                <p:spPr>
                  <a:xfrm>
                    <a:off x="2170065" y="4812279"/>
                    <a:ext cx="437940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32D9DEC-51CB-4809-8164-C9157EA1E6A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70065" y="4812279"/>
                    <a:ext cx="437940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92C59111-5975-48B9-8EFF-C76A44376B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08005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557BB63-2666-48D4-B00E-37DC674BFA81}"/>
                      </a:ext>
                    </a:extLst>
                  </p:cNvPr>
                  <p:cNvSpPr txBox="1"/>
                  <p:nvPr/>
                </p:nvSpPr>
                <p:spPr>
                  <a:xfrm>
                    <a:off x="3124472" y="4812278"/>
                    <a:ext cx="84234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9557BB63-2666-48D4-B00E-37DC674BFA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24472" y="4812278"/>
                    <a:ext cx="842346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C232EF5A-20B2-4264-A8CE-1286068D3910}"/>
                </a:ext>
              </a:extLst>
            </p:cNvPr>
            <p:cNvSpPr txBox="1"/>
            <p:nvPr/>
          </p:nvSpPr>
          <p:spPr>
            <a:xfrm>
              <a:off x="741120" y="5197000"/>
              <a:ext cx="9110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plaintext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93194D-4554-42D3-BF40-F264969D53F1}"/>
                </a:ext>
              </a:extLst>
            </p:cNvPr>
            <p:cNvSpPr txBox="1"/>
            <p:nvPr/>
          </p:nvSpPr>
          <p:spPr>
            <a:xfrm>
              <a:off x="3058586" y="5197000"/>
              <a:ext cx="1013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ciphertext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65F3F18-72CD-4F55-98E4-A2F931A089F8}"/>
              </a:ext>
            </a:extLst>
          </p:cNvPr>
          <p:cNvGrpSpPr/>
          <p:nvPr/>
        </p:nvGrpSpPr>
        <p:grpSpPr>
          <a:xfrm>
            <a:off x="7732980" y="4662924"/>
            <a:ext cx="3280335" cy="369333"/>
            <a:chOff x="7756308" y="4812278"/>
            <a:chExt cx="3280335" cy="369333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9013DCBF-0EDC-47CB-8953-807A808E451F}"/>
                </a:ext>
              </a:extLst>
            </p:cNvPr>
            <p:cNvCxnSpPr>
              <a:cxnSpLocks/>
              <a:endCxn id="48" idx="1"/>
            </p:cNvCxnSpPr>
            <p:nvPr/>
          </p:nvCxnSpPr>
          <p:spPr>
            <a:xfrm>
              <a:off x="8664313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0F6EFA4-83A3-47C7-8A34-9EBA1AD920F9}"/>
                    </a:ext>
                  </a:extLst>
                </p:cNvPr>
                <p:cNvSpPr txBox="1"/>
                <p:nvPr/>
              </p:nvSpPr>
              <p:spPr>
                <a:xfrm>
                  <a:off x="7756308" y="4812278"/>
                  <a:ext cx="84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0F6EFA4-83A3-47C7-8A34-9EBA1AD920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308" y="4812278"/>
                  <a:ext cx="84234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2E981A0-78E7-42EA-9FF6-6E8DDBA16280}"/>
                    </a:ext>
                  </a:extLst>
                </p:cNvPr>
                <p:cNvSpPr txBox="1"/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F2E981A0-78E7-42EA-9FF6-6E8DDBA162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49E6DFB7-7E09-4340-9FE4-A7C52984F836}"/>
                </a:ext>
              </a:extLst>
            </p:cNvPr>
            <p:cNvCxnSpPr>
              <a:cxnSpLocks/>
            </p:cNvCxnSpPr>
            <p:nvPr/>
          </p:nvCxnSpPr>
          <p:spPr>
            <a:xfrm>
              <a:off x="9650045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C425B61-7767-4B2B-A428-0CAEFB91BF45}"/>
                    </a:ext>
                  </a:extLst>
                </p:cNvPr>
                <p:cNvSpPr txBox="1"/>
                <p:nvPr/>
              </p:nvSpPr>
              <p:spPr>
                <a:xfrm>
                  <a:off x="10194297" y="4812278"/>
                  <a:ext cx="84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C425B61-7767-4B2B-A428-0CAEFB91BF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4297" y="4812278"/>
                  <a:ext cx="842346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8CEE97D-B206-4419-82DA-49826C4C74B3}"/>
              </a:ext>
            </a:extLst>
          </p:cNvPr>
          <p:cNvGrpSpPr/>
          <p:nvPr/>
        </p:nvGrpSpPr>
        <p:grpSpPr>
          <a:xfrm>
            <a:off x="9207438" y="3316874"/>
            <a:ext cx="393569" cy="1346050"/>
            <a:chOff x="9207438" y="3316874"/>
            <a:chExt cx="393569" cy="1346050"/>
          </a:xfrm>
        </p:grpSpPr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3ED4226A-8DDD-4380-B3C2-B78EA1A51BAA}"/>
                </a:ext>
              </a:extLst>
            </p:cNvPr>
            <p:cNvGrpSpPr/>
            <p:nvPr/>
          </p:nvGrpSpPr>
          <p:grpSpPr>
            <a:xfrm>
              <a:off x="9207438" y="3316874"/>
              <a:ext cx="393569" cy="1022262"/>
              <a:chOff x="9207438" y="3316874"/>
              <a:chExt cx="393569" cy="10222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D130DF8-0A61-4529-9364-40E854B288B3}"/>
                      </a:ext>
                    </a:extLst>
                  </p:cNvPr>
                  <p:cNvSpPr txBox="1"/>
                  <p:nvPr/>
                </p:nvSpPr>
                <p:spPr>
                  <a:xfrm>
                    <a:off x="9207438" y="3969804"/>
                    <a:ext cx="393569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ED130DF8-0A61-4529-9364-40E854B288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7438" y="3969804"/>
                    <a:ext cx="39356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59BB976D-D1AD-4DD4-98F8-2B9ECCC47A98}"/>
                  </a:ext>
                </a:extLst>
              </p:cNvPr>
              <p:cNvGrpSpPr/>
              <p:nvPr/>
            </p:nvGrpSpPr>
            <p:grpSpPr>
              <a:xfrm>
                <a:off x="9218754" y="3316874"/>
                <a:ext cx="370935" cy="652930"/>
                <a:chOff x="9212105" y="3301306"/>
                <a:chExt cx="370935" cy="652930"/>
              </a:xfrm>
            </p:grpSpPr>
            <p:cxnSp>
              <p:nvCxnSpPr>
                <p:cNvPr id="44" name="Straight Arrow Connector 43">
                  <a:extLst>
                    <a:ext uri="{FF2B5EF4-FFF2-40B4-BE49-F238E27FC236}">
                      <a16:creationId xmlns:a16="http://schemas.microsoft.com/office/drawing/2014/main" id="{E22586E9-F1BE-4420-8901-609F9B5EA4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397573" y="3630448"/>
                  <a:ext cx="0" cy="323788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5D30DB3-C865-4073-A800-61E8C22D44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12105" y="3301306"/>
                      <a:ext cx="370935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45" name="TextBox 44">
                      <a:extLst>
                        <a:ext uri="{FF2B5EF4-FFF2-40B4-BE49-F238E27FC236}">
                          <a16:creationId xmlns:a16="http://schemas.microsoft.com/office/drawing/2014/main" id="{85D30DB3-C865-4073-A800-61E8C22D447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12105" y="3301306"/>
                      <a:ext cx="370935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B9AFCCB-D4FC-4101-8B3C-0FCF8512908E}"/>
                </a:ext>
              </a:extLst>
            </p:cNvPr>
            <p:cNvCxnSpPr>
              <a:cxnSpLocks/>
            </p:cNvCxnSpPr>
            <p:nvPr/>
          </p:nvCxnSpPr>
          <p:spPr>
            <a:xfrm>
              <a:off x="9312018" y="4339136"/>
              <a:ext cx="0" cy="3237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C8E514-E69E-41F6-BEF2-6F718065C57F}"/>
              </a:ext>
            </a:extLst>
          </p:cNvPr>
          <p:cNvGrpSpPr/>
          <p:nvPr/>
        </p:nvGrpSpPr>
        <p:grpSpPr>
          <a:xfrm>
            <a:off x="2590993" y="3417393"/>
            <a:ext cx="2281393" cy="841416"/>
            <a:chOff x="9505951" y="3659614"/>
            <a:chExt cx="2281393" cy="841416"/>
          </a:xfrm>
        </p:grpSpPr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7FA7E084-9965-46AC-A9E6-A85F19DB78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05951" y="4206375"/>
              <a:ext cx="952499" cy="2946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26F53620-C195-4C5F-B0E7-84572B235F5D}"/>
                </a:ext>
              </a:extLst>
            </p:cNvPr>
            <p:cNvSpPr txBox="1"/>
            <p:nvPr/>
          </p:nvSpPr>
          <p:spPr>
            <a:xfrm>
              <a:off x="10302642" y="3659614"/>
              <a:ext cx="148470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n bits of perfect</a:t>
              </a:r>
            </a:p>
            <a:p>
              <a:pPr algn="ctr"/>
              <a:r>
                <a:rPr lang="en-US" sz="1600" i="1" dirty="0"/>
                <a:t>randomness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C73AB54-7C43-4049-B827-949F032A6D75}"/>
              </a:ext>
            </a:extLst>
          </p:cNvPr>
          <p:cNvGrpSpPr/>
          <p:nvPr/>
        </p:nvGrpSpPr>
        <p:grpSpPr>
          <a:xfrm>
            <a:off x="9637280" y="3609592"/>
            <a:ext cx="2313582" cy="837710"/>
            <a:chOff x="9706968" y="3632502"/>
            <a:chExt cx="2313582" cy="837710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B0DB9F61-6338-4F1C-9113-F9D485B3C1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18286" y="4206375"/>
              <a:ext cx="740165" cy="26383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6A7F2B7-FDB0-41CB-8AC3-28D9F00E564C}"/>
                </a:ext>
              </a:extLst>
            </p:cNvPr>
            <p:cNvSpPr txBox="1"/>
            <p:nvPr/>
          </p:nvSpPr>
          <p:spPr>
            <a:xfrm>
              <a:off x="9706968" y="3632502"/>
              <a:ext cx="231358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i="1" dirty="0"/>
                <a:t>2n bits of “good enough” </a:t>
              </a:r>
            </a:p>
            <a:p>
              <a:pPr algn="ctr"/>
              <a:r>
                <a:rPr lang="en-US" sz="1600" i="1" dirty="0"/>
                <a:t>randomness?</a:t>
              </a:r>
            </a:p>
          </p:txBody>
        </p:sp>
      </p:grp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10A1629F-153A-4251-9B0B-2ADD76BCC0DA}"/>
              </a:ext>
            </a:extLst>
          </p:cNvPr>
          <p:cNvCxnSpPr>
            <a:cxnSpLocks/>
          </p:cNvCxnSpPr>
          <p:nvPr/>
        </p:nvCxnSpPr>
        <p:spPr>
          <a:xfrm>
            <a:off x="9512043" y="4340506"/>
            <a:ext cx="0" cy="907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409BD62-4AE2-47C4-887E-5B4711045504}"/>
              </a:ext>
            </a:extLst>
          </p:cNvPr>
          <p:cNvGrpSpPr/>
          <p:nvPr/>
        </p:nvGrpSpPr>
        <p:grpSpPr>
          <a:xfrm>
            <a:off x="7732980" y="5245899"/>
            <a:ext cx="3280335" cy="369333"/>
            <a:chOff x="7756308" y="4812278"/>
            <a:chExt cx="3280335" cy="369333"/>
          </a:xfrm>
        </p:grpSpPr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57246C44-0FA1-41C6-8869-D8116E7B7C1A}"/>
                </a:ext>
              </a:extLst>
            </p:cNvPr>
            <p:cNvCxnSpPr>
              <a:cxnSpLocks/>
              <a:endCxn id="58" idx="1"/>
            </p:cNvCxnSpPr>
            <p:nvPr/>
          </p:nvCxnSpPr>
          <p:spPr>
            <a:xfrm>
              <a:off x="8664313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B4497D-E7BB-43DD-8858-99713B05BAC0}"/>
                    </a:ext>
                  </a:extLst>
                </p:cNvPr>
                <p:cNvSpPr txBox="1"/>
                <p:nvPr/>
              </p:nvSpPr>
              <p:spPr>
                <a:xfrm>
                  <a:off x="7756308" y="4812278"/>
                  <a:ext cx="84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BCB4497D-E7BB-43DD-8858-99713B05BA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308" y="4812278"/>
                  <a:ext cx="842346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82AD9F9-EAF3-4300-B714-6B2D636AED21}"/>
                    </a:ext>
                  </a:extLst>
                </p:cNvPr>
                <p:cNvSpPr txBox="1"/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 anchor="ctr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⨁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82AD9F9-EAF3-4300-B714-6B2D636AED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105" y="4812279"/>
                  <a:ext cx="437940" cy="36933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D0FE4BA-3F20-45DC-8EBD-107140BEFA7E}"/>
                </a:ext>
              </a:extLst>
            </p:cNvPr>
            <p:cNvCxnSpPr>
              <a:cxnSpLocks/>
            </p:cNvCxnSpPr>
            <p:nvPr/>
          </p:nvCxnSpPr>
          <p:spPr>
            <a:xfrm>
              <a:off x="9650045" y="4996945"/>
              <a:ext cx="54779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0B1D31D-7110-483F-9798-D878825BF649}"/>
                    </a:ext>
                  </a:extLst>
                </p:cNvPr>
                <p:cNvSpPr txBox="1"/>
                <p:nvPr/>
              </p:nvSpPr>
              <p:spPr>
                <a:xfrm>
                  <a:off x="10194297" y="4812278"/>
                  <a:ext cx="84234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80B1D31D-7110-483F-9798-D878825BF6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94297" y="4812278"/>
                  <a:ext cx="842346" cy="36933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88A0DEFB-2E92-4AF3-933C-06F0BD796B3D}"/>
              </a:ext>
            </a:extLst>
          </p:cNvPr>
          <p:cNvCxnSpPr>
            <a:cxnSpLocks/>
          </p:cNvCxnSpPr>
          <p:nvPr/>
        </p:nvCxnSpPr>
        <p:spPr>
          <a:xfrm>
            <a:off x="9083418" y="2239573"/>
            <a:ext cx="1628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5AE4570-86BD-46B1-B6FD-2068F5120951}"/>
              </a:ext>
            </a:extLst>
          </p:cNvPr>
          <p:cNvCxnSpPr>
            <a:cxnSpLocks/>
          </p:cNvCxnSpPr>
          <p:nvPr/>
        </p:nvCxnSpPr>
        <p:spPr>
          <a:xfrm>
            <a:off x="3320734" y="6020998"/>
            <a:ext cx="9999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8BE4AB5-327E-402C-907D-BADFF1E1106C}"/>
              </a:ext>
            </a:extLst>
          </p:cNvPr>
          <p:cNvCxnSpPr>
            <a:cxnSpLocks/>
          </p:cNvCxnSpPr>
          <p:nvPr/>
        </p:nvCxnSpPr>
        <p:spPr>
          <a:xfrm>
            <a:off x="2320750" y="6287698"/>
            <a:ext cx="9999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7F9DA6D-15A3-4C9E-8354-9590B11D7B39}"/>
              </a:ext>
            </a:extLst>
          </p:cNvPr>
          <p:cNvCxnSpPr>
            <a:cxnSpLocks/>
          </p:cNvCxnSpPr>
          <p:nvPr/>
        </p:nvCxnSpPr>
        <p:spPr>
          <a:xfrm>
            <a:off x="10633216" y="3926054"/>
            <a:ext cx="99998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DCFDFCB-2D40-4E2C-AB94-995F01314283}"/>
              </a:ext>
            </a:extLst>
          </p:cNvPr>
          <p:cNvSpPr txBox="1"/>
          <p:nvPr/>
        </p:nvSpPr>
        <p:spPr>
          <a:xfrm>
            <a:off x="9359643" y="5972653"/>
            <a:ext cx="2286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Could we prove this?</a:t>
            </a:r>
          </a:p>
        </p:txBody>
      </p:sp>
    </p:spTree>
    <p:extLst>
      <p:ext uri="{BB962C8B-B14F-4D97-AF65-F5344CB8AC3E}">
        <p14:creationId xmlns:p14="http://schemas.microsoft.com/office/powerpoint/2010/main" val="9491578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 CRYPTO: CHALLENGES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This intuition seems sound. How can we formalize it?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1. Notions to define: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“random-looking”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“good-enough” randomness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“feasible” vs “infeasible” algorithms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“secure” encryption (can’t be same as perfect secrecy, we gave up on that.)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2. Stuff to construct: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 function which produces “good enough” randomness against “feasible” algorithms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3. Theorems we have to prove: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 construction in the previous slide is secure.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1E8C8D-A1C9-4099-BC60-94754B391337}"/>
              </a:ext>
            </a:extLst>
          </p:cNvPr>
          <p:cNvCxnSpPr/>
          <p:nvPr/>
        </p:nvCxnSpPr>
        <p:spPr>
          <a:xfrm flipH="1">
            <a:off x="4438650" y="3276600"/>
            <a:ext cx="132397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63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EFFICIENT vs INEFFICIENT ALGORITHMS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What should “feasible” (or efficient) mean?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lots of natural choices, but…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we are interested in “possible in principle” vs “not possible, even in principle;”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we want the theory to be </a:t>
            </a:r>
            <a:r>
              <a:rPr lang="en-US" sz="1800" i="1" dirty="0">
                <a:latin typeface="Avenir Next LT Pro" panose="020B0504020202020204" pitchFamily="34" charset="0"/>
              </a:rPr>
              <a:t>simple</a:t>
            </a:r>
            <a:r>
              <a:rPr lang="en-US" sz="1800" dirty="0">
                <a:latin typeface="Avenir Next LT Pro" panose="020B0504020202020204" pitchFamily="34" charset="0"/>
              </a:rPr>
              <a:t> and </a:t>
            </a:r>
            <a:r>
              <a:rPr lang="en-US" sz="1800" i="1" dirty="0">
                <a:latin typeface="Avenir Next LT Pro" panose="020B0504020202020204" pitchFamily="34" charset="0"/>
              </a:rPr>
              <a:t>easy to work with</a:t>
            </a:r>
            <a:r>
              <a:rPr lang="en-US" sz="1800" dirty="0">
                <a:latin typeface="Avenir Next LT Pro" panose="020B0504020202020204" pitchFamily="34" charset="0"/>
              </a:rPr>
              <a:t>;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r>
              <a:rPr lang="en-US" sz="1800" dirty="0">
                <a:latin typeface="Avenir Next LT Pro" panose="020B0504020202020204" pitchFamily="34" charset="0"/>
              </a:rPr>
              <a:t>in particular, we don’t want to worry about details of the computational model.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dirty="0">
                <a:latin typeface="Avenir Next LT Pro" panose="020B0504020202020204" pitchFamily="34" charset="0"/>
              </a:rPr>
              <a:t>To address all of these issues, we will take an approach similar to that of complexity theory.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8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 : LOGISTICS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Course plan (big picture)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8 lectures: symmetric-key crypto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4 lectures: RSA and Diffie-Hellman (Carl Miller); 2 lectures : secret sharing (Bill </a:t>
            </a:r>
            <a:r>
              <a:rPr lang="en-US" sz="1800" dirty="0" err="1">
                <a:latin typeface="Avenir Next LT Pro" panose="020B0504020202020204" pitchFamily="34" charset="0"/>
              </a:rPr>
              <a:t>Gasarch</a:t>
            </a:r>
            <a:r>
              <a:rPr lang="en-US" sz="1800" dirty="0">
                <a:latin typeface="Avenir Next LT Pro" panose="020B0504020202020204" pitchFamily="34" charset="0"/>
              </a:rPr>
              <a:t>);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midterm;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10 lectures: public-key crypto II, advanced topics;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final.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Grading: </a:t>
            </a:r>
            <a:r>
              <a:rPr lang="en-US" sz="1800" dirty="0">
                <a:latin typeface="Avenir Next LT Pro" panose="020B0504020202020204" pitchFamily="34" charset="0"/>
              </a:rPr>
              <a:t>40% homework, 30% midterm exam, 30% final exam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Homework(~ 10 sets): </a:t>
            </a:r>
            <a:r>
              <a:rPr lang="en-US" sz="1800" dirty="0">
                <a:latin typeface="Avenir Next LT Pro" panose="020B0504020202020204" pitchFamily="34" charset="0"/>
              </a:rPr>
              <a:t>collaboration allowed, must write up your own, no late homework whatsoever (but lowest grade will be dropped); first set distributed 2</a:t>
            </a:r>
            <a:r>
              <a:rPr lang="en-US" sz="1800" baseline="30000" dirty="0">
                <a:latin typeface="Avenir Next LT Pro" panose="020B0504020202020204" pitchFamily="34" charset="0"/>
              </a:rPr>
              <a:t>nd</a:t>
            </a:r>
            <a:r>
              <a:rPr lang="en-US" sz="1800" dirty="0">
                <a:latin typeface="Avenir Next LT Pro" panose="020B0504020202020204" pitchFamily="34" charset="0"/>
              </a:rPr>
              <a:t> week (ELMS </a:t>
            </a:r>
            <a:r>
              <a:rPr lang="en-US" sz="1800" dirty="0">
                <a:latin typeface="Avenir Next LT Pro" panose="020B0504020202020204" pitchFamily="34" charset="0"/>
                <a:sym typeface="Wingdings" panose="05000000000000000000" pitchFamily="2" charset="2"/>
              </a:rPr>
              <a:t> </a:t>
            </a:r>
            <a:r>
              <a:rPr lang="en-US" sz="1800" dirty="0" err="1">
                <a:latin typeface="Avenir Next LT Pro" panose="020B0504020202020204" pitchFamily="34" charset="0"/>
                <a:sym typeface="Wingdings" panose="05000000000000000000" pitchFamily="2" charset="2"/>
              </a:rPr>
              <a:t>Gradescope</a:t>
            </a:r>
            <a:r>
              <a:rPr lang="en-US" sz="1800" dirty="0">
                <a:latin typeface="Avenir Next LT Pro" panose="020B0504020202020204" pitchFamily="34" charset="0"/>
                <a:sym typeface="Wingdings" panose="05000000000000000000" pitchFamily="2" charset="2"/>
              </a:rPr>
              <a:t>.)</a:t>
            </a: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Exams:</a:t>
            </a:r>
            <a:r>
              <a:rPr lang="en-US" sz="1800" dirty="0">
                <a:latin typeface="Avenir Next LT Pro" panose="020B0504020202020204" pitchFamily="34" charset="0"/>
              </a:rPr>
              <a:t>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closed book/device, one two-sided page of notes;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midterm March 31</a:t>
            </a:r>
            <a:r>
              <a:rPr lang="en-US" sz="1800" baseline="30000" dirty="0">
                <a:latin typeface="Avenir Next LT Pro" panose="020B0504020202020204" pitchFamily="34" charset="0"/>
              </a:rPr>
              <a:t>st </a:t>
            </a:r>
            <a:r>
              <a:rPr lang="en-US" sz="1800" dirty="0">
                <a:latin typeface="Avenir Next LT Pro" panose="020B0504020202020204" pitchFamily="34" charset="0"/>
              </a:rPr>
              <a:t>; 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final May 18</a:t>
            </a:r>
            <a:r>
              <a:rPr lang="en-US" sz="1800" baseline="30000" dirty="0">
                <a:latin typeface="Avenir Next LT Pro" panose="020B0504020202020204" pitchFamily="34" charset="0"/>
              </a:rPr>
              <a:t>th</a:t>
            </a:r>
            <a:r>
              <a:rPr lang="en-US" sz="1800" dirty="0">
                <a:latin typeface="Avenir Next LT Pro" panose="020B0504020202020204" pitchFamily="34" charset="0"/>
              </a:rPr>
              <a:t> 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59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EFFICIENT vs INEFFICIENT ALGORITHMS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should “feasible” (or efficient) mean?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running time measured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as a function of input size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(e.g., searching a list of size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takes time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 generating a list of all possible pairs takes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work asymptotically: we care about the large-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limit, not what happens for, e.g.,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=20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randomness: all algorithms are assumed to have access to as many uniformly random coins as needed;</a:t>
                </a:r>
              </a:p>
              <a:p>
                <a:r>
                  <a:rPr lang="en-US" sz="1800" b="1" dirty="0">
                    <a:latin typeface="Avenir Next LT Pro" panose="020B0504020202020204" pitchFamily="34" charset="0"/>
                  </a:rPr>
                  <a:t>efficient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will mean that the running time is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polynomial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in the size of the input.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A bit more carefully: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will often use the shorthand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PPT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meaning Probabilistic, Polynomial-Time algorithm.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89350A0-861E-44C2-9A1B-CA5B832C34C0}"/>
              </a:ext>
            </a:extLst>
          </p:cNvPr>
          <p:cNvGrpSpPr/>
          <p:nvPr/>
        </p:nvGrpSpPr>
        <p:grpSpPr>
          <a:xfrm>
            <a:off x="397933" y="4337479"/>
            <a:ext cx="10917767" cy="1005493"/>
            <a:chOff x="482320" y="2843685"/>
            <a:chExt cx="11150879" cy="164398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65C0721-697C-424C-BC26-B875A119DA96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4D2EEA7-E7B2-4C49-97B9-25CF828F9728}"/>
                    </a:ext>
                  </a:extLst>
                </p:cNvPr>
                <p:cNvSpPr txBox="1"/>
                <p:nvPr/>
              </p:nvSpPr>
              <p:spPr>
                <a:xfrm>
                  <a:off x="559998" y="2927701"/>
                  <a:ext cx="10982812" cy="15599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algorithm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efficient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 there exists a polynomial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ℕ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 positive integer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such that for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all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the running time of </a:t>
                  </a:r>
                  <a14:m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on input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is at most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  <a:p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D4D2EEA7-E7B2-4C49-97B9-25CF828F97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1"/>
                  <a:ext cx="10982812" cy="1559969"/>
                </a:xfrm>
                <a:prstGeom prst="rect">
                  <a:avLst/>
                </a:prstGeom>
                <a:blipFill>
                  <a:blip r:embed="rId3"/>
                  <a:stretch>
                    <a:fillRect l="-510" t="-32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706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EFFICIENT vs INEFFICIENT ALGORITHMS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about “infeasible”?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just the negation of “feasible”!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concretely: the running time is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larger than every polynomial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i.e., bigger than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or even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n</m:t>
                        </m:r>
                      </m:e>
                      <m:sup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for example, exponential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) or more;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but not necessarily exponential: consider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func>
                          <m:func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e>
                        </m:func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we use the term 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superpolynomial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What about success probability?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Similar approach: asymptotic, polynomial versus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superpolynomial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efficient : success probability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some polynomial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inefficient : success probability smaller than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all polynomials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9A8866-B3A9-43C3-99C8-D06B6837FDBD}"/>
                  </a:ext>
                </a:extLst>
              </p:cNvPr>
              <p:cNvSpPr/>
              <p:nvPr/>
            </p:nvSpPr>
            <p:spPr>
              <a:xfrm>
                <a:off x="8698727" y="5069166"/>
                <a:ext cx="2369323" cy="62678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also called </a:t>
                </a:r>
                <a:r>
                  <a:rPr lang="en-US" sz="16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negligible 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and written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negl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89A8866-B3A9-43C3-99C8-D06B6837FD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8727" y="5069166"/>
                <a:ext cx="2369323" cy="626784"/>
              </a:xfrm>
              <a:prstGeom prst="rect">
                <a:avLst/>
              </a:prstGeom>
              <a:blipFill>
                <a:blip r:embed="rId3"/>
                <a:stretch>
                  <a:fillRect t="-1923" b="-4808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963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EFFICIENT vs INEFFICIENT ALGORITHMS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Recall: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algorithms can often be repeated to amplify success probability;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Our notions are “stable” under this sort of amplification;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In particular: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consider some random experiment (e.g., an adversary attacks some cryptosystem.)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suppose some event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(e.g., system is broken) occurs with negligible probability;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now repeat the experiment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times for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any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polynomial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what is the probability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occurs in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at least one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of the experiments?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Exercise: it’s still negligible.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285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 CRYPTO: CHALLENGES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This intuition seems sound. How can we formalize it?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1. Notions to define: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“random-looking”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“good-enough” randomness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“feasible” vs “infeasible” algorithms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“secure” encryption (can’t be same as perfect secrecy, we gave up on that.)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2. Stuff to construct: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 function which produces “good enough” randomness against “feasible” algorithms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3. Theorems we have to prove: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 construction in the previous slide is secure.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3571073-724C-4BBB-A1D4-0C6E67620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974975"/>
            <a:ext cx="552450" cy="552450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BF6002EB-11DB-4715-B45B-478DD70A5028}"/>
              </a:ext>
            </a:extLst>
          </p:cNvPr>
          <p:cNvSpPr/>
          <p:nvPr/>
        </p:nvSpPr>
        <p:spPr>
          <a:xfrm rot="10800000">
            <a:off x="4019550" y="2381249"/>
            <a:ext cx="171450" cy="61912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E89EE0-B2CA-472F-990A-03D7182AFB4A}"/>
              </a:ext>
            </a:extLst>
          </p:cNvPr>
          <p:cNvCxnSpPr/>
          <p:nvPr/>
        </p:nvCxnSpPr>
        <p:spPr>
          <a:xfrm flipH="1">
            <a:off x="4367212" y="2681796"/>
            <a:ext cx="132397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33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PSEUDORANDOMNESS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Cryptographic 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pseudorandomness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We’re not happy with garden-variety random number generators.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need something much stronger. We need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indistinguishability from perfectly random.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Pick some algorithm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Consider these two experiments: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Crucial: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𝒔 is sampled uniformly at random! (Otherwise,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could simply be a fixed string!)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Want: 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there is no efficient algorithm for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that</m:t>
                    </m:r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800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an distinguish these two experiments.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C0ACEDA-C22E-4AC9-9F6B-E5A060B82D79}"/>
              </a:ext>
            </a:extLst>
          </p:cNvPr>
          <p:cNvCxnSpPr/>
          <p:nvPr/>
        </p:nvCxnSpPr>
        <p:spPr>
          <a:xfrm>
            <a:off x="397933" y="2502963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70BCA95-D7C8-4E35-92D0-8D3D9BBE834B}"/>
              </a:ext>
            </a:extLst>
          </p:cNvPr>
          <p:cNvGrpSpPr/>
          <p:nvPr/>
        </p:nvGrpSpPr>
        <p:grpSpPr>
          <a:xfrm>
            <a:off x="2358532" y="3712948"/>
            <a:ext cx="2186851" cy="1204887"/>
            <a:chOff x="2308247" y="3292104"/>
            <a:chExt cx="2186851" cy="12048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7ADBE47-4534-497C-9160-E985094FC8BF}"/>
                    </a:ext>
                  </a:extLst>
                </p:cNvPr>
                <p:cNvSpPr txBox="1"/>
                <p:nvPr/>
              </p:nvSpPr>
              <p:spPr>
                <a:xfrm>
                  <a:off x="2735233" y="3292104"/>
                  <a:ext cx="150868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7ADBE47-4534-497C-9160-E985094FC8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35233" y="3292104"/>
                  <a:ext cx="1508683" cy="40011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A2CE6A1-866B-43F6-B131-3EA6C55FB516}"/>
                </a:ext>
              </a:extLst>
            </p:cNvPr>
            <p:cNvGrpSpPr/>
            <p:nvPr/>
          </p:nvGrpSpPr>
          <p:grpSpPr>
            <a:xfrm>
              <a:off x="2308247" y="3868341"/>
              <a:ext cx="2186851" cy="628650"/>
              <a:chOff x="2961524" y="3928543"/>
              <a:chExt cx="2186851" cy="62865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2707742-8BAD-48C3-B2DB-9B3F6DE0F8CD}"/>
                  </a:ext>
                </a:extLst>
              </p:cNvPr>
              <p:cNvGrpSpPr/>
              <p:nvPr/>
            </p:nvGrpSpPr>
            <p:grpSpPr>
              <a:xfrm>
                <a:off x="3795713" y="3928543"/>
                <a:ext cx="638175" cy="628650"/>
                <a:chOff x="5648325" y="2800350"/>
                <a:chExt cx="638175" cy="62865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93975D3-BA7D-4427-AAE4-40E9D649E146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D8D90B8F-4537-42BE-9F59-DF8DAAC1C8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D8D90B8F-4537-42BE-9F59-DF8DAAC1C8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B5776CF-3C67-44A3-8D9B-BFB856AAC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750" y="4242867"/>
                <a:ext cx="4619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508FB97-84E9-4047-BBD0-13303EFE3212}"/>
                      </a:ext>
                    </a:extLst>
                  </p:cNvPr>
                  <p:cNvSpPr txBox="1"/>
                  <p:nvPr/>
                </p:nvSpPr>
                <p:spPr>
                  <a:xfrm>
                    <a:off x="2961524" y="4027811"/>
                    <a:ext cx="36984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508FB97-84E9-4047-BBD0-13303EFE32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1524" y="4027811"/>
                    <a:ext cx="369845" cy="400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A77845D-CB51-48CB-8911-04E784525399}"/>
                  </a:ext>
                </a:extLst>
              </p:cNvPr>
              <p:cNvCxnSpPr>
                <a:stCxn id="32" idx="3"/>
              </p:cNvCxnSpPr>
              <p:nvPr/>
            </p:nvCxnSpPr>
            <p:spPr>
              <a:xfrm flipV="1">
                <a:off x="4433888" y="4242867"/>
                <a:ext cx="32861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2EE4977-73D9-402F-ADA1-D6061FF82AB3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500" y="4027811"/>
                    <a:ext cx="3858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2EE4977-73D9-402F-ADA1-D6061FF82A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2500" y="4027811"/>
                    <a:ext cx="385875" cy="400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629AEA-B3BD-47A9-975E-E5E860208EB3}"/>
              </a:ext>
            </a:extLst>
          </p:cNvPr>
          <p:cNvGrpSpPr/>
          <p:nvPr/>
        </p:nvGrpSpPr>
        <p:grpSpPr>
          <a:xfrm>
            <a:off x="6255127" y="3629455"/>
            <a:ext cx="3929980" cy="1288380"/>
            <a:chOff x="6210739" y="3292104"/>
            <a:chExt cx="3929980" cy="1288380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DF86672-0610-4869-A01D-D1DE1AB7EFCE}"/>
                </a:ext>
              </a:extLst>
            </p:cNvPr>
            <p:cNvGrpSpPr/>
            <p:nvPr/>
          </p:nvGrpSpPr>
          <p:grpSpPr>
            <a:xfrm>
              <a:off x="7277100" y="3951834"/>
              <a:ext cx="638175" cy="628650"/>
              <a:chOff x="5648325" y="2800350"/>
              <a:chExt cx="638175" cy="6286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23CF4E-40BB-40B7-A09D-1E466043AAB4}"/>
                  </a:ext>
                </a:extLst>
              </p:cNvPr>
              <p:cNvSpPr/>
              <p:nvPr/>
            </p:nvSpPr>
            <p:spPr>
              <a:xfrm>
                <a:off x="5648325" y="2800350"/>
                <a:ext cx="638175" cy="62865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6B09974-47CF-4EF9-9E14-CB72D8181A19}"/>
                      </a:ext>
                    </a:extLst>
                  </p:cNvPr>
                  <p:cNvSpPr txBox="1"/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6B09974-47CF-4EF9-9E14-CB72D8181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93A457E-783D-4F04-AC53-1660E06C3E2A}"/>
                </a:ext>
              </a:extLst>
            </p:cNvPr>
            <p:cNvGrpSpPr/>
            <p:nvPr/>
          </p:nvGrpSpPr>
          <p:grpSpPr>
            <a:xfrm>
              <a:off x="8784431" y="3951834"/>
              <a:ext cx="638175" cy="628650"/>
              <a:chOff x="5648325" y="2800350"/>
              <a:chExt cx="638175" cy="62865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014899-8284-4BE7-8607-89C9B178C9D3}"/>
                  </a:ext>
                </a:extLst>
              </p:cNvPr>
              <p:cNvSpPr/>
              <p:nvPr/>
            </p:nvSpPr>
            <p:spPr>
              <a:xfrm>
                <a:off x="5648325" y="2800350"/>
                <a:ext cx="638175" cy="6286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59054BC-6CC0-4DE1-92FC-8F579C48A47E}"/>
                      </a:ext>
                    </a:extLst>
                  </p:cNvPr>
                  <p:cNvSpPr txBox="1"/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59054BC-6CC0-4DE1-92FC-8F579C48A4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AEEB36E-C69E-4DE8-86BD-E5CFF6732ED8}"/>
                </a:ext>
              </a:extLst>
            </p:cNvPr>
            <p:cNvCxnSpPr/>
            <p:nvPr/>
          </p:nvCxnSpPr>
          <p:spPr>
            <a:xfrm>
              <a:off x="6581775" y="4265116"/>
              <a:ext cx="6953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7A6ADE0-92BF-44D5-BA8C-4856C968CA81}"/>
                </a:ext>
              </a:extLst>
            </p:cNvPr>
            <p:cNvCxnSpPr>
              <a:cxnSpLocks/>
            </p:cNvCxnSpPr>
            <p:nvPr/>
          </p:nvCxnSpPr>
          <p:spPr>
            <a:xfrm>
              <a:off x="7915275" y="4266159"/>
              <a:ext cx="866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1EE676C-8150-4ABF-B5D6-2C0D3C7F336B}"/>
                    </a:ext>
                  </a:extLst>
                </p:cNvPr>
                <p:cNvSpPr txBox="1"/>
                <p:nvPr/>
              </p:nvSpPr>
              <p:spPr>
                <a:xfrm>
                  <a:off x="7483659" y="3292104"/>
                  <a:ext cx="13960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1EE676C-8150-4ABF-B5D6-2C0D3C7F3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3659" y="3292104"/>
                  <a:ext cx="1396088" cy="40011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5516494-FD5D-44BD-89D1-64B3F473B3B5}"/>
                    </a:ext>
                  </a:extLst>
                </p:cNvPr>
                <p:cNvSpPr txBox="1"/>
                <p:nvPr/>
              </p:nvSpPr>
              <p:spPr>
                <a:xfrm>
                  <a:off x="6210739" y="4035326"/>
                  <a:ext cx="3698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5516494-FD5D-44BD-89D1-64B3F473B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739" y="4035326"/>
                  <a:ext cx="369845" cy="40011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D66CF19-9801-4BAB-AB26-F4DA93E86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6232" y="4270593"/>
              <a:ext cx="3286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5651A1-DA27-4B1B-B14B-299420D25705}"/>
                    </a:ext>
                  </a:extLst>
                </p:cNvPr>
                <p:cNvSpPr txBox="1"/>
                <p:nvPr/>
              </p:nvSpPr>
              <p:spPr>
                <a:xfrm>
                  <a:off x="9754844" y="4055536"/>
                  <a:ext cx="3858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5651A1-DA27-4B1B-B14B-299420D25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4844" y="4055536"/>
                  <a:ext cx="385875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939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PSEUDORANDOM GENERATORS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5654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Cryptographic </a:t>
            </a:r>
            <a:r>
              <a:rPr lang="en-US" sz="1800" b="1" dirty="0" err="1">
                <a:latin typeface="Avenir Next LT Pro" panose="020B0504020202020204" pitchFamily="34" charset="0"/>
              </a:rPr>
              <a:t>pseudorandomness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546E47-CC79-48D9-9B32-B267984D5FDA}"/>
              </a:ext>
            </a:extLst>
          </p:cNvPr>
          <p:cNvGrpSpPr/>
          <p:nvPr/>
        </p:nvGrpSpPr>
        <p:grpSpPr>
          <a:xfrm>
            <a:off x="488368" y="1817851"/>
            <a:ext cx="11197865" cy="2468899"/>
            <a:chOff x="488368" y="1817851"/>
            <a:chExt cx="11197865" cy="246889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3F17F2-E255-4B36-9B9B-BC267DB475F9}"/>
                </a:ext>
              </a:extLst>
            </p:cNvPr>
            <p:cNvGrpSpPr/>
            <p:nvPr/>
          </p:nvGrpSpPr>
          <p:grpSpPr>
            <a:xfrm>
              <a:off x="488368" y="1817851"/>
              <a:ext cx="11197865" cy="2468899"/>
              <a:chOff x="482320" y="2843685"/>
              <a:chExt cx="11150879" cy="14268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8588AF5-9870-418A-981A-000B4DB71EBE}"/>
                  </a:ext>
                </a:extLst>
              </p:cNvPr>
              <p:cNvSpPr/>
              <p:nvPr/>
            </p:nvSpPr>
            <p:spPr>
              <a:xfrm>
                <a:off x="482320" y="2843685"/>
                <a:ext cx="11150879" cy="142686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92163E8-5BFF-4B27-9026-925EECEC6083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98" y="2927701"/>
                    <a:ext cx="10982812" cy="1120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Avenir Next LT Pro" panose="020B0504020202020204" pitchFamily="34" charset="0"/>
                      </a:rPr>
                      <a:t>Definition.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A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pseudorandom generator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is a deterministic, polynomial-time algorithm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satisfying the following:</a:t>
                    </a:r>
                  </a:p>
                  <a:p>
                    <a:pPr marL="457200" indent="-457200">
                      <a:buFont typeface="+mj-lt"/>
                      <a:buAutoNum type="arabicPeriod"/>
                    </a:pPr>
                    <a:r>
                      <a:rPr lang="en-US" sz="2000" dirty="0">
                        <a:latin typeface="Avenir Next LT Pro" panose="020B0504020202020204" pitchFamily="34" charset="0"/>
                      </a:rPr>
                      <a:t>(expansion) 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 for some fixed polynomial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 satisfying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 for all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.</a:t>
                    </a:r>
                  </a:p>
                  <a:p>
                    <a:pPr marL="457200" indent="-457200">
                      <a:buFont typeface="+mj-lt"/>
                      <a:buAutoNum type="arabicPeriod"/>
                    </a:pPr>
                    <a:r>
                      <a:rPr lang="en-US" sz="2000" dirty="0">
                        <a:latin typeface="Avenir Next LT Pro" panose="020B0504020202020204" pitchFamily="34" charset="0"/>
                      </a:rPr>
                      <a:t>(</a:t>
                    </a:r>
                    <a:r>
                      <a:rPr lang="en-US" sz="2000" dirty="0" err="1">
                        <a:latin typeface="Avenir Next LT Pro" panose="020B0504020202020204" pitchFamily="34" charset="0"/>
                      </a:rPr>
                      <a:t>pseudorandomness</a:t>
                    </a:r>
                    <a:r>
                      <a:rPr lang="en-US" sz="2000" dirty="0">
                        <a:latin typeface="Avenir Next LT Pro" panose="020B0504020202020204" pitchFamily="34" charset="0"/>
                      </a:rPr>
                      <a:t>) for every PPT algorithm 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,</a:t>
                    </a:r>
                  </a:p>
                  <a:p>
                    <a:endParaRPr lang="en-US" sz="2000" b="1" dirty="0">
                      <a:latin typeface="Avenir Next LT Pro" panose="020B050402020202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−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92163E8-5BFF-4B27-9026-925EECEC60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98" y="2927701"/>
                    <a:ext cx="10982812" cy="112001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608" t="-1258" b="-157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3C3437B-4738-4670-9746-6025E5615C5C}"/>
                    </a:ext>
                  </a:extLst>
                </p:cNvPr>
                <p:cNvSpPr txBox="1"/>
                <p:nvPr/>
              </p:nvSpPr>
              <p:spPr>
                <a:xfrm>
                  <a:off x="3212818" y="3789048"/>
                  <a:ext cx="10315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3C3437B-4738-4670-9746-6025E5615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18" y="3789048"/>
                  <a:ext cx="1031501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A7DC7C-97CF-4AC7-A283-412CE0EB61A9}"/>
                    </a:ext>
                  </a:extLst>
                </p:cNvPr>
                <p:cNvSpPr txBox="1"/>
                <p:nvPr/>
              </p:nvSpPr>
              <p:spPr>
                <a:xfrm>
                  <a:off x="5533456" y="3780934"/>
                  <a:ext cx="1209754" cy="3166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ℓ(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A7DC7C-97CF-4AC7-A283-412CE0EB6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456" y="3780934"/>
                  <a:ext cx="1209754" cy="3166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044C65-FA5C-44B8-B48E-FDD8CD3CAB1A}"/>
              </a:ext>
            </a:extLst>
          </p:cNvPr>
          <p:cNvGrpSpPr/>
          <p:nvPr/>
        </p:nvGrpSpPr>
        <p:grpSpPr>
          <a:xfrm>
            <a:off x="7086405" y="4370242"/>
            <a:ext cx="2186851" cy="2070300"/>
            <a:chOff x="7086405" y="4370242"/>
            <a:chExt cx="2186851" cy="20703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70BCA95-D7C8-4E35-92D0-8D3D9BBE834B}"/>
                </a:ext>
              </a:extLst>
            </p:cNvPr>
            <p:cNvGrpSpPr/>
            <p:nvPr/>
          </p:nvGrpSpPr>
          <p:grpSpPr>
            <a:xfrm>
              <a:off x="7086405" y="5235655"/>
              <a:ext cx="2186851" cy="1204887"/>
              <a:chOff x="2308247" y="3292104"/>
              <a:chExt cx="2186851" cy="12048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7ADBE47-4534-497C-9160-E985094FC8BF}"/>
                      </a:ext>
                    </a:extLst>
                  </p:cNvPr>
                  <p:cNvSpPr txBox="1"/>
                  <p:nvPr/>
                </p:nvSpPr>
                <p:spPr>
                  <a:xfrm>
                    <a:off x="2735233" y="3292104"/>
                    <a:ext cx="1651349" cy="4129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7ADBE47-4534-497C-9160-E985094FC8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233" y="3292104"/>
                    <a:ext cx="1651349" cy="41293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A2CE6A1-866B-43F6-B131-3EA6C55FB516}"/>
                  </a:ext>
                </a:extLst>
              </p:cNvPr>
              <p:cNvGrpSpPr/>
              <p:nvPr/>
            </p:nvGrpSpPr>
            <p:grpSpPr>
              <a:xfrm>
                <a:off x="2308247" y="3868341"/>
                <a:ext cx="2186851" cy="628650"/>
                <a:chOff x="2961524" y="3928543"/>
                <a:chExt cx="2186851" cy="628650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12707742-8BAD-48C3-B2DB-9B3F6DE0F8CD}"/>
                    </a:ext>
                  </a:extLst>
                </p:cNvPr>
                <p:cNvGrpSpPr/>
                <p:nvPr/>
              </p:nvGrpSpPr>
              <p:grpSpPr>
                <a:xfrm>
                  <a:off x="3795713" y="3928543"/>
                  <a:ext cx="638175" cy="628650"/>
                  <a:chOff x="5648325" y="2800350"/>
                  <a:chExt cx="638175" cy="628650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993975D3-BA7D-4427-AAE4-40E9D649E146}"/>
                      </a:ext>
                    </a:extLst>
                  </p:cNvPr>
                  <p:cNvSpPr/>
                  <p:nvPr/>
                </p:nvSpPr>
                <p:spPr>
                  <a:xfrm>
                    <a:off x="5648325" y="2800350"/>
                    <a:ext cx="638175" cy="62865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D8D90B8F-4537-42BE-9F59-DF8DAAC1C8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3641" y="2883842"/>
                        <a:ext cx="447541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D8D90B8F-4537-42BE-9F59-DF8DAAC1C85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3641" y="2883842"/>
                        <a:ext cx="447541" cy="46166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B5776CF-3C67-44A3-8D9B-BFB856AAC9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3750" y="4242867"/>
                  <a:ext cx="46196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6508FB97-84E9-4047-BBD0-13303EFE32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1524" y="4027811"/>
                      <a:ext cx="36984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6508FB97-84E9-4047-BBD0-13303EFE32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1524" y="4027811"/>
                      <a:ext cx="369845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3A77845D-CB51-48CB-8911-04E784525399}"/>
                    </a:ext>
                  </a:extLst>
                </p:cNvPr>
                <p:cNvCxnSpPr>
                  <a:stCxn id="32" idx="3"/>
                </p:cNvCxnSpPr>
                <p:nvPr/>
              </p:nvCxnSpPr>
              <p:spPr>
                <a:xfrm flipV="1">
                  <a:off x="4433888" y="4242867"/>
                  <a:ext cx="328612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F2EE4977-73D9-402F-ADA1-D6061FF82A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62500" y="4027811"/>
                      <a:ext cx="38587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F2EE4977-73D9-402F-ADA1-D6061FF82A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62500" y="4027811"/>
                      <a:ext cx="385875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B75AB8-4AE9-4F7D-AF17-B5638E519C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1327" y="4370242"/>
              <a:ext cx="546292" cy="704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E0B554-ACC2-4F4C-BCFF-B46FE93D173B}"/>
              </a:ext>
            </a:extLst>
          </p:cNvPr>
          <p:cNvGrpSpPr/>
          <p:nvPr/>
        </p:nvGrpSpPr>
        <p:grpSpPr>
          <a:xfrm>
            <a:off x="800304" y="4370242"/>
            <a:ext cx="3929980" cy="1992805"/>
            <a:chOff x="800304" y="4370242"/>
            <a:chExt cx="3929980" cy="199280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9629AEA-B3BD-47A9-975E-E5E860208EB3}"/>
                </a:ext>
              </a:extLst>
            </p:cNvPr>
            <p:cNvGrpSpPr/>
            <p:nvPr/>
          </p:nvGrpSpPr>
          <p:grpSpPr>
            <a:xfrm>
              <a:off x="800304" y="5074667"/>
              <a:ext cx="3929980" cy="1288380"/>
              <a:chOff x="6210739" y="3292104"/>
              <a:chExt cx="3929980" cy="128838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DF86672-0610-4869-A01D-D1DE1AB7EFCE}"/>
                  </a:ext>
                </a:extLst>
              </p:cNvPr>
              <p:cNvGrpSpPr/>
              <p:nvPr/>
            </p:nvGrpSpPr>
            <p:grpSpPr>
              <a:xfrm>
                <a:off x="7277100" y="3951834"/>
                <a:ext cx="638175" cy="628650"/>
                <a:chOff x="5648325" y="2800350"/>
                <a:chExt cx="638175" cy="628650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123CF4E-40BB-40B7-A09D-1E466043AAB4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6B09974-47CF-4EF9-9E14-CB72D8181A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6B09974-47CF-4EF9-9E14-CB72D8181A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93A457E-783D-4F04-AC53-1660E06C3E2A}"/>
                  </a:ext>
                </a:extLst>
              </p:cNvPr>
              <p:cNvGrpSpPr/>
              <p:nvPr/>
            </p:nvGrpSpPr>
            <p:grpSpPr>
              <a:xfrm>
                <a:off x="8784431" y="3951834"/>
                <a:ext cx="638175" cy="628650"/>
                <a:chOff x="5648325" y="2800350"/>
                <a:chExt cx="638175" cy="62865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F014899-8284-4BE7-8607-89C9B178C9D3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59054BC-6CC0-4DE1-92FC-8F579C48A4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59054BC-6CC0-4DE1-92FC-8F579C48A4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AEEB36E-C69E-4DE8-86BD-E5CFF6732ED8}"/>
                  </a:ext>
                </a:extLst>
              </p:cNvPr>
              <p:cNvCxnSpPr/>
              <p:nvPr/>
            </p:nvCxnSpPr>
            <p:spPr>
              <a:xfrm>
                <a:off x="6581775" y="4265116"/>
                <a:ext cx="6953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7A6ADE0-92BF-44D5-BA8C-4856C968C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5275" y="4266159"/>
                <a:ext cx="8667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51EE676C-8150-4ABF-B5D6-2C0D3C7F336B}"/>
                      </a:ext>
                    </a:extLst>
                  </p:cNvPr>
                  <p:cNvSpPr txBox="1"/>
                  <p:nvPr/>
                </p:nvSpPr>
                <p:spPr>
                  <a:xfrm>
                    <a:off x="7483659" y="3292104"/>
                    <a:ext cx="13960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51EE676C-8150-4ABF-B5D6-2C0D3C7F33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3659" y="3292104"/>
                    <a:ext cx="139608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5516494-FD5D-44BD-89D1-64B3F473B3B5}"/>
                      </a:ext>
                    </a:extLst>
                  </p:cNvPr>
                  <p:cNvSpPr txBox="1"/>
                  <p:nvPr/>
                </p:nvSpPr>
                <p:spPr>
                  <a:xfrm>
                    <a:off x="6210739" y="4035326"/>
                    <a:ext cx="36984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5516494-FD5D-44BD-89D1-64B3F473B3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0739" y="4035326"/>
                    <a:ext cx="369845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D66CF19-9801-4BAB-AB26-F4DA93E860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6232" y="4270593"/>
                <a:ext cx="32861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15651A1-DA27-4B1B-B14B-299420D25705}"/>
                      </a:ext>
                    </a:extLst>
                  </p:cNvPr>
                  <p:cNvSpPr txBox="1"/>
                  <p:nvPr/>
                </p:nvSpPr>
                <p:spPr>
                  <a:xfrm>
                    <a:off x="9754844" y="4055536"/>
                    <a:ext cx="3858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15651A1-DA27-4B1B-B14B-299420D25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54844" y="4055536"/>
                    <a:ext cx="385875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B5321A6-D62D-46AD-9EF7-F1B17728B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1615" y="4370242"/>
              <a:ext cx="545238" cy="5534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20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PSEUDORANDOM GENERATORS (PRGs)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break any PRG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(in two easy steps).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Step 1: </a:t>
                </a:r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look up the PRG spec online;</a:t>
                </a:r>
                <a:endParaRPr lang="en-US" sz="1800" b="1" dirty="0">
                  <a:latin typeface="Avenir Next LT Pro" panose="020B0504020202020204" pitchFamily="34" charset="0"/>
                  <a:cs typeface="Biome Ligh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Step 2: </a:t>
                </a:r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run the algorithm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𝑫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 below.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  <a:cs typeface="Biome Ligh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1800" b="0" dirty="0">
                  <a:latin typeface="Biome Light" panose="020B0502040204020203" pitchFamily="34" charset="0"/>
                </a:endParaRPr>
              </a:p>
              <a:p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try every possible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Biome Light" panose="020B0502040204020203" pitchFamily="34" charset="0"/>
                </a:endParaRPr>
              </a:p>
              <a:p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if you find one such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.</a:t>
                </a:r>
              </a:p>
              <a:p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if not, return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𝟎</m:t>
                    </m:r>
                  </m:oMath>
                </a14:m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70BCA95-D7C8-4E35-92D0-8D3D9BBE834B}"/>
              </a:ext>
            </a:extLst>
          </p:cNvPr>
          <p:cNvGrpSpPr/>
          <p:nvPr/>
        </p:nvGrpSpPr>
        <p:grpSpPr>
          <a:xfrm>
            <a:off x="7839134" y="5548142"/>
            <a:ext cx="2186851" cy="1055858"/>
            <a:chOff x="2308247" y="3441133"/>
            <a:chExt cx="2186851" cy="1055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7ADBE47-4534-497C-9160-E985094FC8BF}"/>
                    </a:ext>
                  </a:extLst>
                </p:cNvPr>
                <p:cNvSpPr txBox="1"/>
                <p:nvPr/>
              </p:nvSpPr>
              <p:spPr>
                <a:xfrm>
                  <a:off x="2761866" y="3441133"/>
                  <a:ext cx="1651349" cy="412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7ADBE47-4534-497C-9160-E985094FC8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1866" y="3441133"/>
                  <a:ext cx="1651349" cy="4129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A2CE6A1-866B-43F6-B131-3EA6C55FB516}"/>
                </a:ext>
              </a:extLst>
            </p:cNvPr>
            <p:cNvGrpSpPr/>
            <p:nvPr/>
          </p:nvGrpSpPr>
          <p:grpSpPr>
            <a:xfrm>
              <a:off x="2308247" y="3868341"/>
              <a:ext cx="2186851" cy="628650"/>
              <a:chOff x="2961524" y="3928543"/>
              <a:chExt cx="2186851" cy="62865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2707742-8BAD-48C3-B2DB-9B3F6DE0F8CD}"/>
                  </a:ext>
                </a:extLst>
              </p:cNvPr>
              <p:cNvGrpSpPr/>
              <p:nvPr/>
            </p:nvGrpSpPr>
            <p:grpSpPr>
              <a:xfrm>
                <a:off x="3795713" y="3928543"/>
                <a:ext cx="638175" cy="628650"/>
                <a:chOff x="5648325" y="2800350"/>
                <a:chExt cx="638175" cy="62865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93975D3-BA7D-4427-AAE4-40E9D649E146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D8D90B8F-4537-42BE-9F59-DF8DAAC1C8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D8D90B8F-4537-42BE-9F59-DF8DAAC1C8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B5776CF-3C67-44A3-8D9B-BFB856AAC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750" y="4242867"/>
                <a:ext cx="4619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508FB97-84E9-4047-BBD0-13303EFE3212}"/>
                      </a:ext>
                    </a:extLst>
                  </p:cNvPr>
                  <p:cNvSpPr txBox="1"/>
                  <p:nvPr/>
                </p:nvSpPr>
                <p:spPr>
                  <a:xfrm>
                    <a:off x="2961524" y="4027811"/>
                    <a:ext cx="36984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508FB97-84E9-4047-BBD0-13303EFE32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1524" y="4027811"/>
                    <a:ext cx="369845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A77845D-CB51-48CB-8911-04E784525399}"/>
                  </a:ext>
                </a:extLst>
              </p:cNvPr>
              <p:cNvCxnSpPr>
                <a:stCxn id="32" idx="3"/>
              </p:cNvCxnSpPr>
              <p:nvPr/>
            </p:nvCxnSpPr>
            <p:spPr>
              <a:xfrm flipV="1">
                <a:off x="4433888" y="4242867"/>
                <a:ext cx="32861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2EE4977-73D9-402F-ADA1-D6061FF82AB3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500" y="4027811"/>
                    <a:ext cx="3858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2EE4977-73D9-402F-ADA1-D6061FF82A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2500" y="4027811"/>
                    <a:ext cx="385875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629AEA-B3BD-47A9-975E-E5E860208EB3}"/>
              </a:ext>
            </a:extLst>
          </p:cNvPr>
          <p:cNvGrpSpPr/>
          <p:nvPr/>
        </p:nvGrpSpPr>
        <p:grpSpPr>
          <a:xfrm>
            <a:off x="1554906" y="5483721"/>
            <a:ext cx="3929980" cy="1110517"/>
            <a:chOff x="6210739" y="3469967"/>
            <a:chExt cx="3929980" cy="11105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DF86672-0610-4869-A01D-D1DE1AB7EFCE}"/>
                </a:ext>
              </a:extLst>
            </p:cNvPr>
            <p:cNvGrpSpPr/>
            <p:nvPr/>
          </p:nvGrpSpPr>
          <p:grpSpPr>
            <a:xfrm>
              <a:off x="7277100" y="3951834"/>
              <a:ext cx="638175" cy="628650"/>
              <a:chOff x="5648325" y="2800350"/>
              <a:chExt cx="638175" cy="6286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23CF4E-40BB-40B7-A09D-1E466043AAB4}"/>
                  </a:ext>
                </a:extLst>
              </p:cNvPr>
              <p:cNvSpPr/>
              <p:nvPr/>
            </p:nvSpPr>
            <p:spPr>
              <a:xfrm>
                <a:off x="5648325" y="2800350"/>
                <a:ext cx="638175" cy="62865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6B09974-47CF-4EF9-9E14-CB72D8181A19}"/>
                      </a:ext>
                    </a:extLst>
                  </p:cNvPr>
                  <p:cNvSpPr txBox="1"/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6B09974-47CF-4EF9-9E14-CB72D8181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93A457E-783D-4F04-AC53-1660E06C3E2A}"/>
                </a:ext>
              </a:extLst>
            </p:cNvPr>
            <p:cNvGrpSpPr/>
            <p:nvPr/>
          </p:nvGrpSpPr>
          <p:grpSpPr>
            <a:xfrm>
              <a:off x="8784431" y="3951834"/>
              <a:ext cx="638175" cy="628650"/>
              <a:chOff x="5648325" y="2800350"/>
              <a:chExt cx="638175" cy="62865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014899-8284-4BE7-8607-89C9B178C9D3}"/>
                  </a:ext>
                </a:extLst>
              </p:cNvPr>
              <p:cNvSpPr/>
              <p:nvPr/>
            </p:nvSpPr>
            <p:spPr>
              <a:xfrm>
                <a:off x="5648325" y="2800350"/>
                <a:ext cx="638175" cy="6286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59054BC-6CC0-4DE1-92FC-8F579C48A47E}"/>
                      </a:ext>
                    </a:extLst>
                  </p:cNvPr>
                  <p:cNvSpPr txBox="1"/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59054BC-6CC0-4DE1-92FC-8F579C48A4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AEEB36E-C69E-4DE8-86BD-E5CFF6732ED8}"/>
                </a:ext>
              </a:extLst>
            </p:cNvPr>
            <p:cNvCxnSpPr/>
            <p:nvPr/>
          </p:nvCxnSpPr>
          <p:spPr>
            <a:xfrm>
              <a:off x="6581775" y="4265116"/>
              <a:ext cx="6953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7A6ADE0-92BF-44D5-BA8C-4856C968CA81}"/>
                </a:ext>
              </a:extLst>
            </p:cNvPr>
            <p:cNvCxnSpPr>
              <a:cxnSpLocks/>
            </p:cNvCxnSpPr>
            <p:nvPr/>
          </p:nvCxnSpPr>
          <p:spPr>
            <a:xfrm>
              <a:off x="7915275" y="4266159"/>
              <a:ext cx="866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1EE676C-8150-4ABF-B5D6-2C0D3C7F336B}"/>
                    </a:ext>
                  </a:extLst>
                </p:cNvPr>
                <p:cNvSpPr txBox="1"/>
                <p:nvPr/>
              </p:nvSpPr>
              <p:spPr>
                <a:xfrm>
                  <a:off x="7483659" y="3469967"/>
                  <a:ext cx="13960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1EE676C-8150-4ABF-B5D6-2C0D3C7F3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3659" y="3469967"/>
                  <a:ext cx="139608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5516494-FD5D-44BD-89D1-64B3F473B3B5}"/>
                    </a:ext>
                  </a:extLst>
                </p:cNvPr>
                <p:cNvSpPr txBox="1"/>
                <p:nvPr/>
              </p:nvSpPr>
              <p:spPr>
                <a:xfrm>
                  <a:off x="6210739" y="4035326"/>
                  <a:ext cx="3698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5516494-FD5D-44BD-89D1-64B3F473B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739" y="4035326"/>
                  <a:ext cx="369845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D66CF19-9801-4BAB-AB26-F4DA93E86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6232" y="4270593"/>
              <a:ext cx="3286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5651A1-DA27-4B1B-B14B-299420D25705}"/>
                    </a:ext>
                  </a:extLst>
                </p:cNvPr>
                <p:cNvSpPr txBox="1"/>
                <p:nvPr/>
              </p:nvSpPr>
              <p:spPr>
                <a:xfrm>
                  <a:off x="9754844" y="4055536"/>
                  <a:ext cx="3858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5651A1-DA27-4B1B-B14B-299420D25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4844" y="4055536"/>
                  <a:ext cx="385875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F51403-F8BC-4215-BEAA-E4B434061F73}"/>
              </a:ext>
            </a:extLst>
          </p:cNvPr>
          <p:cNvCxnSpPr/>
          <p:nvPr/>
        </p:nvCxnSpPr>
        <p:spPr>
          <a:xfrm>
            <a:off x="522372" y="5349707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FAAD8A6-A6B2-43BB-904A-928E3F701121}"/>
              </a:ext>
            </a:extLst>
          </p:cNvPr>
          <p:cNvGrpSpPr/>
          <p:nvPr/>
        </p:nvGrpSpPr>
        <p:grpSpPr>
          <a:xfrm>
            <a:off x="6180666" y="337493"/>
            <a:ext cx="6012420" cy="4613817"/>
            <a:chOff x="6180666" y="337493"/>
            <a:chExt cx="6012420" cy="4613817"/>
          </a:xfrm>
        </p:grpSpPr>
        <p:pic>
          <p:nvPicPr>
            <p:cNvPr id="26" name="Picture 25" descr="A screenshot of a social media post&#10;&#10;Description automatically generated">
              <a:extLst>
                <a:ext uri="{FF2B5EF4-FFF2-40B4-BE49-F238E27FC236}">
                  <a16:creationId xmlns:a16="http://schemas.microsoft.com/office/drawing/2014/main" id="{27977C4D-E42E-4806-83F0-5E38A903D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0666" y="337493"/>
              <a:ext cx="4694327" cy="381795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28" name="Picture 27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11D7EAF9-3445-4BF0-812A-C7C51DB6F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2409" y="2588905"/>
              <a:ext cx="3200677" cy="236240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0FBA05A-19B6-4215-B6D0-B240DE3178F0}"/>
                  </a:ext>
                </a:extLst>
              </p:cNvPr>
              <p:cNvSpPr/>
              <p:nvPr/>
            </p:nvSpPr>
            <p:spPr>
              <a:xfrm>
                <a:off x="114473" y="5440331"/>
                <a:ext cx="2133425" cy="4001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always outputs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0FBA05A-19B6-4215-B6D0-B240DE317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3" y="5440331"/>
                <a:ext cx="2133425" cy="400108"/>
              </a:xfrm>
              <a:prstGeom prst="rect">
                <a:avLst/>
              </a:prstGeom>
              <a:blipFill>
                <a:blip r:embed="rId16"/>
                <a:stretch>
                  <a:fillRect t="-2941" b="-147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030D55A-91B8-4C5C-9415-21EBC6817F80}"/>
                  </a:ext>
                </a:extLst>
              </p:cNvPr>
              <p:cNvSpPr/>
              <p:nvPr/>
            </p:nvSpPr>
            <p:spPr>
              <a:xfrm>
                <a:off x="10208521" y="5414165"/>
                <a:ext cx="1934378" cy="8525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outputs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except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with probability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−ℓ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030D55A-91B8-4C5C-9415-21EBC6817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521" y="5414165"/>
                <a:ext cx="1934378" cy="852548"/>
              </a:xfrm>
              <a:prstGeom prst="rect">
                <a:avLst/>
              </a:prstGeom>
              <a:blipFill>
                <a:blip r:embed="rId17"/>
                <a:stretch>
                  <a:fillRect t="-1408" r="-940" b="-704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120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PSEUDORANDOM GENERATORS (PRGs)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break any PRG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(in two easy steps).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Step 1: </a:t>
                </a:r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look up the PRG spec online;</a:t>
                </a:r>
                <a:endParaRPr lang="en-US" sz="1800" b="1" dirty="0">
                  <a:latin typeface="Avenir Next LT Pro" panose="020B0504020202020204" pitchFamily="34" charset="0"/>
                  <a:cs typeface="Biome Ligh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Step 2: </a:t>
                </a:r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run the algorithm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𝑫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 below.</a:t>
                </a: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  <a:cs typeface="Biome Light" panose="020B0502040204020203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1800" b="0" dirty="0">
                  <a:latin typeface="Biome Light" panose="020B0502040204020203" pitchFamily="34" charset="0"/>
                </a:endParaRPr>
              </a:p>
              <a:p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try every possible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Biome Light" panose="020B0502040204020203" pitchFamily="34" charset="0"/>
                </a:endParaRPr>
              </a:p>
              <a:p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if you find one such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.</a:t>
                </a:r>
              </a:p>
              <a:p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if not, return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𝟎</m:t>
                    </m:r>
                  </m:oMath>
                </a14:m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470BCA95-D7C8-4E35-92D0-8D3D9BBE834B}"/>
              </a:ext>
            </a:extLst>
          </p:cNvPr>
          <p:cNvGrpSpPr/>
          <p:nvPr/>
        </p:nvGrpSpPr>
        <p:grpSpPr>
          <a:xfrm>
            <a:off x="7839134" y="5548142"/>
            <a:ext cx="2186851" cy="1055858"/>
            <a:chOff x="2308247" y="3441133"/>
            <a:chExt cx="2186851" cy="10558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7ADBE47-4534-497C-9160-E985094FC8BF}"/>
                    </a:ext>
                  </a:extLst>
                </p:cNvPr>
                <p:cNvSpPr txBox="1"/>
                <p:nvPr/>
              </p:nvSpPr>
              <p:spPr>
                <a:xfrm>
                  <a:off x="2761866" y="3441133"/>
                  <a:ext cx="1651349" cy="4129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ℓ(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B7ADBE47-4534-497C-9160-E985094FC8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1866" y="3441133"/>
                  <a:ext cx="1651349" cy="41293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A2CE6A1-866B-43F6-B131-3EA6C55FB516}"/>
                </a:ext>
              </a:extLst>
            </p:cNvPr>
            <p:cNvGrpSpPr/>
            <p:nvPr/>
          </p:nvGrpSpPr>
          <p:grpSpPr>
            <a:xfrm>
              <a:off x="2308247" y="3868341"/>
              <a:ext cx="2186851" cy="628650"/>
              <a:chOff x="2961524" y="3928543"/>
              <a:chExt cx="2186851" cy="628650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2707742-8BAD-48C3-B2DB-9B3F6DE0F8CD}"/>
                  </a:ext>
                </a:extLst>
              </p:cNvPr>
              <p:cNvGrpSpPr/>
              <p:nvPr/>
            </p:nvGrpSpPr>
            <p:grpSpPr>
              <a:xfrm>
                <a:off x="3795713" y="3928543"/>
                <a:ext cx="638175" cy="628650"/>
                <a:chOff x="5648325" y="2800350"/>
                <a:chExt cx="638175" cy="628650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993975D3-BA7D-4427-AAE4-40E9D649E146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D8D90B8F-4537-42BE-9F59-DF8DAAC1C85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33" name="TextBox 32">
                      <a:extLst>
                        <a:ext uri="{FF2B5EF4-FFF2-40B4-BE49-F238E27FC236}">
                          <a16:creationId xmlns:a16="http://schemas.microsoft.com/office/drawing/2014/main" id="{D8D90B8F-4537-42BE-9F59-DF8DAAC1C85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CB5776CF-3C67-44A3-8D9B-BFB856AAC9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33750" y="4242867"/>
                <a:ext cx="461963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508FB97-84E9-4047-BBD0-13303EFE3212}"/>
                      </a:ext>
                    </a:extLst>
                  </p:cNvPr>
                  <p:cNvSpPr txBox="1"/>
                  <p:nvPr/>
                </p:nvSpPr>
                <p:spPr>
                  <a:xfrm>
                    <a:off x="2961524" y="4027811"/>
                    <a:ext cx="36984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6508FB97-84E9-4047-BBD0-13303EFE321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61524" y="4027811"/>
                    <a:ext cx="369845" cy="400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3A77845D-CB51-48CB-8911-04E784525399}"/>
                  </a:ext>
                </a:extLst>
              </p:cNvPr>
              <p:cNvCxnSpPr>
                <a:stCxn id="32" idx="3"/>
              </p:cNvCxnSpPr>
              <p:nvPr/>
            </p:nvCxnSpPr>
            <p:spPr>
              <a:xfrm flipV="1">
                <a:off x="4433888" y="4242867"/>
                <a:ext cx="32861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2EE4977-73D9-402F-ADA1-D6061FF82AB3}"/>
                      </a:ext>
                    </a:extLst>
                  </p:cNvPr>
                  <p:cNvSpPr txBox="1"/>
                  <p:nvPr/>
                </p:nvSpPr>
                <p:spPr>
                  <a:xfrm>
                    <a:off x="4762500" y="4027811"/>
                    <a:ext cx="3858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F2EE4977-73D9-402F-ADA1-D6061FF82A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62500" y="4027811"/>
                    <a:ext cx="385875" cy="400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9629AEA-B3BD-47A9-975E-E5E860208EB3}"/>
              </a:ext>
            </a:extLst>
          </p:cNvPr>
          <p:cNvGrpSpPr/>
          <p:nvPr/>
        </p:nvGrpSpPr>
        <p:grpSpPr>
          <a:xfrm>
            <a:off x="1554906" y="5483721"/>
            <a:ext cx="3929980" cy="1110517"/>
            <a:chOff x="6210739" y="3469967"/>
            <a:chExt cx="3929980" cy="11105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DF86672-0610-4869-A01D-D1DE1AB7EFCE}"/>
                </a:ext>
              </a:extLst>
            </p:cNvPr>
            <p:cNvGrpSpPr/>
            <p:nvPr/>
          </p:nvGrpSpPr>
          <p:grpSpPr>
            <a:xfrm>
              <a:off x="7277100" y="3951834"/>
              <a:ext cx="638175" cy="628650"/>
              <a:chOff x="5648325" y="2800350"/>
              <a:chExt cx="638175" cy="628650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123CF4E-40BB-40B7-A09D-1E466043AAB4}"/>
                  </a:ext>
                </a:extLst>
              </p:cNvPr>
              <p:cNvSpPr/>
              <p:nvPr/>
            </p:nvSpPr>
            <p:spPr>
              <a:xfrm>
                <a:off x="5648325" y="2800350"/>
                <a:ext cx="638175" cy="62865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6B09974-47CF-4EF9-9E14-CB72D8181A19}"/>
                      </a:ext>
                    </a:extLst>
                  </p:cNvPr>
                  <p:cNvSpPr txBox="1"/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𝑮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C6B09974-47CF-4EF9-9E14-CB72D8181A1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93A457E-783D-4F04-AC53-1660E06C3E2A}"/>
                </a:ext>
              </a:extLst>
            </p:cNvPr>
            <p:cNvGrpSpPr/>
            <p:nvPr/>
          </p:nvGrpSpPr>
          <p:grpSpPr>
            <a:xfrm>
              <a:off x="8784431" y="3951834"/>
              <a:ext cx="638175" cy="628650"/>
              <a:chOff x="5648325" y="2800350"/>
              <a:chExt cx="638175" cy="62865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014899-8284-4BE7-8607-89C9B178C9D3}"/>
                  </a:ext>
                </a:extLst>
              </p:cNvPr>
              <p:cNvSpPr/>
              <p:nvPr/>
            </p:nvSpPr>
            <p:spPr>
              <a:xfrm>
                <a:off x="5648325" y="2800350"/>
                <a:ext cx="638175" cy="62865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59054BC-6CC0-4DE1-92FC-8F579C48A47E}"/>
                      </a:ext>
                    </a:extLst>
                  </p:cNvPr>
                  <p:cNvSpPr txBox="1"/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𝑫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959054BC-6CC0-4DE1-92FC-8F579C48A47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43641" y="2883842"/>
                    <a:ext cx="447541" cy="461665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8AEEB36E-C69E-4DE8-86BD-E5CFF6732ED8}"/>
                </a:ext>
              </a:extLst>
            </p:cNvPr>
            <p:cNvCxnSpPr/>
            <p:nvPr/>
          </p:nvCxnSpPr>
          <p:spPr>
            <a:xfrm>
              <a:off x="6581775" y="4265116"/>
              <a:ext cx="69532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7A6ADE0-92BF-44D5-BA8C-4856C968CA81}"/>
                </a:ext>
              </a:extLst>
            </p:cNvPr>
            <p:cNvCxnSpPr>
              <a:cxnSpLocks/>
            </p:cNvCxnSpPr>
            <p:nvPr/>
          </p:nvCxnSpPr>
          <p:spPr>
            <a:xfrm>
              <a:off x="7915275" y="4266159"/>
              <a:ext cx="86677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1EE676C-8150-4ABF-B5D6-2C0D3C7F336B}"/>
                    </a:ext>
                  </a:extLst>
                </p:cNvPr>
                <p:cNvSpPr txBox="1"/>
                <p:nvPr/>
              </p:nvSpPr>
              <p:spPr>
                <a:xfrm>
                  <a:off x="7483659" y="3469967"/>
                  <a:ext cx="139608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51EE676C-8150-4ABF-B5D6-2C0D3C7F3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3659" y="3469967"/>
                  <a:ext cx="1396088" cy="40011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5516494-FD5D-44BD-89D1-64B3F473B3B5}"/>
                    </a:ext>
                  </a:extLst>
                </p:cNvPr>
                <p:cNvSpPr txBox="1"/>
                <p:nvPr/>
              </p:nvSpPr>
              <p:spPr>
                <a:xfrm>
                  <a:off x="6210739" y="4035326"/>
                  <a:ext cx="36984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5516494-FD5D-44BD-89D1-64B3F473B3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10739" y="4035326"/>
                  <a:ext cx="369845" cy="400110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DD66CF19-9801-4BAB-AB26-F4DA93E860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26232" y="4270593"/>
              <a:ext cx="328612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5651A1-DA27-4B1B-B14B-299420D25705}"/>
                    </a:ext>
                  </a:extLst>
                </p:cNvPr>
                <p:cNvSpPr txBox="1"/>
                <p:nvPr/>
              </p:nvSpPr>
              <p:spPr>
                <a:xfrm>
                  <a:off x="9754844" y="4055536"/>
                  <a:ext cx="38587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715651A1-DA27-4B1B-B14B-299420D25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4844" y="4055536"/>
                  <a:ext cx="385875" cy="400110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F51403-F8BC-4215-BEAA-E4B434061F73}"/>
              </a:ext>
            </a:extLst>
          </p:cNvPr>
          <p:cNvCxnSpPr/>
          <p:nvPr/>
        </p:nvCxnSpPr>
        <p:spPr>
          <a:xfrm>
            <a:off x="522372" y="5349707"/>
            <a:ext cx="11032067" cy="0"/>
          </a:xfrm>
          <a:prstGeom prst="lin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0FBA05A-19B6-4215-B6D0-B240DE3178F0}"/>
                  </a:ext>
                </a:extLst>
              </p:cNvPr>
              <p:cNvSpPr/>
              <p:nvPr/>
            </p:nvSpPr>
            <p:spPr>
              <a:xfrm>
                <a:off x="114473" y="5440331"/>
                <a:ext cx="2133425" cy="40010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always outputs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600" dirty="0">
                  <a:solidFill>
                    <a:schemeClr val="tx1"/>
                  </a:solidFill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90FBA05A-19B6-4215-B6D0-B240DE3178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73" y="5440331"/>
                <a:ext cx="2133425" cy="400108"/>
              </a:xfrm>
              <a:prstGeom prst="rect">
                <a:avLst/>
              </a:prstGeom>
              <a:blipFill>
                <a:blip r:embed="rId14"/>
                <a:stretch>
                  <a:fillRect t="-2941" b="-147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030D55A-91B8-4C5C-9415-21EBC6817F80}"/>
                  </a:ext>
                </a:extLst>
              </p:cNvPr>
              <p:cNvSpPr/>
              <p:nvPr/>
            </p:nvSpPr>
            <p:spPr>
              <a:xfrm>
                <a:off x="10208521" y="5414165"/>
                <a:ext cx="1934378" cy="85254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outputs </a:t>
                </a:r>
                <a14:m>
                  <m:oMath xmlns:m="http://schemas.openxmlformats.org/officeDocument/2006/math">
                    <m:r>
                      <a:rPr lang="en-US" sz="1600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except</a:t>
                </a:r>
              </a:p>
              <a:p>
                <a:pPr algn="ctr"/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with probability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−ℓ</m:t>
                        </m:r>
                        <m:d>
                          <m:dPr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D030D55A-91B8-4C5C-9415-21EBC6817F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8521" y="5414165"/>
                <a:ext cx="1934378" cy="852548"/>
              </a:xfrm>
              <a:prstGeom prst="rect">
                <a:avLst/>
              </a:prstGeom>
              <a:blipFill>
                <a:blip r:embed="rId15"/>
                <a:stretch>
                  <a:fillRect t="-1408" r="-940" b="-7042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969C0538-454F-4698-80D8-15EBB708EC30}"/>
              </a:ext>
            </a:extLst>
          </p:cNvPr>
          <p:cNvGrpSpPr/>
          <p:nvPr/>
        </p:nvGrpSpPr>
        <p:grpSpPr>
          <a:xfrm>
            <a:off x="9682461" y="112156"/>
            <a:ext cx="2407938" cy="5080918"/>
            <a:chOff x="9682461" y="112156"/>
            <a:chExt cx="2407938" cy="5080918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04F2B02-2F5A-48D7-BF04-62578C277434}"/>
                </a:ext>
              </a:extLst>
            </p:cNvPr>
            <p:cNvSpPr/>
            <p:nvPr/>
          </p:nvSpPr>
          <p:spPr>
            <a:xfrm>
              <a:off x="10156022" y="112156"/>
              <a:ext cx="1934377" cy="5080918"/>
            </a:xfrm>
            <a:prstGeom prst="ellipse">
              <a:avLst/>
            </a:prstGeom>
            <a:pattFill prst="pct20">
              <a:fgClr>
                <a:schemeClr val="accent1"/>
              </a:fgClr>
              <a:bgClr>
                <a:schemeClr val="bg1"/>
              </a:bgClr>
            </a:patt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6C6F6AD-EAFE-43BD-A167-2FB6A75EC77F}"/>
                    </a:ext>
                  </a:extLst>
                </p:cNvPr>
                <p:cNvSpPr txBox="1"/>
                <p:nvPr/>
              </p:nvSpPr>
              <p:spPr>
                <a:xfrm>
                  <a:off x="9682461" y="254000"/>
                  <a:ext cx="1068819" cy="3879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6C6F6AD-EAFE-43BD-A167-2FB6A75EC7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2461" y="254000"/>
                  <a:ext cx="1068819" cy="387927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0FAAF52-E633-42C8-A700-312B655A7270}"/>
              </a:ext>
            </a:extLst>
          </p:cNvPr>
          <p:cNvGrpSpPr/>
          <p:nvPr/>
        </p:nvGrpSpPr>
        <p:grpSpPr>
          <a:xfrm>
            <a:off x="8024056" y="2550269"/>
            <a:ext cx="1094371" cy="960913"/>
            <a:chOff x="8024056" y="2550269"/>
            <a:chExt cx="1094371" cy="960913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C5D758CA-606C-4106-9695-33DDA6AFCB8E}"/>
                </a:ext>
              </a:extLst>
            </p:cNvPr>
            <p:cNvSpPr/>
            <p:nvPr/>
          </p:nvSpPr>
          <p:spPr>
            <a:xfrm>
              <a:off x="8558767" y="2868948"/>
              <a:ext cx="559660" cy="642234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D24C324-FEF9-4BFE-A48D-ABDDA34878A4}"/>
                    </a:ext>
                  </a:extLst>
                </p:cNvPr>
                <p:cNvSpPr txBox="1"/>
                <p:nvPr/>
              </p:nvSpPr>
              <p:spPr>
                <a:xfrm>
                  <a:off x="8024056" y="2550269"/>
                  <a:ext cx="8423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4D24C324-FEF9-4BFE-A48D-ABDDA34878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24056" y="2550269"/>
                  <a:ext cx="842345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DAAC2A7-7AB6-4D30-9C91-910BA71ADB47}"/>
              </a:ext>
            </a:extLst>
          </p:cNvPr>
          <p:cNvGrpSpPr/>
          <p:nvPr/>
        </p:nvGrpSpPr>
        <p:grpSpPr>
          <a:xfrm>
            <a:off x="8768639" y="1030423"/>
            <a:ext cx="2656922" cy="3594374"/>
            <a:chOff x="8768639" y="1030423"/>
            <a:chExt cx="2656922" cy="3594374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1E7762E-B809-410F-8D4D-7111790E90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38597" y="1030423"/>
              <a:ext cx="1983283" cy="197910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FFB368A-DF0E-4EA0-A4C7-F69E8DB57687}"/>
                </a:ext>
              </a:extLst>
            </p:cNvPr>
            <p:cNvCxnSpPr/>
            <p:nvPr/>
          </p:nvCxnSpPr>
          <p:spPr>
            <a:xfrm>
              <a:off x="8992409" y="3206059"/>
              <a:ext cx="2130801" cy="30512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362796E-4160-4468-A110-A8973681211E}"/>
                </a:ext>
              </a:extLst>
            </p:cNvPr>
            <p:cNvCxnSpPr/>
            <p:nvPr/>
          </p:nvCxnSpPr>
          <p:spPr>
            <a:xfrm>
              <a:off x="8768639" y="3279977"/>
              <a:ext cx="2532635" cy="13448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8AD257E-1E23-4FA4-82D6-4EF82921B979}"/>
                </a:ext>
              </a:extLst>
            </p:cNvPr>
            <p:cNvCxnSpPr/>
            <p:nvPr/>
          </p:nvCxnSpPr>
          <p:spPr>
            <a:xfrm flipV="1">
              <a:off x="8768639" y="2376487"/>
              <a:ext cx="2656922" cy="789676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ACE55EB-E902-4734-8C69-02D0D0A231EB}"/>
                    </a:ext>
                  </a:extLst>
                </p:cNvPr>
                <p:cNvSpPr txBox="1"/>
                <p:nvPr/>
              </p:nvSpPr>
              <p:spPr>
                <a:xfrm>
                  <a:off x="9437232" y="2857999"/>
                  <a:ext cx="50687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ACE55EB-E902-4734-8C69-02D0D0A231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37232" y="2857999"/>
                  <a:ext cx="506870" cy="523220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680F6D-9A71-4D87-84EE-3CA0CB64E7FB}"/>
              </a:ext>
            </a:extLst>
          </p:cNvPr>
          <p:cNvGrpSpPr/>
          <p:nvPr/>
        </p:nvGrpSpPr>
        <p:grpSpPr>
          <a:xfrm>
            <a:off x="11123210" y="1457632"/>
            <a:ext cx="431229" cy="461665"/>
            <a:chOff x="11123210" y="1457632"/>
            <a:chExt cx="431229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9BB9D32-7FD6-4276-80B8-EF0FD5CFC340}"/>
                    </a:ext>
                  </a:extLst>
                </p:cNvPr>
                <p:cNvSpPr txBox="1"/>
                <p:nvPr/>
              </p:nvSpPr>
              <p:spPr>
                <a:xfrm>
                  <a:off x="11148238" y="1457632"/>
                  <a:ext cx="4062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19BB9D32-7FD6-4276-80B8-EF0FD5CFC3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48238" y="1457632"/>
                  <a:ext cx="406201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0B8567C-082A-4453-B43E-6A3E7D76701C}"/>
                </a:ext>
              </a:extLst>
            </p:cNvPr>
            <p:cNvSpPr/>
            <p:nvPr/>
          </p:nvSpPr>
          <p:spPr>
            <a:xfrm>
              <a:off x="11123210" y="1808210"/>
              <a:ext cx="60290" cy="5065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5E394CD-E5A4-4B45-BDF1-19CFBD2159CF}"/>
                  </a:ext>
                </a:extLst>
              </p:cNvPr>
              <p:cNvSpPr txBox="1"/>
              <p:nvPr/>
            </p:nvSpPr>
            <p:spPr>
              <a:xfrm>
                <a:off x="4513876" y="3710926"/>
                <a:ext cx="5562741" cy="7476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𝑮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0,1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  <m:r>
                            <m:rPr>
                              <m:nor/>
                            </m:rPr>
                            <a:rPr lang="en-US" sz="2000" dirty="0"/>
                            <m:t> 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≤1/2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5E394CD-E5A4-4B45-BDF1-19CFBD215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876" y="3710926"/>
                <a:ext cx="5562741" cy="747641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C3193C-4CEA-4477-AB42-56AFC6A65971}"/>
                  </a:ext>
                </a:extLst>
              </p:cNvPr>
              <p:cNvSpPr txBox="1"/>
              <p:nvPr/>
            </p:nvSpPr>
            <p:spPr>
              <a:xfrm>
                <a:off x="4223914" y="4569228"/>
                <a:ext cx="5199757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≥1/2.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5EC3193C-4CEA-4477-AB42-56AFC6A65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914" y="4569228"/>
                <a:ext cx="5199757" cy="439736"/>
              </a:xfrm>
              <a:prstGeom prst="rect">
                <a:avLst/>
              </a:prstGeom>
              <a:blipFill>
                <a:blip r:embed="rId21"/>
                <a:stretch>
                  <a:fillRect b="-9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274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PSEUDORANDOM GENERATORS (PRGs)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How to construct PRGs.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It’s an art form. Lots of constructions do exist.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For example: is this a </a:t>
                </a:r>
                <a:r>
                  <a:rPr lang="en-US" sz="1800" b="1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PRG</a:t>
                </a:r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?</a:t>
                </a:r>
              </a:p>
              <a:p>
                <a:pPr marL="0" indent="0">
                  <a:buNone/>
                </a:pPr>
                <a:r>
                  <a:rPr lang="en-US" sz="1800" b="1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input: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>
                  <a:latin typeface="Biome Light" panose="020B0502040204020203" pitchFamily="34" charset="0"/>
                </a:endParaRPr>
              </a:p>
              <a:p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⊕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  <m:t>2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⊕⋯⊕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  <m:t>𝑠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1800" dirty="0">
                  <a:latin typeface="Biome Light" panose="020B0502040204020203" pitchFamily="34" charset="0"/>
                </a:endParaRPr>
              </a:p>
              <a:p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output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||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Biome Light" panose="020B0502040204020203" pitchFamily="34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Biome Light" panose="020B05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Biome Light" panose="020B0502040204020203" pitchFamily="34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Biome Light" panose="020B0502040204020203" pitchFamily="34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1800" dirty="0">
                    <a:latin typeface="Biome Light" panose="020B0502040204020203" pitchFamily="34" charset="0"/>
                    <a:cs typeface="Biome Light" panose="020B0502040204020203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  <a:cs typeface="Biome Light" panose="020B0502040204020203" pitchFamily="34" charset="0"/>
                  </a:rPr>
                  <a:t>If yes, why? If no, how would you break it?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  <a:cs typeface="Biome Light" panose="020B0502040204020203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Biome Light" panose="020B0502040204020203" pitchFamily="34" charset="0"/>
                  <a:cs typeface="Biome Light" panose="020B0502040204020203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565467" cy="5350933"/>
              </a:xfrm>
              <a:blipFill>
                <a:blip r:embed="rId2"/>
                <a:stretch>
                  <a:fillRect l="-421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53383A49-91E8-4C59-9998-6D7AC64A2D57}"/>
              </a:ext>
            </a:extLst>
          </p:cNvPr>
          <p:cNvGrpSpPr/>
          <p:nvPr/>
        </p:nvGrpSpPr>
        <p:grpSpPr>
          <a:xfrm>
            <a:off x="6949459" y="1154097"/>
            <a:ext cx="5984631" cy="2862322"/>
            <a:chOff x="6949459" y="1154097"/>
            <a:chExt cx="5984631" cy="286232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13449D-A6BE-4511-8DA8-DF66F9CBB6E5}"/>
                </a:ext>
              </a:extLst>
            </p:cNvPr>
            <p:cNvSpPr txBox="1"/>
            <p:nvPr/>
          </p:nvSpPr>
          <p:spPr>
            <a:xfrm>
              <a:off x="6949459" y="1154097"/>
              <a:ext cx="59846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Avenir Next LT Pro" panose="020B0504020202020204" pitchFamily="34" charset="0"/>
                </a:rPr>
                <a:t>How about this? Is this a </a:t>
              </a:r>
              <a:r>
                <a:rPr lang="en-US" b="1" dirty="0">
                  <a:latin typeface="Avenir Next LT Pro" panose="020B0504020202020204" pitchFamily="34" charset="0"/>
                </a:rPr>
                <a:t>PRG</a:t>
              </a:r>
              <a:r>
                <a:rPr lang="en-US" dirty="0">
                  <a:latin typeface="Avenir Next LT Pro" panose="020B0504020202020204" pitchFamily="34" charset="0"/>
                </a:rPr>
                <a:t>?</a:t>
              </a: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r>
                <a:rPr lang="en-US" dirty="0">
                  <a:latin typeface="Avenir Next LT Pro" panose="020B0504020202020204" pitchFamily="34" charset="0"/>
                </a:rPr>
                <a:t>(input is 256 bytes; output length arbitrary.)</a:t>
              </a:r>
            </a:p>
          </p:txBody>
        </p:sp>
        <p:pic>
          <p:nvPicPr>
            <p:cNvPr id="5" name="Picture 4" descr="RC4">
              <a:extLst>
                <a:ext uri="{FF2B5EF4-FFF2-40B4-BE49-F238E27FC236}">
                  <a16:creationId xmlns:a16="http://schemas.microsoft.com/office/drawing/2014/main" id="{FFB2A0D1-8D5E-4244-9370-3378113A7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39584" y="1774656"/>
              <a:ext cx="3446551" cy="165434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D1C2ED-CBA2-49C9-BCFC-F5D071778DF1}"/>
              </a:ext>
            </a:extLst>
          </p:cNvPr>
          <p:cNvGrpSpPr/>
          <p:nvPr/>
        </p:nvGrpSpPr>
        <p:grpSpPr>
          <a:xfrm>
            <a:off x="2007699" y="3894521"/>
            <a:ext cx="5984631" cy="2862322"/>
            <a:chOff x="2007699" y="3894521"/>
            <a:chExt cx="5984631" cy="286232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EDB280D-0D5A-417B-8CC8-66F5DBEDBE6E}"/>
                </a:ext>
              </a:extLst>
            </p:cNvPr>
            <p:cNvSpPr txBox="1"/>
            <p:nvPr/>
          </p:nvSpPr>
          <p:spPr>
            <a:xfrm>
              <a:off x="2007699" y="3894521"/>
              <a:ext cx="598463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Avenir Next LT Pro" panose="020B0504020202020204" pitchFamily="34" charset="0"/>
              </a:endParaRPr>
            </a:p>
            <a:p>
              <a:r>
                <a:rPr lang="en-US" dirty="0">
                  <a:latin typeface="Avenir Next LT Pro" panose="020B0504020202020204" pitchFamily="34" charset="0"/>
                </a:rPr>
                <a:t>Or this one?</a:t>
              </a: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endParaRPr lang="en-US" dirty="0">
                <a:latin typeface="Avenir Next LT Pro" panose="020B0504020202020204" pitchFamily="34" charset="0"/>
              </a:endParaRPr>
            </a:p>
            <a:p>
              <a:r>
                <a:rPr lang="en-US" dirty="0">
                  <a:latin typeface="Avenir Next LT Pro" panose="020B0504020202020204" pitchFamily="34" charset="0"/>
                </a:rPr>
                <a:t>(arithmetic still mod 256)</a:t>
              </a:r>
            </a:p>
          </p:txBody>
        </p:sp>
        <p:pic>
          <p:nvPicPr>
            <p:cNvPr id="13" name="Picture 1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488CB5E6-CDC0-45C8-B42D-2DAE27BDC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0808" y="4654694"/>
              <a:ext cx="3704025" cy="15350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822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 CRYPTO: CHALLENGES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This intuition seems sound. How can we formalize it?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1. Notions to define: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“random-looking”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“good-enough” randomness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“feasible” vs “infeasible” algorithms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“secure” encryption (can’t be same as perfect secrecy, we gave up on that.)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2. Stuff to construct: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 function which produces “good enough” randomness against “feasible” algorithms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3. Theorems we have to prove: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 construction in the previous slide is secure.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3571073-724C-4BBB-A1D4-0C6E67620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974975"/>
            <a:ext cx="552450" cy="552450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BF6002EB-11DB-4715-B45B-478DD70A5028}"/>
              </a:ext>
            </a:extLst>
          </p:cNvPr>
          <p:cNvSpPr/>
          <p:nvPr/>
        </p:nvSpPr>
        <p:spPr>
          <a:xfrm rot="10800000">
            <a:off x="4019550" y="2381249"/>
            <a:ext cx="171450" cy="61912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E89EE0-B2CA-472F-990A-03D7182AFB4A}"/>
              </a:ext>
            </a:extLst>
          </p:cNvPr>
          <p:cNvCxnSpPr/>
          <p:nvPr/>
        </p:nvCxnSpPr>
        <p:spPr>
          <a:xfrm flipH="1">
            <a:off x="8657859" y="3666535"/>
            <a:ext cx="132397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DDE95F9-E4FD-446C-B649-4A54B2CDA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09" y="4443709"/>
            <a:ext cx="552450" cy="552450"/>
          </a:xfrm>
          <a:prstGeom prst="rect">
            <a:avLst/>
          </a:prstGeom>
        </p:spPr>
      </p:pic>
      <p:pic>
        <p:nvPicPr>
          <p:cNvPr id="12" name="Picture 1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815E09B-0964-4843-8619-899EE2E7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48" y="2385483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66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 : HISTORICAL CIPHERS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Caesar cipher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basic shift cipher;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broken: brute-force </a:t>
            </a:r>
            <a:r>
              <a:rPr lang="en-US" sz="1800" dirty="0" err="1">
                <a:latin typeface="Avenir Next LT Pro" panose="020B0504020202020204" pitchFamily="34" charset="0"/>
              </a:rPr>
              <a:t>keysearch</a:t>
            </a:r>
            <a:r>
              <a:rPr lang="en-US" sz="1800" dirty="0">
                <a:latin typeface="Avenir Next LT Pro" panose="020B0504020202020204" pitchFamily="34" charset="0"/>
              </a:rPr>
              <a:t>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Substitution cipher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permute alphabet instead of shifting;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broken: frequency analysis.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 err="1">
                <a:latin typeface="Avenir Next LT Pro" panose="020B0504020202020204" pitchFamily="34" charset="0"/>
              </a:rPr>
              <a:t>Vigenére</a:t>
            </a:r>
            <a:r>
              <a:rPr lang="en-US" sz="1800" b="1" dirty="0">
                <a:latin typeface="Avenir Next LT Pro" panose="020B0504020202020204" pitchFamily="34" charset="0"/>
              </a:rPr>
              <a:t> cipher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“add” plaintext and repeated passphrase;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broken: frequency analysis + brute-force key.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726C8D4-F07D-438D-95AC-E20EA2E98C39}"/>
              </a:ext>
            </a:extLst>
          </p:cNvPr>
          <p:cNvGrpSpPr/>
          <p:nvPr/>
        </p:nvGrpSpPr>
        <p:grpSpPr>
          <a:xfrm>
            <a:off x="4703621" y="933239"/>
            <a:ext cx="7376036" cy="2495761"/>
            <a:chOff x="4703621" y="933239"/>
            <a:chExt cx="7376036" cy="24957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69834CA-4BDA-458F-BBE3-E64C475543BE}"/>
                </a:ext>
              </a:extLst>
            </p:cNvPr>
            <p:cNvGrpSpPr/>
            <p:nvPr/>
          </p:nvGrpSpPr>
          <p:grpSpPr>
            <a:xfrm>
              <a:off x="6872727" y="946836"/>
              <a:ext cx="5206930" cy="2482164"/>
              <a:chOff x="4299904" y="2409856"/>
              <a:chExt cx="5206930" cy="2482164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FACB43A2-B387-43FF-9D9F-892795A8118D}"/>
                  </a:ext>
                </a:extLst>
              </p:cNvPr>
              <p:cNvGrpSpPr/>
              <p:nvPr/>
            </p:nvGrpSpPr>
            <p:grpSpPr>
              <a:xfrm>
                <a:off x="4299904" y="2954866"/>
                <a:ext cx="4549285" cy="1290341"/>
                <a:chOff x="2767437" y="2870200"/>
                <a:chExt cx="4549285" cy="1290341"/>
              </a:xfrm>
            </p:grpSpPr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453C8809-F4EE-41E2-8C39-AF6C2B0722CF}"/>
                    </a:ext>
                  </a:extLst>
                </p:cNvPr>
                <p:cNvSpPr txBox="1"/>
                <p:nvPr/>
              </p:nvSpPr>
              <p:spPr>
                <a:xfrm>
                  <a:off x="3996266" y="2870200"/>
                  <a:ext cx="211468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ATTACK AT DAWN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BFB4B9D-4C98-4564-AC5F-D28ADD7E4A04}"/>
                    </a:ext>
                  </a:extLst>
                </p:cNvPr>
                <p:cNvSpPr txBox="1"/>
                <p:nvPr/>
              </p:nvSpPr>
              <p:spPr>
                <a:xfrm>
                  <a:off x="4122597" y="3791209"/>
                  <a:ext cx="183896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>
                      <a:latin typeface="Courier New" panose="02070309020205020404" pitchFamily="49" charset="0"/>
                      <a:cs typeface="Courier New" panose="02070309020205020404" pitchFamily="49" charset="0"/>
                    </a:rPr>
                    <a:t>DWWDFNDWGDZR</a:t>
                  </a: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C53ED214-8112-4E9D-BBF8-FF437524A8DC}"/>
                    </a:ext>
                  </a:extLst>
                </p:cNvPr>
                <p:cNvGrpSpPr/>
                <p:nvPr/>
              </p:nvGrpSpPr>
              <p:grpSpPr>
                <a:xfrm>
                  <a:off x="5739471" y="3052750"/>
                  <a:ext cx="754462" cy="926583"/>
                  <a:chOff x="5922433" y="3098799"/>
                  <a:chExt cx="431800" cy="728133"/>
                </a:xfrm>
              </p:grpSpPr>
              <p:sp>
                <p:nvSpPr>
                  <p:cNvPr id="15" name="Arc 14">
                    <a:extLst>
                      <a:ext uri="{FF2B5EF4-FFF2-40B4-BE49-F238E27FC236}">
                        <a16:creationId xmlns:a16="http://schemas.microsoft.com/office/drawing/2014/main" id="{C6D03B23-D2DE-4803-8AEB-86EC8D01A524}"/>
                      </a:ext>
                    </a:extLst>
                  </p:cNvPr>
                  <p:cNvSpPr/>
                  <p:nvPr/>
                </p:nvSpPr>
                <p:spPr>
                  <a:xfrm>
                    <a:off x="5922433" y="3098799"/>
                    <a:ext cx="431800" cy="728133"/>
                  </a:xfrm>
                  <a:prstGeom prst="arc">
                    <a:avLst/>
                  </a:prstGeom>
                  <a:ln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" name="Arc 15">
                    <a:extLst>
                      <a:ext uri="{FF2B5EF4-FFF2-40B4-BE49-F238E27FC236}">
                        <a16:creationId xmlns:a16="http://schemas.microsoft.com/office/drawing/2014/main" id="{C888CC12-AADC-4DD8-A0A9-ED66D31C0604}"/>
                      </a:ext>
                    </a:extLst>
                  </p:cNvPr>
                  <p:cNvSpPr/>
                  <p:nvPr/>
                </p:nvSpPr>
                <p:spPr>
                  <a:xfrm flipV="1">
                    <a:off x="5922433" y="3098799"/>
                    <a:ext cx="431800" cy="728133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2F5394C-AD18-4ED9-86ED-57C78FD01346}"/>
                    </a:ext>
                  </a:extLst>
                </p:cNvPr>
                <p:cNvSpPr txBox="1"/>
                <p:nvPr/>
              </p:nvSpPr>
              <p:spPr>
                <a:xfrm>
                  <a:off x="6493933" y="3346764"/>
                  <a:ext cx="82278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decrypt</a:t>
                  </a:r>
                </a:p>
              </p:txBody>
            </p: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FC6EBAF5-CF68-409D-9019-DCDFF4EAAA93}"/>
                    </a:ext>
                  </a:extLst>
                </p:cNvPr>
                <p:cNvGrpSpPr/>
                <p:nvPr/>
              </p:nvGrpSpPr>
              <p:grpSpPr>
                <a:xfrm flipH="1" flipV="1">
                  <a:off x="3590226" y="3052079"/>
                  <a:ext cx="754462" cy="926583"/>
                  <a:chOff x="5922433" y="3098799"/>
                  <a:chExt cx="431800" cy="728133"/>
                </a:xfrm>
              </p:grpSpPr>
              <p:sp>
                <p:nvSpPr>
                  <p:cNvPr id="13" name="Arc 12">
                    <a:extLst>
                      <a:ext uri="{FF2B5EF4-FFF2-40B4-BE49-F238E27FC236}">
                        <a16:creationId xmlns:a16="http://schemas.microsoft.com/office/drawing/2014/main" id="{B91DF4DB-6180-49AC-991A-7731042DFA24}"/>
                      </a:ext>
                    </a:extLst>
                  </p:cNvPr>
                  <p:cNvSpPr/>
                  <p:nvPr/>
                </p:nvSpPr>
                <p:spPr>
                  <a:xfrm>
                    <a:off x="5922433" y="3098799"/>
                    <a:ext cx="431800" cy="728133"/>
                  </a:xfrm>
                  <a:prstGeom prst="arc">
                    <a:avLst/>
                  </a:prstGeom>
                  <a:ln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Arc 13">
                    <a:extLst>
                      <a:ext uri="{FF2B5EF4-FFF2-40B4-BE49-F238E27FC236}">
                        <a16:creationId xmlns:a16="http://schemas.microsoft.com/office/drawing/2014/main" id="{AA0371AD-6FC6-4D32-A8D5-E52D76574C03}"/>
                      </a:ext>
                    </a:extLst>
                  </p:cNvPr>
                  <p:cNvSpPr/>
                  <p:nvPr/>
                </p:nvSpPr>
                <p:spPr>
                  <a:xfrm flipV="1">
                    <a:off x="5922433" y="3098799"/>
                    <a:ext cx="431800" cy="728133"/>
                  </a:xfrm>
                  <a:prstGeom prst="arc">
                    <a:avLst/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4D7B26F-E379-4379-B7AF-215930FE778A}"/>
                    </a:ext>
                  </a:extLst>
                </p:cNvPr>
                <p:cNvSpPr txBox="1"/>
                <p:nvPr/>
              </p:nvSpPr>
              <p:spPr>
                <a:xfrm>
                  <a:off x="2767437" y="3346093"/>
                  <a:ext cx="822789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i="1" dirty="0"/>
                    <a:t>encrypt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3246B9DD-4428-47C9-9580-3B154CCC2DF4}"/>
                  </a:ext>
                </a:extLst>
              </p:cNvPr>
              <p:cNvGrpSpPr/>
              <p:nvPr/>
            </p:nvGrpSpPr>
            <p:grpSpPr>
              <a:xfrm>
                <a:off x="7271938" y="2409856"/>
                <a:ext cx="2234896" cy="2482164"/>
                <a:chOff x="7271938" y="2409856"/>
                <a:chExt cx="2234896" cy="2482164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358632A3-A56E-4694-BD3A-971F6E1ABF92}"/>
                    </a:ext>
                  </a:extLst>
                </p:cNvPr>
                <p:cNvGrpSpPr/>
                <p:nvPr/>
              </p:nvGrpSpPr>
              <p:grpSpPr>
                <a:xfrm>
                  <a:off x="7271938" y="2409856"/>
                  <a:ext cx="2234896" cy="528019"/>
                  <a:chOff x="7271938" y="2409856"/>
                  <a:chExt cx="2234896" cy="528019"/>
                </a:xfrm>
              </p:grpSpPr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1520FE3-5404-47A7-897E-5B5898C1C2B2}"/>
                      </a:ext>
                    </a:extLst>
                  </p:cNvPr>
                  <p:cNvSpPr txBox="1"/>
                  <p:nvPr/>
                </p:nvSpPr>
                <p:spPr>
                  <a:xfrm>
                    <a:off x="7694928" y="2409856"/>
                    <a:ext cx="181190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i="1" dirty="0"/>
                      <a:t>message (plaintext)</a:t>
                    </a:r>
                  </a:p>
                </p:txBody>
              </p:sp>
              <p:cxnSp>
                <p:nvCxnSpPr>
                  <p:cNvPr id="23" name="Straight Arrow Connector 22">
                    <a:extLst>
                      <a:ext uri="{FF2B5EF4-FFF2-40B4-BE49-F238E27FC236}">
                        <a16:creationId xmlns:a16="http://schemas.microsoft.com/office/drawing/2014/main" id="{A2C7B576-048E-4F22-9726-540CBEC4A30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7271938" y="2665781"/>
                    <a:ext cx="422990" cy="272094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226D3B8A-5268-48E4-B61F-0D20827D612B}"/>
                    </a:ext>
                  </a:extLst>
                </p:cNvPr>
                <p:cNvGrpSpPr/>
                <p:nvPr/>
              </p:nvGrpSpPr>
              <p:grpSpPr>
                <a:xfrm>
                  <a:off x="7271939" y="4237843"/>
                  <a:ext cx="1605448" cy="654177"/>
                  <a:chOff x="7103476" y="2094233"/>
                  <a:chExt cx="1605448" cy="654177"/>
                </a:xfrm>
              </p:grpSpPr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034D0DD-CA3B-463B-B4B0-A7B48AA706B5}"/>
                      </a:ext>
                    </a:extLst>
                  </p:cNvPr>
                  <p:cNvSpPr txBox="1"/>
                  <p:nvPr/>
                </p:nvSpPr>
                <p:spPr>
                  <a:xfrm>
                    <a:off x="7694928" y="2409856"/>
                    <a:ext cx="1013996" cy="33855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600" i="1" dirty="0"/>
                      <a:t>ciphertext</a:t>
                    </a:r>
                  </a:p>
                </p:txBody>
              </p: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2844B276-1ED8-4FCE-8832-7E90CB9D4DC1}"/>
                      </a:ext>
                    </a:extLst>
                  </p:cNvPr>
                  <p:cNvCxnSpPr>
                    <a:cxnSpLocks/>
                    <a:stCxn id="20" idx="1"/>
                  </p:cNvCxnSpPr>
                  <p:nvPr/>
                </p:nvCxnSpPr>
                <p:spPr>
                  <a:xfrm flipH="1" flipV="1">
                    <a:off x="7103476" y="2094233"/>
                    <a:ext cx="591452" cy="484900"/>
                  </a:xfrm>
                  <a:prstGeom prst="straightConnector1">
                    <a:avLst/>
                  </a:prstGeom>
                  <a:ln>
                    <a:solidFill>
                      <a:srgbClr val="00B05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5DB01F3-8696-4F5C-AFE3-CA22D7C0CE52}"/>
                </a:ext>
              </a:extLst>
            </p:cNvPr>
            <p:cNvGrpSpPr/>
            <p:nvPr/>
          </p:nvGrpSpPr>
          <p:grpSpPr>
            <a:xfrm>
              <a:off x="4703621" y="933239"/>
              <a:ext cx="3172748" cy="1050385"/>
              <a:chOff x="8430849" y="1102821"/>
              <a:chExt cx="3172748" cy="105038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3CD87938-136A-449B-9093-5E9437552515}"/>
                      </a:ext>
                    </a:extLst>
                  </p:cNvPr>
                  <p:cNvSpPr txBox="1"/>
                  <p:nvPr/>
                </p:nvSpPr>
                <p:spPr>
                  <a:xfrm>
                    <a:off x="8437794" y="1441376"/>
                    <a:ext cx="316580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pc="600" dirty="0"/>
                      <a:t>ABCDEFGHIJKLM </a:t>
                    </a:r>
                    <a14:m>
                      <m:oMath xmlns:m="http://schemas.openxmlformats.org/officeDocument/2006/math">
                        <m:r>
                          <a:rPr lang="en-US" b="0" i="1" spc="600" smtClean="0">
                            <a:latin typeface="Cambria Math" panose="02040503050406030204" pitchFamily="18" charset="0"/>
                          </a:rPr>
                          <m:t>⋯</m:t>
                        </m:r>
                      </m:oMath>
                    </a14:m>
                    <a:endParaRPr lang="en-US" spc="600" dirty="0"/>
                  </a:p>
                </p:txBody>
              </p:sp>
            </mc:Choice>
            <mc:Fallback xmlns="">
              <p:sp>
                <p:nvSpPr>
                  <p:cNvPr id="3" name="TextBox 2">
                    <a:extLst>
                      <a:ext uri="{FF2B5EF4-FFF2-40B4-BE49-F238E27FC236}">
                        <a16:creationId xmlns:a16="http://schemas.microsoft.com/office/drawing/2014/main" id="{DA3EBA3B-19BC-4580-BEA4-84651FC1033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7794" y="1441376"/>
                    <a:ext cx="3165803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734" t="-8197" b="-245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D586A699-BFD6-4712-A42A-C7142AA66A71}"/>
                  </a:ext>
                </a:extLst>
              </p:cNvPr>
              <p:cNvCxnSpPr/>
              <p:nvPr/>
            </p:nvCxnSpPr>
            <p:spPr>
              <a:xfrm>
                <a:off x="8565555" y="1441376"/>
                <a:ext cx="56726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E845E1CD-7F16-4146-89CD-0BB87F825B8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565555" y="1795817"/>
                <a:ext cx="567267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BB7FC8E-2E84-4B16-B1E1-F2C933C17D78}"/>
                  </a:ext>
                </a:extLst>
              </p:cNvPr>
              <p:cNvSpPr txBox="1"/>
              <p:nvPr/>
            </p:nvSpPr>
            <p:spPr>
              <a:xfrm>
                <a:off x="8437794" y="1102821"/>
                <a:ext cx="82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encrypt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9EAD5ED-E4A0-44BE-8C96-1BBEEA664117}"/>
                  </a:ext>
                </a:extLst>
              </p:cNvPr>
              <p:cNvSpPr txBox="1"/>
              <p:nvPr/>
            </p:nvSpPr>
            <p:spPr>
              <a:xfrm>
                <a:off x="8430849" y="1814652"/>
                <a:ext cx="8227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decrypt</a:t>
                </a:r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3DD3D29-02A9-432D-AD73-416A4CF3BF14}"/>
              </a:ext>
            </a:extLst>
          </p:cNvPr>
          <p:cNvGrpSpPr/>
          <p:nvPr/>
        </p:nvGrpSpPr>
        <p:grpSpPr>
          <a:xfrm>
            <a:off x="4954255" y="2624578"/>
            <a:ext cx="3664424" cy="2577740"/>
            <a:chOff x="4954255" y="2624578"/>
            <a:chExt cx="3664424" cy="257774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FF18E89-FDD2-4EF8-895D-85513ECEC590}"/>
                </a:ext>
              </a:extLst>
            </p:cNvPr>
            <p:cNvGrpSpPr/>
            <p:nvPr/>
          </p:nvGrpSpPr>
          <p:grpSpPr>
            <a:xfrm>
              <a:off x="4954255" y="2624578"/>
              <a:ext cx="925638" cy="2577740"/>
              <a:chOff x="3360237" y="2086936"/>
              <a:chExt cx="925638" cy="257774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D7028F5-E412-4D20-9540-DE3C9998B120}"/>
                      </a:ext>
                    </a:extLst>
                  </p:cNvPr>
                  <p:cNvSpPr txBox="1"/>
                  <p:nvPr/>
                </p:nvSpPr>
                <p:spPr>
                  <a:xfrm>
                    <a:off x="3360237" y="2356352"/>
                    <a:ext cx="925638" cy="230832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oMath>
                      </m:oMathPara>
                    </a14:m>
                    <a:endParaRPr lang="en-US" dirty="0"/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b="0" i="1" dirty="0">
                      <a:latin typeface="Cambria Math" panose="02040503050406030204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b="0" dirty="0"/>
                  </a:p>
                  <a:p>
                    <a:endParaRPr lang="en-US" b="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ED7028F5-E412-4D20-9540-DE3C9998B12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0237" y="2356352"/>
                    <a:ext cx="925638" cy="23083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185EC75-0D4C-4832-8854-B84DBF6C2851}"/>
                  </a:ext>
                </a:extLst>
              </p:cNvPr>
              <p:cNvSpPr txBox="1"/>
              <p:nvPr/>
            </p:nvSpPr>
            <p:spPr>
              <a:xfrm>
                <a:off x="3593698" y="2086936"/>
                <a:ext cx="458715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key</a:t>
                </a:r>
              </a:p>
            </p:txBody>
          </p:sp>
        </p:grpSp>
        <p:pic>
          <p:nvPicPr>
            <p:cNvPr id="33" name="Picture 2">
              <a:extLst>
                <a:ext uri="{FF2B5EF4-FFF2-40B4-BE49-F238E27FC236}">
                  <a16:creationId xmlns:a16="http://schemas.microsoft.com/office/drawing/2014/main" id="{9271AEDC-ECDA-4F4B-90C6-8ACCF6222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9563" y="2704438"/>
              <a:ext cx="2669116" cy="21352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FC2959A-FB32-4909-9154-CBFA8E45DB44}"/>
              </a:ext>
            </a:extLst>
          </p:cNvPr>
          <p:cNvGrpSpPr/>
          <p:nvPr/>
        </p:nvGrpSpPr>
        <p:grpSpPr>
          <a:xfrm>
            <a:off x="5533355" y="3928533"/>
            <a:ext cx="6529297" cy="2290153"/>
            <a:chOff x="5533355" y="3928533"/>
            <a:chExt cx="6529297" cy="229015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EF36CE6A-3618-4CEA-96BE-3FE52C5A440D}"/>
                </a:ext>
              </a:extLst>
            </p:cNvPr>
            <p:cNvGrpSpPr/>
            <p:nvPr/>
          </p:nvGrpSpPr>
          <p:grpSpPr>
            <a:xfrm>
              <a:off x="5533355" y="5172245"/>
              <a:ext cx="6282266" cy="1046441"/>
              <a:chOff x="2116667" y="2387600"/>
              <a:chExt cx="6282266" cy="1046441"/>
            </a:xfrm>
          </p:grpSpPr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D0A1C99-A18C-4980-831B-F9A8979E9CD2}"/>
                  </a:ext>
                </a:extLst>
              </p:cNvPr>
              <p:cNvSpPr txBox="1"/>
              <p:nvPr/>
            </p:nvSpPr>
            <p:spPr>
              <a:xfrm>
                <a:off x="2548467" y="2387600"/>
                <a:ext cx="44807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YOUCANEXPECTNOHELPFROMTHISSIDEOFTHERIVER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337028F-E0E0-49D6-9254-0C0ACF5F62BF}"/>
                  </a:ext>
                </a:extLst>
              </p:cNvPr>
              <p:cNvSpPr txBox="1"/>
              <p:nvPr/>
            </p:nvSpPr>
            <p:spPr>
              <a:xfrm>
                <a:off x="2548467" y="2756932"/>
                <a:ext cx="44807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VICTORVICTORVICTORVICTORVICTORVICTORVICT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6D5221C-F526-45CA-BAE9-697FAAAA9202}"/>
                  </a:ext>
                </a:extLst>
              </p:cNvPr>
              <p:cNvSpPr txBox="1"/>
              <p:nvPr/>
            </p:nvSpPr>
            <p:spPr>
              <a:xfrm>
                <a:off x="2548467" y="3126264"/>
                <a:ext cx="448071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UXXWPFAGSYRLJXKYAHBARGIZEBVCSWKOWBTJEEHL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6D45AE7-85BB-48CF-AE78-E1635D405CCE}"/>
                  </a:ext>
                </a:extLst>
              </p:cNvPr>
              <p:cNvSpPr txBox="1"/>
              <p:nvPr/>
            </p:nvSpPr>
            <p:spPr>
              <a:xfrm>
                <a:off x="2209913" y="2710197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+</a:t>
                </a: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10A78DA-79B3-4C67-AA59-B538D642E215}"/>
                  </a:ext>
                </a:extLst>
              </p:cNvPr>
              <p:cNvCxnSpPr/>
              <p:nvPr/>
            </p:nvCxnSpPr>
            <p:spPr>
              <a:xfrm>
                <a:off x="2116667" y="3126264"/>
                <a:ext cx="628226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4D342F22-344D-4F7D-B4A7-33871AB1E540}"/>
                  </a:ext>
                </a:extLst>
              </p:cNvPr>
              <p:cNvSpPr txBox="1"/>
              <p:nvPr/>
            </p:nvSpPr>
            <p:spPr>
              <a:xfrm>
                <a:off x="2209913" y="3066493"/>
                <a:ext cx="27443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=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1B705067-4C1D-45F8-A038-0D7D5F737A2E}"/>
                </a:ext>
              </a:extLst>
            </p:cNvPr>
            <p:cNvGrpSpPr/>
            <p:nvPr/>
          </p:nvGrpSpPr>
          <p:grpSpPr>
            <a:xfrm>
              <a:off x="11233579" y="3928533"/>
              <a:ext cx="829073" cy="2122795"/>
              <a:chOff x="4665134" y="2737072"/>
              <a:chExt cx="829073" cy="212279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1985BF4F-5364-4FAA-A708-98DE729EEAF9}"/>
                  </a:ext>
                </a:extLst>
              </p:cNvPr>
              <p:cNvSpPr/>
              <p:nvPr/>
            </p:nvSpPr>
            <p:spPr>
              <a:xfrm>
                <a:off x="4724400" y="2737072"/>
                <a:ext cx="186266" cy="2122795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E8ACF08-B05A-4E92-AD55-E81C2BD1B79C}"/>
                  </a:ext>
                </a:extLst>
              </p:cNvPr>
              <p:cNvSpPr txBox="1"/>
              <p:nvPr/>
            </p:nvSpPr>
            <p:spPr>
              <a:xfrm>
                <a:off x="4665134" y="2737072"/>
                <a:ext cx="829073" cy="16004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UXXWPF</a:t>
                </a:r>
              </a:p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AGSYRL</a:t>
                </a:r>
              </a:p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JXKYAH</a:t>
                </a:r>
              </a:p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BARGIZ</a:t>
                </a:r>
              </a:p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EBVCSW</a:t>
                </a:r>
              </a:p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KOWBTJ</a:t>
                </a:r>
              </a:p>
              <a:p>
                <a:r>
                  <a:rPr lang="en-US" sz="1400" b="1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EEHL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471500A0-D5D7-45D9-A5E9-BAC78A2EFA33}"/>
                </a:ext>
              </a:extLst>
            </p:cNvPr>
            <p:cNvCxnSpPr>
              <a:stCxn id="39" idx="3"/>
            </p:cNvCxnSpPr>
            <p:nvPr/>
          </p:nvCxnSpPr>
          <p:spPr>
            <a:xfrm flipV="1">
              <a:off x="10445869" y="5088467"/>
              <a:ext cx="727835" cy="97633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193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RECALL: PERFECT SECRECY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D7ABA-1F56-4B99-95E6-485B192F1DFF}"/>
              </a:ext>
            </a:extLst>
          </p:cNvPr>
          <p:cNvGrpSpPr/>
          <p:nvPr/>
        </p:nvGrpSpPr>
        <p:grpSpPr>
          <a:xfrm>
            <a:off x="397933" y="1107205"/>
            <a:ext cx="11489267" cy="1131170"/>
            <a:chOff x="482320" y="2843685"/>
            <a:chExt cx="11150879" cy="2620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9FFE78-0F24-4093-A506-AAF6F8238F9A}"/>
                </a:ext>
              </a:extLst>
            </p:cNvPr>
            <p:cNvSpPr/>
            <p:nvPr/>
          </p:nvSpPr>
          <p:spPr>
            <a:xfrm>
              <a:off x="482320" y="2843685"/>
              <a:ext cx="11150879" cy="26209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806009-F47D-43BA-9D6C-5C0862A33D49}"/>
                    </a:ext>
                  </a:extLst>
                </p:cNvPr>
                <p:cNvSpPr txBox="1"/>
                <p:nvPr/>
              </p:nvSpPr>
              <p:spPr>
                <a:xfrm>
                  <a:off x="558799" y="2912835"/>
                  <a:ext cx="10984010" cy="2415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1.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(very informal)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An encryption scheme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semantically secret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if, for all choices of adversary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“prior information” function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“target information” function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the following property holds:</a:t>
                  </a:r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𝐄𝐧</m:t>
                                    </m:r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latin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806009-F47D-43BA-9D6C-5C0862A33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9" y="2912835"/>
                  <a:ext cx="10984010" cy="2415511"/>
                </a:xfrm>
                <a:prstGeom prst="rect">
                  <a:avLst/>
                </a:prstGeom>
                <a:blipFill>
                  <a:blip r:embed="rId2"/>
                  <a:stretch>
                    <a:fillRect l="-431" t="-2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B87FD2-CFBD-4FC6-A6A8-FC1DC43ACCF2}"/>
              </a:ext>
            </a:extLst>
          </p:cNvPr>
          <p:cNvGrpSpPr/>
          <p:nvPr/>
        </p:nvGrpSpPr>
        <p:grpSpPr>
          <a:xfrm>
            <a:off x="397933" y="2280891"/>
            <a:ext cx="11489267" cy="1131170"/>
            <a:chOff x="482320" y="2843685"/>
            <a:chExt cx="11150879" cy="14268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1B3DD6-B584-400F-B42C-0108A0EFD235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D36A01-D83C-4F50-8E76-E013B6599DE6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203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2.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secret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plaintext distribution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every plaintext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and every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D36A01-D83C-4F50-8E76-E013B6599D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203516"/>
                </a:xfrm>
                <a:prstGeom prst="rect">
                  <a:avLst/>
                </a:prstGeom>
                <a:blipFill>
                  <a:blip r:embed="rId3"/>
                  <a:stretch>
                    <a:fillRect l="-457" t="-2548" b="-5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D3673A-D3A9-4BF8-9B36-61065DFCFCCD}"/>
              </a:ext>
            </a:extLst>
          </p:cNvPr>
          <p:cNvGrpSpPr/>
          <p:nvPr/>
        </p:nvGrpSpPr>
        <p:grpSpPr>
          <a:xfrm>
            <a:off x="397933" y="3454577"/>
            <a:ext cx="11489267" cy="1131170"/>
            <a:chOff x="482320" y="2843685"/>
            <a:chExt cx="11150879" cy="14268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0FD77C-AD83-49A1-B0FE-01AE7BA5F9D3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17FB4F2-CE30-4896-B2FE-355A6B936CDD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323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3.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secret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plaintext distribution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every plaintext pair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and every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𝐄𝐧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𝐄𝐧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17FB4F2-CE30-4896-B2FE-355A6B936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323952"/>
                </a:xfrm>
                <a:prstGeom prst="rect">
                  <a:avLst/>
                </a:prstGeom>
                <a:blipFill>
                  <a:blip r:embed="rId4"/>
                  <a:stretch>
                    <a:fillRect l="-457" t="-2907" b="-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6A44C7-2D52-4015-93DD-E844CF25F297}"/>
              </a:ext>
            </a:extLst>
          </p:cNvPr>
          <p:cNvGrpSpPr/>
          <p:nvPr/>
        </p:nvGrpSpPr>
        <p:grpSpPr>
          <a:xfrm>
            <a:off x="397933" y="4620156"/>
            <a:ext cx="11489267" cy="1065942"/>
            <a:chOff x="482320" y="2843685"/>
            <a:chExt cx="11150879" cy="14268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169A39-02CF-480E-8D26-550AF743B746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93388F6-65B1-496F-9CEF-7E28029CE5A5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982811" cy="973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4.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has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indistinguishable ciphertexts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IND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game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</m:t>
                        </m:r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93388F6-65B1-496F-9CEF-7E28029CE5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982811" cy="973042"/>
                </a:xfrm>
                <a:prstGeom prst="rect">
                  <a:avLst/>
                </a:prstGeom>
                <a:blipFill>
                  <a:blip r:embed="rId5"/>
                  <a:stretch>
                    <a:fillRect l="-431" t="-336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2466C1-9D23-41CE-B54A-5CDF530C1F34}"/>
              </a:ext>
            </a:extLst>
          </p:cNvPr>
          <p:cNvGrpSpPr/>
          <p:nvPr/>
        </p:nvGrpSpPr>
        <p:grpSpPr>
          <a:xfrm>
            <a:off x="397933" y="5865575"/>
            <a:ext cx="11489267" cy="584372"/>
            <a:chOff x="482320" y="2843685"/>
            <a:chExt cx="11150879" cy="142686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B54E06-0878-4FA4-BF92-0E694962A3D1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D95B02-1C68-4080-A362-6F169B4443D5}"/>
                </a:ext>
              </a:extLst>
            </p:cNvPr>
            <p:cNvSpPr txBox="1"/>
            <p:nvPr/>
          </p:nvSpPr>
          <p:spPr>
            <a:xfrm>
              <a:off x="559998" y="2927700"/>
              <a:ext cx="10432898" cy="44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Theorem 1.</a:t>
              </a:r>
              <a:r>
                <a:rPr lang="en-US" dirty="0">
                  <a:latin typeface="Avenir Next LT Pro" panose="020B0504020202020204" pitchFamily="34" charset="0"/>
                </a:rPr>
                <a:t> Definitions 1-4 are all equivalent.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64279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INDISTINGUISHABILITY OF CIPHERTEXTS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i="1" dirty="0">
                    <a:latin typeface="Avenir Next LT Pro" panose="020B0504020202020204" pitchFamily="34" charset="0"/>
                  </a:rPr>
                  <a:t>Indistinguishability experiment (IND).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b="0" i="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b="0" i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outputs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0" dirty="0">
                    <a:latin typeface="+mj-lt"/>
                  </a:rPr>
                  <a:t> </a:t>
                </a:r>
                <a:r>
                  <a:rPr lang="en-US" sz="1800" i="0" dirty="0">
                    <a:latin typeface="Avenir Next LT Pro" panose="020B0504020202020204" pitchFamily="34" charset="0"/>
                  </a:rPr>
                  <a:t>with</a:t>
                </a:r>
                <a:r>
                  <a:rPr lang="en-US" sz="18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We sample a key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a coin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then we give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 ciphertext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7C74A-C1FB-4F30-A0B5-6B102D9650FA}"/>
              </a:ext>
            </a:extLst>
          </p:cNvPr>
          <p:cNvGrpSpPr/>
          <p:nvPr/>
        </p:nvGrpSpPr>
        <p:grpSpPr>
          <a:xfrm>
            <a:off x="7144973" y="1723840"/>
            <a:ext cx="4498275" cy="2259619"/>
            <a:chOff x="7144973" y="1723840"/>
            <a:chExt cx="4498275" cy="225961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7038A0D-E3A4-4249-91E3-A06BEE24ED78}"/>
                </a:ext>
              </a:extLst>
            </p:cNvPr>
            <p:cNvGrpSpPr/>
            <p:nvPr/>
          </p:nvGrpSpPr>
          <p:grpSpPr>
            <a:xfrm>
              <a:off x="7144973" y="1723840"/>
              <a:ext cx="4498275" cy="2259619"/>
              <a:chOff x="7144973" y="1723840"/>
              <a:chExt cx="4498275" cy="22596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4B4C800-7D43-441B-85BC-34A9FD092F2D}"/>
                  </a:ext>
                </a:extLst>
              </p:cNvPr>
              <p:cNvGrpSpPr/>
              <p:nvPr/>
            </p:nvGrpSpPr>
            <p:grpSpPr>
              <a:xfrm>
                <a:off x="7155021" y="1723840"/>
                <a:ext cx="4488227" cy="986503"/>
                <a:chOff x="7697037" y="1676310"/>
                <a:chExt cx="4488227" cy="9865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3E48B584-1F62-427F-95CD-5AF249829B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CFB33F73-ED85-4DEC-A40E-EBB1FAE0D8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EE6F74DE-0D0F-4BCC-8C9A-410625DC0C1B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DBDEA48D-FE91-4321-82E2-BA441D3168D2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6BD9B77F-1104-4E1F-BC8F-ADAB7E4D8D2B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C916EB9F-24D1-4207-8264-13F41AD76A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324E2ECF-AA1B-442B-AC91-67263F1839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DF64D439-2B50-4282-ACAD-95952D5911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846A5E71-9C5C-450C-A9D1-7549E343E0D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F1B888BE-AEAD-4BA4-98E6-B64CD5BAF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A39EAD00-FB07-40E8-B6A5-DFEFAB237B9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D51564F-AD70-410A-9182-58153E8B8C16}"/>
                    </a:ext>
                  </a:extLst>
                </p:cNvPr>
                <p:cNvCxnSpPr>
                  <a:cxnSpLocks/>
                  <a:stCxn id="57" idx="3"/>
                  <a:endCxn id="59" idx="1"/>
                </p:cNvCxnSpPr>
                <p:nvPr/>
              </p:nvCxnSpPr>
              <p:spPr>
                <a:xfrm>
                  <a:off x="10064702" y="2036142"/>
                  <a:ext cx="435825" cy="142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632969F0-7FC8-42BC-809A-10B64750D6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873B9225-894F-47BA-9BD4-760B7E486D9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FCC12EBF-1979-47A6-BAA6-0B6A450A9C8A}"/>
                    </a:ext>
                  </a:extLst>
                </p:cNvPr>
                <p:cNvCxnSpPr>
                  <a:stCxn id="59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9A657BA-18C7-4CD2-A177-FEDD90B837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B3081936-0617-4D47-A4A8-408C72DF59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2707D1A-18EA-4A1D-BC5A-4B9C77CA065E}"/>
                  </a:ext>
                </a:extLst>
              </p:cNvPr>
              <p:cNvGrpSpPr/>
              <p:nvPr/>
            </p:nvGrpSpPr>
            <p:grpSpPr>
              <a:xfrm>
                <a:off x="7144973" y="2963168"/>
                <a:ext cx="4488227" cy="1020291"/>
                <a:chOff x="7697037" y="1676310"/>
                <a:chExt cx="4488227" cy="102029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300665C8-6BD7-4A92-B7A0-DFA2F34909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A6F20C4A-8F2F-4ABA-B7FE-D07F7C670B7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E44DF0A-9677-49E8-9B0C-8A77B24DCE7D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EF232444-56AF-4526-88F1-43DAA7655A31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>
                    <a:extLst>
                      <a:ext uri="{FF2B5EF4-FFF2-40B4-BE49-F238E27FC236}">
                        <a16:creationId xmlns:a16="http://schemas.microsoft.com/office/drawing/2014/main" id="{F7CE8FD6-B67F-46F8-9914-7E6A614B92A0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5C257E7A-2026-4117-A7A9-30C1CA4DCE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D424AFEB-E533-4EE8-BEB2-133713393B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0FFB1EC8-3554-4F98-A4F8-753593172D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92EBAF6C-3A6B-41F6-A432-5706208AA2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036A262-9B56-4D4A-8F9C-482E82A0D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0E22619-86CE-40CC-9CD9-92FB8254DFE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6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BC4DA3C-FBCC-4F85-A837-B6C63D0F6A66}"/>
                    </a:ext>
                  </a:extLst>
                </p:cNvPr>
                <p:cNvCxnSpPr>
                  <a:cxnSpLocks/>
                  <a:stCxn id="46" idx="3"/>
                  <a:endCxn id="48" idx="1"/>
                </p:cNvCxnSpPr>
                <p:nvPr/>
              </p:nvCxnSpPr>
              <p:spPr>
                <a:xfrm flipV="1">
                  <a:off x="10074750" y="2178254"/>
                  <a:ext cx="425777" cy="34239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1E3FF5E-AD45-43DD-964D-D4671BDA1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E600AE2-1EC6-43A6-97F7-88D13101E9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05FD53BC-F976-4FC6-AE91-B057EE81D441}"/>
                    </a:ext>
                  </a:extLst>
                </p:cNvPr>
                <p:cNvCxnSpPr>
                  <a:stCxn id="48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D2D75299-91F2-4E10-ACA9-0834134467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BE642588-40DD-4201-9E73-FC6283E081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/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/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92369" y="4583978"/>
            <a:ext cx="11150879" cy="1480898"/>
            <a:chOff x="482320" y="2843685"/>
            <a:chExt cx="11150879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792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has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indistinguishable ciphertexts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IND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792494"/>
                </a:xfrm>
                <a:prstGeom prst="rect">
                  <a:avLst/>
                </a:prstGeom>
                <a:blipFill>
                  <a:blip r:embed="rId18"/>
                  <a:stretch>
                    <a:fillRect l="-530" t="-2963" b="-4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30358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COMPUTATIONALLY-SECURE ENCRYPTION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Construction.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be a pseudorandom generator.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Define an encryption scheme (for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-bit messages) as follows: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clearly,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can be much larger than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we can’t hope for perfect secrecy (Shannon’s theorem);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can we have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IND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(indistinguishability of ciphertexts)?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2325EDA-44C0-4F05-9766-AAD438FF7486}"/>
              </a:ext>
            </a:extLst>
          </p:cNvPr>
          <p:cNvGrpSpPr/>
          <p:nvPr/>
        </p:nvGrpSpPr>
        <p:grpSpPr>
          <a:xfrm>
            <a:off x="7533097" y="2386553"/>
            <a:ext cx="3657603" cy="2084894"/>
            <a:chOff x="7583339" y="3316874"/>
            <a:chExt cx="3657603" cy="2084894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2118E2B-2E5E-4205-A0F5-C054604B438E}"/>
                </a:ext>
              </a:extLst>
            </p:cNvPr>
            <p:cNvGrpSpPr/>
            <p:nvPr/>
          </p:nvGrpSpPr>
          <p:grpSpPr>
            <a:xfrm>
              <a:off x="7583339" y="4662924"/>
              <a:ext cx="3657603" cy="738844"/>
              <a:chOff x="7606667" y="4812278"/>
              <a:chExt cx="3657603" cy="738844"/>
            </a:xfrm>
          </p:grpSpPr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96E1F4E3-0105-42DD-B17E-CCC9E133552B}"/>
                  </a:ext>
                </a:extLst>
              </p:cNvPr>
              <p:cNvCxnSpPr>
                <a:cxnSpLocks/>
                <a:endCxn id="39" idx="1"/>
              </p:cNvCxnSpPr>
              <p:nvPr/>
            </p:nvCxnSpPr>
            <p:spPr>
              <a:xfrm>
                <a:off x="8664313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6EFA480-EE50-41D1-AA23-2B5B96A4AAED}"/>
                      </a:ext>
                    </a:extLst>
                  </p:cNvPr>
                  <p:cNvSpPr txBox="1"/>
                  <p:nvPr/>
                </p:nvSpPr>
                <p:spPr>
                  <a:xfrm>
                    <a:off x="7606667" y="4812278"/>
                    <a:ext cx="1069973" cy="380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B6EFA480-EE50-41D1-AA23-2B5B96A4AA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606667" y="4812278"/>
                    <a:ext cx="1069973" cy="3808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C2E3B437-F0C8-41F3-9ED5-66ACE772E9C7}"/>
                      </a:ext>
                    </a:extLst>
                  </p:cNvPr>
                  <p:cNvSpPr txBox="1"/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wrap="none" rtlCol="0" anchor="ctr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⨁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F2E981A0-78E7-42EA-9FF6-6E8DDBA1628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12105" y="4812279"/>
                    <a:ext cx="437940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DA5EC2A8-16FB-4F58-A0D6-DE192DBF100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0045" y="4996945"/>
                <a:ext cx="54779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4BA7A867-F0E8-454B-A0D1-1A6B00E4C05B}"/>
                      </a:ext>
                    </a:extLst>
                  </p:cNvPr>
                  <p:cNvSpPr txBox="1"/>
                  <p:nvPr/>
                </p:nvSpPr>
                <p:spPr>
                  <a:xfrm>
                    <a:off x="10194297" y="4812278"/>
                    <a:ext cx="1069973" cy="3808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4BA7A867-F0E8-454B-A0D1-1A6B00E4C05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94297" y="4812278"/>
                    <a:ext cx="1069973" cy="3808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572EA2F9-33CC-4D7F-A7C0-77F67014F2AC}"/>
                  </a:ext>
                </a:extLst>
              </p:cNvPr>
              <p:cNvSpPr txBox="1"/>
              <p:nvPr/>
            </p:nvSpPr>
            <p:spPr>
              <a:xfrm>
                <a:off x="7756308" y="5212568"/>
                <a:ext cx="91101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plaintext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1BC0F66-7EF3-4891-AD49-808D8A4CCB5B}"/>
                  </a:ext>
                </a:extLst>
              </p:cNvPr>
              <p:cNvSpPr txBox="1"/>
              <p:nvPr/>
            </p:nvSpPr>
            <p:spPr>
              <a:xfrm>
                <a:off x="10073774" y="5212568"/>
                <a:ext cx="10139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/>
                  <a:t>ciphertext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8D90964D-DB06-4C3D-8CD1-8369BDE42637}"/>
                </a:ext>
              </a:extLst>
            </p:cNvPr>
            <p:cNvGrpSpPr/>
            <p:nvPr/>
          </p:nvGrpSpPr>
          <p:grpSpPr>
            <a:xfrm>
              <a:off x="9207438" y="3316874"/>
              <a:ext cx="393569" cy="1346050"/>
              <a:chOff x="9207438" y="3316874"/>
              <a:chExt cx="393569" cy="1346050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87000E05-FC9E-4E60-AB56-EBFB3410B502}"/>
                  </a:ext>
                </a:extLst>
              </p:cNvPr>
              <p:cNvGrpSpPr/>
              <p:nvPr/>
            </p:nvGrpSpPr>
            <p:grpSpPr>
              <a:xfrm>
                <a:off x="9207438" y="3316874"/>
                <a:ext cx="393569" cy="1022262"/>
                <a:chOff x="9207438" y="3316874"/>
                <a:chExt cx="393569" cy="102226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7" name="TextBox 76">
                      <a:extLst>
                        <a:ext uri="{FF2B5EF4-FFF2-40B4-BE49-F238E27FC236}">
                          <a16:creationId xmlns:a16="http://schemas.microsoft.com/office/drawing/2014/main" id="{B282B9E7-0AED-4809-8B8C-C423B1BA797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207438" y="3969804"/>
                      <a:ext cx="393569" cy="369332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9" name="TextBox 38">
                      <a:extLst>
                        <a:ext uri="{FF2B5EF4-FFF2-40B4-BE49-F238E27FC236}">
                          <a16:creationId xmlns:a16="http://schemas.microsoft.com/office/drawing/2014/main" id="{ED130DF8-0A61-4529-9364-40E854B288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207438" y="3969804"/>
                      <a:ext cx="393569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B3D5113B-4891-4C1C-969D-B4B35660C12E}"/>
                    </a:ext>
                  </a:extLst>
                </p:cNvPr>
                <p:cNvGrpSpPr/>
                <p:nvPr/>
              </p:nvGrpSpPr>
              <p:grpSpPr>
                <a:xfrm>
                  <a:off x="9218754" y="3316874"/>
                  <a:ext cx="370935" cy="652930"/>
                  <a:chOff x="9212105" y="3301306"/>
                  <a:chExt cx="370935" cy="652930"/>
                </a:xfrm>
              </p:grpSpPr>
              <p:cxnSp>
                <p:nvCxnSpPr>
                  <p:cNvPr id="79" name="Straight Arrow Connector 78">
                    <a:extLst>
                      <a:ext uri="{FF2B5EF4-FFF2-40B4-BE49-F238E27FC236}">
                        <a16:creationId xmlns:a16="http://schemas.microsoft.com/office/drawing/2014/main" id="{6564165E-73AF-46C4-B7AD-C70CAF26F21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397573" y="3630448"/>
                    <a:ext cx="0" cy="323788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80" name="TextBox 79">
                        <a:extLst>
                          <a:ext uri="{FF2B5EF4-FFF2-40B4-BE49-F238E27FC236}">
                            <a16:creationId xmlns:a16="http://schemas.microsoft.com/office/drawing/2014/main" id="{E8F8789D-3489-4BBC-8296-C8E2935CA40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9212105" y="3301306"/>
                        <a:ext cx="37093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85D30DB3-C865-4073-A800-61E8C22D4478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9212105" y="3301306"/>
                        <a:ext cx="370935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cxnSp>
            <p:nvCxnSpPr>
              <p:cNvPr id="76" name="Straight Arrow Connector 75">
                <a:extLst>
                  <a:ext uri="{FF2B5EF4-FFF2-40B4-BE49-F238E27FC236}">
                    <a16:creationId xmlns:a16="http://schemas.microsoft.com/office/drawing/2014/main" id="{BB1E6D1F-B6B4-4E8D-ABCD-2BFAFBBECB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407268" y="4339136"/>
                <a:ext cx="0" cy="32378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6B88E75-DDF0-451A-B858-22004FFCD780}"/>
              </a:ext>
            </a:extLst>
          </p:cNvPr>
          <p:cNvGrpSpPr/>
          <p:nvPr/>
        </p:nvGrpSpPr>
        <p:grpSpPr>
          <a:xfrm>
            <a:off x="692842" y="2492651"/>
            <a:ext cx="5433808" cy="2219322"/>
            <a:chOff x="3490547" y="2794058"/>
            <a:chExt cx="5784081" cy="271042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8599E67-9DC9-4C8D-9B7B-B207CAA6BA4A}"/>
                </a:ext>
              </a:extLst>
            </p:cNvPr>
            <p:cNvSpPr/>
            <p:nvPr/>
          </p:nvSpPr>
          <p:spPr>
            <a:xfrm>
              <a:off x="3587263" y="2794058"/>
              <a:ext cx="5687365" cy="266219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Construction: </a:t>
              </a:r>
              <a:r>
                <a:rPr lang="en-US" dirty="0">
                  <a:latin typeface="Avenir Next LT Pro" panose="020B0504020202020204" pitchFamily="34" charset="0"/>
                </a:rPr>
                <a:t>PRG scheme.</a:t>
              </a:r>
              <a:endParaRPr lang="en-US" b="1" dirty="0">
                <a:latin typeface="Avenir Next LT Pro" panose="020B05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54F788-B5D0-4ECD-A5CF-3F59168057D8}"/>
                    </a:ext>
                  </a:extLst>
                </p:cNvPr>
                <p:cNvSpPr txBox="1"/>
                <p:nvPr/>
              </p:nvSpPr>
              <p:spPr>
                <a:xfrm>
                  <a:off x="3490547" y="3023655"/>
                  <a:ext cx="5784081" cy="24808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lvl="1"/>
                  <a:r>
                    <a:rPr lang="en-US" i="1" dirty="0">
                      <a:latin typeface="Avenir Next LT Pro" panose="020B0504020202020204" pitchFamily="34" charset="0"/>
                    </a:rPr>
                    <a:t>Key generation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:  sample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lvl="1"/>
                  <a:endParaRPr lang="en-US" i="1" dirty="0">
                    <a:latin typeface="Avenir Next LT Pro" panose="020B0504020202020204" pitchFamily="34" charset="0"/>
                  </a:endParaRPr>
                </a:p>
                <a:p>
                  <a:pPr lvl="1"/>
                  <a:r>
                    <a:rPr lang="en-US" i="1" dirty="0">
                      <a:latin typeface="Avenir Next LT Pro" panose="020B0504020202020204" pitchFamily="34" charset="0"/>
                    </a:rPr>
                    <a:t>Encryption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:	     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;</a:t>
                  </a:r>
                </a:p>
                <a:p>
                  <a:pPr lvl="1"/>
                  <a:endParaRPr lang="en-US" i="1" dirty="0">
                    <a:latin typeface="Avenir Next LT Pro" panose="020B0504020202020204" pitchFamily="34" charset="0"/>
                  </a:endParaRPr>
                </a:p>
                <a:p>
                  <a:pPr lvl="1"/>
                  <a:r>
                    <a:rPr lang="en-US" i="1" dirty="0">
                      <a:latin typeface="Avenir Next LT Pro" panose="020B0504020202020204" pitchFamily="34" charset="0"/>
                    </a:rPr>
                    <a:t>Decryption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:	      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.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854F788-B5D0-4ECD-A5CF-3F59168057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547" y="3023655"/>
                  <a:ext cx="5784081" cy="2480827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76945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COMPUTATIONAL CRYPTO: CHALLENGES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This intuition seems sound. How can we formalize it?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1. Notions to define: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“random-looking”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“good-enough” randomness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“feasible” vs “infeasible” algorithms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“secure” encryption (can’t be same as perfect secrecy, we gave up on that.)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2. Stuff to construct: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a function which produces “good enough” randomness against “feasible” algorithms</a:t>
            </a: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3. Theorems we have to prove: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the construction in the previous slide is secure.</a:t>
            </a: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pic>
        <p:nvPicPr>
          <p:cNvPr id="5" name="Picture 4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F3571073-724C-4BBB-A1D4-0C6E67620B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50" y="2974975"/>
            <a:ext cx="552450" cy="552450"/>
          </a:xfrm>
          <a:prstGeom prst="rect">
            <a:avLst/>
          </a:prstGeom>
        </p:spPr>
      </p:pic>
      <p:sp>
        <p:nvSpPr>
          <p:cNvPr id="7" name="Left Brace 6">
            <a:extLst>
              <a:ext uri="{FF2B5EF4-FFF2-40B4-BE49-F238E27FC236}">
                <a16:creationId xmlns:a16="http://schemas.microsoft.com/office/drawing/2014/main" id="{BF6002EB-11DB-4715-B45B-478DD70A5028}"/>
              </a:ext>
            </a:extLst>
          </p:cNvPr>
          <p:cNvSpPr/>
          <p:nvPr/>
        </p:nvSpPr>
        <p:spPr>
          <a:xfrm rot="10800000">
            <a:off x="4019550" y="2381249"/>
            <a:ext cx="171450" cy="619125"/>
          </a:xfrm>
          <a:prstGeom prst="lef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4E89EE0-B2CA-472F-990A-03D7182AFB4A}"/>
              </a:ext>
            </a:extLst>
          </p:cNvPr>
          <p:cNvCxnSpPr/>
          <p:nvPr/>
        </p:nvCxnSpPr>
        <p:spPr>
          <a:xfrm flipH="1">
            <a:off x="5693595" y="5897269"/>
            <a:ext cx="1323975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1" name="Picture 10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EDDE95F9-E4FD-446C-B649-4A54B2CDAF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09" y="4443709"/>
            <a:ext cx="552450" cy="552450"/>
          </a:xfrm>
          <a:prstGeom prst="rect">
            <a:avLst/>
          </a:prstGeom>
        </p:spPr>
      </p:pic>
      <p:pic>
        <p:nvPicPr>
          <p:cNvPr id="12" name="Picture 11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D815E09B-0964-4843-8619-899EE2E7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748" y="2385483"/>
            <a:ext cx="552450" cy="55245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478AA24C-B0D0-4EAB-B3B7-459DF56704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549" y="3376083"/>
            <a:ext cx="5524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9819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PRG ENCRYPTION: SECURITY PROOF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Claim: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PRG encryption has indistinguishable ciphertexts.</a:t>
                </a:r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How to prove this?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What’s our only leverage? The assumption that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a PRG;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So let’s try proof by contradiction: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US" sz="2000" dirty="0">
                    <a:latin typeface="Avenir Next LT Pro" panose="020B0504020202020204" pitchFamily="34" charset="0"/>
                  </a:rPr>
                  <a:t>“If there’s an attacker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that can win the IND game,</a:t>
                </a:r>
              </a:p>
              <a:p>
                <a:pPr marL="0" indent="0" algn="ctr">
                  <a:buNone/>
                </a:pPr>
                <a:r>
                  <a:rPr lang="en-US" sz="2000" dirty="0">
                    <a:latin typeface="Avenir Next LT Pro" panose="020B0504020202020204" pitchFamily="34" charset="0"/>
                  </a:rPr>
                  <a:t>then there’s an attacker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.”</a:t>
                </a:r>
              </a:p>
              <a:p>
                <a:pPr marL="0" indent="0" algn="ctr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endParaRPr lang="en-US" sz="2000" dirty="0">
                  <a:latin typeface="Avenir Next LT Pro" panose="020B0504020202020204" pitchFamily="34" charset="0"/>
                </a:endParaRPr>
              </a:p>
              <a:p>
                <a:r>
                  <a:rPr lang="en-US" sz="2000" dirty="0">
                    <a:latin typeface="Avenir Next LT Pro" panose="020B0504020202020204" pitchFamily="34" charset="0"/>
                  </a:rPr>
                  <a:t>called a “reductionist proof” or “proof by reduction.”</a:t>
                </a:r>
              </a:p>
              <a:p>
                <a:r>
                  <a:rPr lang="en-US" sz="2000" dirty="0">
                    <a:latin typeface="Avenir Next LT Pro" panose="020B0504020202020204" pitchFamily="34" charset="0"/>
                  </a:rPr>
                  <a:t>used </a:t>
                </a:r>
                <a:r>
                  <a:rPr lang="en-US" sz="2000" b="1" i="1" dirty="0">
                    <a:latin typeface="Avenir Next LT Pro" panose="020B0504020202020204" pitchFamily="34" charset="0"/>
                  </a:rPr>
                  <a:t>a lot </a:t>
                </a:r>
                <a:r>
                  <a:rPr lang="en-US" sz="2000" dirty="0">
                    <a:latin typeface="Avenir Next LT Pro" panose="020B0504020202020204" pitchFamily="34" charset="0"/>
                  </a:rPr>
                  <a:t>in crypto: learn it, get used to it!</a:t>
                </a:r>
                <a:endParaRPr lang="en-US" sz="2000" b="1" dirty="0">
                  <a:latin typeface="Avenir Next LT Pro" panose="020B0504020202020204" pitchFamily="34" charset="0"/>
                </a:endParaRPr>
              </a:p>
              <a:p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049528F-BD54-4AFA-BF31-D77F881EEFE6}"/>
              </a:ext>
            </a:extLst>
          </p:cNvPr>
          <p:cNvGrpSpPr/>
          <p:nvPr/>
        </p:nvGrpSpPr>
        <p:grpSpPr>
          <a:xfrm>
            <a:off x="7693725" y="563033"/>
            <a:ext cx="4498275" cy="2259619"/>
            <a:chOff x="7144973" y="1723840"/>
            <a:chExt cx="4498275" cy="225961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52A8A116-7A62-45EA-BF17-6B8553A62031}"/>
                </a:ext>
              </a:extLst>
            </p:cNvPr>
            <p:cNvGrpSpPr/>
            <p:nvPr/>
          </p:nvGrpSpPr>
          <p:grpSpPr>
            <a:xfrm>
              <a:off x="7144973" y="1723840"/>
              <a:ext cx="4498275" cy="2259619"/>
              <a:chOff x="7144973" y="1723840"/>
              <a:chExt cx="4498275" cy="2259619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41540695-9FF6-49D2-9D66-648FC9322BAC}"/>
                  </a:ext>
                </a:extLst>
              </p:cNvPr>
              <p:cNvGrpSpPr/>
              <p:nvPr/>
            </p:nvGrpSpPr>
            <p:grpSpPr>
              <a:xfrm>
                <a:off x="7155021" y="1723840"/>
                <a:ext cx="4488227" cy="986503"/>
                <a:chOff x="7697037" y="1676310"/>
                <a:chExt cx="4488227" cy="9865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C8B1FC46-D5EB-4189-A712-3BC7BB21B8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CFB33F73-ED85-4DEC-A40E-EBB1FAE0D8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63731FDA-2922-451A-AEAC-FA4AD458A335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53" name="Straight Arrow Connector 52">
                    <a:extLst>
                      <a:ext uri="{FF2B5EF4-FFF2-40B4-BE49-F238E27FC236}">
                        <a16:creationId xmlns:a16="http://schemas.microsoft.com/office/drawing/2014/main" id="{4F491483-CA46-455C-A6C8-C964EBBA7D33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" name="Straight Arrow Connector 53">
                    <a:extLst>
                      <a:ext uri="{FF2B5EF4-FFF2-40B4-BE49-F238E27FC236}">
                        <a16:creationId xmlns:a16="http://schemas.microsoft.com/office/drawing/2014/main" id="{40468327-9D2E-4BB5-91A8-46C20AAA3DE2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5" name="TextBox 54">
                        <a:extLst>
                          <a:ext uri="{FF2B5EF4-FFF2-40B4-BE49-F238E27FC236}">
                            <a16:creationId xmlns:a16="http://schemas.microsoft.com/office/drawing/2014/main" id="{5B129C94-F0E0-482C-836A-8481B023DBC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324E2ECF-AA1B-442B-AC91-67263F1839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6" name="TextBox 55">
                        <a:extLst>
                          <a:ext uri="{FF2B5EF4-FFF2-40B4-BE49-F238E27FC236}">
                            <a16:creationId xmlns:a16="http://schemas.microsoft.com/office/drawing/2014/main" id="{2C1AF891-A92E-44B9-A610-D48D674C55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846A5E71-9C5C-450C-A9D1-7549E343E0D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F67875A4-7C81-4BE4-96AB-CDBB57E97D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A39EAD00-FB07-40E8-B6A5-DFEFAB237B9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EE093332-A7F1-4972-AB66-2EE1EC5A6CA5}"/>
                    </a:ext>
                  </a:extLst>
                </p:cNvPr>
                <p:cNvCxnSpPr>
                  <a:cxnSpLocks/>
                  <a:stCxn id="48" idx="3"/>
                  <a:endCxn id="50" idx="1"/>
                </p:cNvCxnSpPr>
                <p:nvPr/>
              </p:nvCxnSpPr>
              <p:spPr>
                <a:xfrm>
                  <a:off x="10064702" y="2036142"/>
                  <a:ext cx="435825" cy="142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Rectangle 49">
                      <a:extLst>
                        <a:ext uri="{FF2B5EF4-FFF2-40B4-BE49-F238E27FC236}">
                          <a16:creationId xmlns:a16="http://schemas.microsoft.com/office/drawing/2014/main" id="{02B7CD08-461D-4895-A72F-FDB405EA57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873B9225-894F-47BA-9BD4-760B7E486D9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1" name="Straight Arrow Connector 50">
                  <a:extLst>
                    <a:ext uri="{FF2B5EF4-FFF2-40B4-BE49-F238E27FC236}">
                      <a16:creationId xmlns:a16="http://schemas.microsoft.com/office/drawing/2014/main" id="{AFCB7E4C-D94F-4A38-86FD-01993332057E}"/>
                    </a:ext>
                  </a:extLst>
                </p:cNvPr>
                <p:cNvCxnSpPr>
                  <a:stCxn id="50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3AC0F02E-723F-4B8C-A4D3-5A029D21A7C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B3081936-0617-4D47-A4A8-408C72DF59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4A9CBDA-C7B4-4847-9AA6-C15268B40BC0}"/>
                  </a:ext>
                </a:extLst>
              </p:cNvPr>
              <p:cNvGrpSpPr/>
              <p:nvPr/>
            </p:nvGrpSpPr>
            <p:grpSpPr>
              <a:xfrm>
                <a:off x="7144973" y="2963168"/>
                <a:ext cx="4488227" cy="1020291"/>
                <a:chOff x="7697037" y="1676310"/>
                <a:chExt cx="4488227" cy="102029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Rectangle 29">
                      <a:extLst>
                        <a:ext uri="{FF2B5EF4-FFF2-40B4-BE49-F238E27FC236}">
                          <a16:creationId xmlns:a16="http://schemas.microsoft.com/office/drawing/2014/main" id="{B2B010B9-BFFE-4542-818E-0715F1CA1D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A6F20C4A-8F2F-4ABA-B7FE-D07F7C670B7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D7704649-590D-4B34-B098-0CAF3E4C0BBB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41" name="Straight Arrow Connector 40">
                    <a:extLst>
                      <a:ext uri="{FF2B5EF4-FFF2-40B4-BE49-F238E27FC236}">
                        <a16:creationId xmlns:a16="http://schemas.microsoft.com/office/drawing/2014/main" id="{2AA6491A-13F7-4749-96A2-8B37CBDA3E8A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44E08752-CBED-40BC-A4D8-33C433553BAF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4" name="TextBox 43">
                        <a:extLst>
                          <a:ext uri="{FF2B5EF4-FFF2-40B4-BE49-F238E27FC236}">
                            <a16:creationId xmlns:a16="http://schemas.microsoft.com/office/drawing/2014/main" id="{89DB6F0D-9522-4E51-AC36-C58F124985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D424AFEB-E533-4EE8-BEB2-133713393B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A00CB704-98A8-4442-A781-4BF03658713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92EBAF6C-3A6B-41F6-A432-5706208AA2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Rectangle 31">
                      <a:extLst>
                        <a:ext uri="{FF2B5EF4-FFF2-40B4-BE49-F238E27FC236}">
                          <a16:creationId xmlns:a16="http://schemas.microsoft.com/office/drawing/2014/main" id="{73C5291F-F379-412A-A2A6-A88DB461844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0E22619-86CE-40CC-9CD9-92FB8254DFE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6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12ABCF9-9520-4331-8D87-40780AE0AD8E}"/>
                    </a:ext>
                  </a:extLst>
                </p:cNvPr>
                <p:cNvCxnSpPr>
                  <a:cxnSpLocks/>
                  <a:stCxn id="32" idx="3"/>
                  <a:endCxn id="34" idx="1"/>
                </p:cNvCxnSpPr>
                <p:nvPr/>
              </p:nvCxnSpPr>
              <p:spPr>
                <a:xfrm flipV="1">
                  <a:off x="10074750" y="2178254"/>
                  <a:ext cx="425777" cy="34239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Rectangle 33">
                      <a:extLst>
                        <a:ext uri="{FF2B5EF4-FFF2-40B4-BE49-F238E27FC236}">
                          <a16:creationId xmlns:a16="http://schemas.microsoft.com/office/drawing/2014/main" id="{9906FD8E-DF0A-4C92-BE02-6A14630978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E600AE2-1EC6-43A6-97F7-88D13101E9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35" name="Straight Arrow Connector 34">
                  <a:extLst>
                    <a:ext uri="{FF2B5EF4-FFF2-40B4-BE49-F238E27FC236}">
                      <a16:creationId xmlns:a16="http://schemas.microsoft.com/office/drawing/2014/main" id="{55641889-5449-4544-BA44-77537FF359B8}"/>
                    </a:ext>
                  </a:extLst>
                </p:cNvPr>
                <p:cNvCxnSpPr>
                  <a:stCxn id="34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00F8536D-9108-4F78-BE44-40FFA92B01E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BE642588-40DD-4201-9E73-FC6283E081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3722C5D-EF1A-4E8B-BC6D-4AB7F3884FA0}"/>
                    </a:ext>
                  </a:extLst>
                </p:cNvPr>
                <p:cNvSpPr txBox="1"/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C3722C5D-EF1A-4E8B-BC6D-4AB7F3884F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C31E2A4-A3C8-442E-AE9B-251D399EF236}"/>
                    </a:ext>
                  </a:extLst>
                </p:cNvPr>
                <p:cNvSpPr txBox="1"/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4C31E2A4-A3C8-442E-AE9B-251D399EF2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8018E39-E3F3-43B9-900A-81871E7FA0DB}"/>
              </a:ext>
            </a:extLst>
          </p:cNvPr>
          <p:cNvGrpSpPr/>
          <p:nvPr/>
        </p:nvGrpSpPr>
        <p:grpSpPr>
          <a:xfrm>
            <a:off x="5289382" y="3999244"/>
            <a:ext cx="1697901" cy="596830"/>
            <a:chOff x="5289382" y="3627455"/>
            <a:chExt cx="1697901" cy="59683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D26EC1B-DB52-4089-8671-4C88984A51B6}"/>
                </a:ext>
              </a:extLst>
            </p:cNvPr>
            <p:cNvCxnSpPr/>
            <p:nvPr/>
          </p:nvCxnSpPr>
          <p:spPr>
            <a:xfrm flipV="1">
              <a:off x="5627077" y="3627455"/>
              <a:ext cx="944545" cy="190919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7808EED-2B03-4252-AF5C-E9A833428DBC}"/>
                </a:ext>
              </a:extLst>
            </p:cNvPr>
            <p:cNvSpPr txBox="1"/>
            <p:nvPr/>
          </p:nvSpPr>
          <p:spPr>
            <a:xfrm>
              <a:off x="5289382" y="3824175"/>
              <a:ext cx="1697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Avenir Next LT Pro" panose="020B0504020202020204" pitchFamily="34" charset="0"/>
                </a:rPr>
                <a:t>distinguisher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208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PRG ENCRYPTION: SECURITY PROOF: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RECALL PRG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5654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Cryptographic </a:t>
            </a:r>
            <a:r>
              <a:rPr lang="en-US" sz="1800" b="1" dirty="0" err="1">
                <a:latin typeface="Avenir Next LT Pro" panose="020B0504020202020204" pitchFamily="34" charset="0"/>
              </a:rPr>
              <a:t>pseudorandomness</a:t>
            </a: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A546E47-CC79-48D9-9B32-B267984D5FDA}"/>
              </a:ext>
            </a:extLst>
          </p:cNvPr>
          <p:cNvGrpSpPr/>
          <p:nvPr/>
        </p:nvGrpSpPr>
        <p:grpSpPr>
          <a:xfrm>
            <a:off x="488368" y="1817851"/>
            <a:ext cx="11197865" cy="2468899"/>
            <a:chOff x="488368" y="1817851"/>
            <a:chExt cx="11197865" cy="246889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73F17F2-E255-4B36-9B9B-BC267DB475F9}"/>
                </a:ext>
              </a:extLst>
            </p:cNvPr>
            <p:cNvGrpSpPr/>
            <p:nvPr/>
          </p:nvGrpSpPr>
          <p:grpSpPr>
            <a:xfrm>
              <a:off x="488368" y="1817851"/>
              <a:ext cx="11197865" cy="2468899"/>
              <a:chOff x="482320" y="2843685"/>
              <a:chExt cx="11150879" cy="1426864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38588AF5-9870-418A-981A-000B4DB71EBE}"/>
                  </a:ext>
                </a:extLst>
              </p:cNvPr>
              <p:cNvSpPr/>
              <p:nvPr/>
            </p:nvSpPr>
            <p:spPr>
              <a:xfrm>
                <a:off x="482320" y="2843685"/>
                <a:ext cx="11150879" cy="142686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92163E8-5BFF-4B27-9026-925EECEC6083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98" y="2927701"/>
                    <a:ext cx="10982812" cy="11200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latin typeface="Avenir Next LT Pro" panose="020B0504020202020204" pitchFamily="34" charset="0"/>
                      </a:rPr>
                      <a:t>Definition.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A </a:t>
                    </a:r>
                    <a:r>
                      <a:rPr lang="en-US" b="1" dirty="0">
                        <a:latin typeface="Avenir Next LT Pro" panose="020B0504020202020204" pitchFamily="34" charset="0"/>
                      </a:rPr>
                      <a:t>pseudorandom generator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 is a deterministic, polynomial-time algorithm </a:t>
                    </a:r>
                    <a14:m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</m:oMath>
                    </a14:m>
                    <a:r>
                      <a:rPr lang="en-US" b="1" dirty="0">
                        <a:latin typeface="Avenir Next LT Pro" panose="020B0504020202020204" pitchFamily="34" charset="0"/>
                      </a:rPr>
                      <a:t> </a:t>
                    </a:r>
                    <a:r>
                      <a:rPr lang="en-US" dirty="0">
                        <a:latin typeface="Avenir Next LT Pro" panose="020B0504020202020204" pitchFamily="34" charset="0"/>
                      </a:rPr>
                      <a:t>satisfying the following:</a:t>
                    </a:r>
                  </a:p>
                  <a:p>
                    <a:pPr marL="457200" indent="-457200">
                      <a:buFont typeface="+mj-lt"/>
                      <a:buAutoNum type="arabicPeriod"/>
                    </a:pPr>
                    <a:r>
                      <a:rPr lang="en-US" sz="2000" dirty="0">
                        <a:latin typeface="Avenir Next LT Pro" panose="020B0504020202020204" pitchFamily="34" charset="0"/>
                      </a:rPr>
                      <a:t>(expansion) 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: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 for some fixed polynomial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 satisfying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 for all </a:t>
                    </a:r>
                    <a14:m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.</a:t>
                    </a:r>
                  </a:p>
                  <a:p>
                    <a:pPr marL="457200" indent="-457200">
                      <a:buFont typeface="+mj-lt"/>
                      <a:buAutoNum type="arabicPeriod"/>
                    </a:pPr>
                    <a:r>
                      <a:rPr lang="en-US" sz="2000" dirty="0">
                        <a:latin typeface="Avenir Next LT Pro" panose="020B0504020202020204" pitchFamily="34" charset="0"/>
                      </a:rPr>
                      <a:t>(</a:t>
                    </a:r>
                    <a:r>
                      <a:rPr lang="en-US" sz="2000" dirty="0" err="1">
                        <a:latin typeface="Avenir Next LT Pro" panose="020B0504020202020204" pitchFamily="34" charset="0"/>
                      </a:rPr>
                      <a:t>pseudorandomness</a:t>
                    </a:r>
                    <a:r>
                      <a:rPr lang="en-US" sz="2000" dirty="0">
                        <a:latin typeface="Avenir Next LT Pro" panose="020B0504020202020204" pitchFamily="34" charset="0"/>
                      </a:rPr>
                      <a:t>) for every PPT algorithm </a:t>
                    </a:r>
                    <a14:m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a14:m>
                    <a:r>
                      <a:rPr lang="en-US" sz="2000" dirty="0">
                        <a:latin typeface="Avenir Next LT Pro" panose="020B0504020202020204" pitchFamily="34" charset="0"/>
                      </a:rPr>
                      <a:t>,</a:t>
                    </a:r>
                  </a:p>
                  <a:p>
                    <a:endParaRPr lang="en-US" sz="2000" b="1" dirty="0">
                      <a:latin typeface="Avenir Next LT Pro" panose="020B0504020202020204" pitchFamily="34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fName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𝑮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  −</m:t>
                              </m:r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</a:rPr>
                                    <m:t>Pr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𝑫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negl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oMath>
                      </m:oMathPara>
                    </a14:m>
                    <a:endParaRPr lang="en-US" sz="2000" b="1" dirty="0">
                      <a:latin typeface="Avenir Next LT Pro" panose="020B05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592163E8-5BFF-4B27-9026-925EECEC60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59998" y="2927701"/>
                    <a:ext cx="10982812" cy="1120019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608" t="-1258" b="-157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3C3437B-4738-4670-9746-6025E5615C5C}"/>
                    </a:ext>
                  </a:extLst>
                </p:cNvPr>
                <p:cNvSpPr txBox="1"/>
                <p:nvPr/>
              </p:nvSpPr>
              <p:spPr>
                <a:xfrm>
                  <a:off x="3212818" y="3789048"/>
                  <a:ext cx="1031501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33C3437B-4738-4670-9746-6025E5615C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2818" y="3789048"/>
                  <a:ext cx="1031501" cy="30777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A7DC7C-97CF-4AC7-A283-412CE0EB61A9}"/>
                    </a:ext>
                  </a:extLst>
                </p:cNvPr>
                <p:cNvSpPr txBox="1"/>
                <p:nvPr/>
              </p:nvSpPr>
              <p:spPr>
                <a:xfrm>
                  <a:off x="5533456" y="3780934"/>
                  <a:ext cx="1209754" cy="3166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←</m:t>
                        </m:r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ℓ(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oMath>
                    </m:oMathPara>
                  </a14:m>
                  <a:endParaRPr lang="en-US" sz="1400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19A7DC7C-97CF-4AC7-A283-412CE0EB6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3456" y="3780934"/>
                  <a:ext cx="1209754" cy="31669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044C65-FA5C-44B8-B48E-FDD8CD3CAB1A}"/>
              </a:ext>
            </a:extLst>
          </p:cNvPr>
          <p:cNvGrpSpPr/>
          <p:nvPr/>
        </p:nvGrpSpPr>
        <p:grpSpPr>
          <a:xfrm>
            <a:off x="7086405" y="4370242"/>
            <a:ext cx="2186851" cy="2070300"/>
            <a:chOff x="7086405" y="4370242"/>
            <a:chExt cx="2186851" cy="2070300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470BCA95-D7C8-4E35-92D0-8D3D9BBE834B}"/>
                </a:ext>
              </a:extLst>
            </p:cNvPr>
            <p:cNvGrpSpPr/>
            <p:nvPr/>
          </p:nvGrpSpPr>
          <p:grpSpPr>
            <a:xfrm>
              <a:off x="7086405" y="5235655"/>
              <a:ext cx="2186851" cy="1204887"/>
              <a:chOff x="2308247" y="3292104"/>
              <a:chExt cx="2186851" cy="120488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7ADBE47-4534-497C-9160-E985094FC8BF}"/>
                      </a:ext>
                    </a:extLst>
                  </p:cNvPr>
                  <p:cNvSpPr txBox="1"/>
                  <p:nvPr/>
                </p:nvSpPr>
                <p:spPr>
                  <a:xfrm>
                    <a:off x="2735233" y="3292104"/>
                    <a:ext cx="1651349" cy="41293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ℓ(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B7ADBE47-4534-497C-9160-E985094FC8B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35233" y="3292104"/>
                    <a:ext cx="1651349" cy="41293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9A2CE6A1-866B-43F6-B131-3EA6C55FB516}"/>
                  </a:ext>
                </a:extLst>
              </p:cNvPr>
              <p:cNvGrpSpPr/>
              <p:nvPr/>
            </p:nvGrpSpPr>
            <p:grpSpPr>
              <a:xfrm>
                <a:off x="2308247" y="3868341"/>
                <a:ext cx="2186851" cy="628650"/>
                <a:chOff x="2961524" y="3928543"/>
                <a:chExt cx="2186851" cy="628650"/>
              </a:xfrm>
            </p:grpSpPr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12707742-8BAD-48C3-B2DB-9B3F6DE0F8CD}"/>
                    </a:ext>
                  </a:extLst>
                </p:cNvPr>
                <p:cNvGrpSpPr/>
                <p:nvPr/>
              </p:nvGrpSpPr>
              <p:grpSpPr>
                <a:xfrm>
                  <a:off x="3795713" y="3928543"/>
                  <a:ext cx="638175" cy="628650"/>
                  <a:chOff x="5648325" y="2800350"/>
                  <a:chExt cx="638175" cy="628650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993975D3-BA7D-4427-AAE4-40E9D649E146}"/>
                      </a:ext>
                    </a:extLst>
                  </p:cNvPr>
                  <p:cNvSpPr/>
                  <p:nvPr/>
                </p:nvSpPr>
                <p:spPr>
                  <a:xfrm>
                    <a:off x="5648325" y="2800350"/>
                    <a:ext cx="638175" cy="628650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D8D90B8F-4537-42BE-9F59-DF8DAAC1C8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5743641" y="2883842"/>
                        <a:ext cx="447541" cy="4616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  <p:style>
                      <a:lnRef idx="2">
                        <a:schemeClr val="accent1"/>
                      </a:lnRef>
                      <a:fillRef idx="1">
                        <a:schemeClr val="lt1"/>
                      </a:fillRef>
                      <a:effectRef idx="0">
                        <a:schemeClr val="accent1"/>
                      </a:effectRef>
                      <a:fontRef idx="minor">
                        <a:schemeClr val="dk1"/>
                      </a:fontRef>
                    </p:style>
                    <p:txBody>
                      <a:bodyPr wrap="squar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oMath>
                          </m:oMathPara>
                        </a14:m>
                        <a:endParaRPr lang="en-US" sz="2400" b="1" dirty="0"/>
                      </a:p>
                    </p:txBody>
                  </p:sp>
                </mc:Choice>
                <mc:Fallback xmlns=""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D8D90B8F-4537-42BE-9F59-DF8DAAC1C85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743641" y="2883842"/>
                        <a:ext cx="447541" cy="461665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  <a:ln>
                        <a:noFill/>
                      </a:ln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CB5776CF-3C67-44A3-8D9B-BFB856AAC9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33750" y="4242867"/>
                  <a:ext cx="461963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6508FB97-84E9-4047-BBD0-13303EFE321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961524" y="4027811"/>
                      <a:ext cx="36984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0" name="TextBox 39">
                      <a:extLst>
                        <a:ext uri="{FF2B5EF4-FFF2-40B4-BE49-F238E27FC236}">
                          <a16:creationId xmlns:a16="http://schemas.microsoft.com/office/drawing/2014/main" id="{6508FB97-84E9-4047-BBD0-13303EFE321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961524" y="4027811"/>
                      <a:ext cx="369845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3A77845D-CB51-48CB-8911-04E784525399}"/>
                    </a:ext>
                  </a:extLst>
                </p:cNvPr>
                <p:cNvCxnSpPr>
                  <a:stCxn id="32" idx="3"/>
                </p:cNvCxnSpPr>
                <p:nvPr/>
              </p:nvCxnSpPr>
              <p:spPr>
                <a:xfrm flipV="1">
                  <a:off x="4433888" y="4242867"/>
                  <a:ext cx="328612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F2EE4977-73D9-402F-ADA1-D6061FF82AB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62500" y="4027811"/>
                      <a:ext cx="385875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4" name="TextBox 43">
                      <a:extLst>
                        <a:ext uri="{FF2B5EF4-FFF2-40B4-BE49-F238E27FC236}">
                          <a16:creationId xmlns:a16="http://schemas.microsoft.com/office/drawing/2014/main" id="{F2EE4977-73D9-402F-ADA1-D6061FF82AB3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762500" y="4027811"/>
                      <a:ext cx="385875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6B75AB8-4AE9-4F7D-AF17-B5638E519C7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71327" y="4370242"/>
              <a:ext cx="546292" cy="7044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E0B554-ACC2-4F4C-BCFF-B46FE93D173B}"/>
              </a:ext>
            </a:extLst>
          </p:cNvPr>
          <p:cNvGrpSpPr/>
          <p:nvPr/>
        </p:nvGrpSpPr>
        <p:grpSpPr>
          <a:xfrm>
            <a:off x="800304" y="4370242"/>
            <a:ext cx="3929980" cy="1992805"/>
            <a:chOff x="800304" y="4370242"/>
            <a:chExt cx="3929980" cy="199280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9629AEA-B3BD-47A9-975E-E5E860208EB3}"/>
                </a:ext>
              </a:extLst>
            </p:cNvPr>
            <p:cNvGrpSpPr/>
            <p:nvPr/>
          </p:nvGrpSpPr>
          <p:grpSpPr>
            <a:xfrm>
              <a:off x="800304" y="5074667"/>
              <a:ext cx="3929980" cy="1288380"/>
              <a:chOff x="6210739" y="3292104"/>
              <a:chExt cx="3929980" cy="1288380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DF86672-0610-4869-A01D-D1DE1AB7EFCE}"/>
                  </a:ext>
                </a:extLst>
              </p:cNvPr>
              <p:cNvGrpSpPr/>
              <p:nvPr/>
            </p:nvGrpSpPr>
            <p:grpSpPr>
              <a:xfrm>
                <a:off x="7277100" y="3951834"/>
                <a:ext cx="638175" cy="628650"/>
                <a:chOff x="5648325" y="2800350"/>
                <a:chExt cx="638175" cy="628650"/>
              </a:xfrm>
            </p:grpSpPr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123CF4E-40BB-40B7-A09D-1E466043AAB4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6B09974-47CF-4EF9-9E14-CB72D8181A1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𝑮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" name="TextBox 15">
                      <a:extLst>
                        <a:ext uri="{FF2B5EF4-FFF2-40B4-BE49-F238E27FC236}">
                          <a16:creationId xmlns:a16="http://schemas.microsoft.com/office/drawing/2014/main" id="{C6B09974-47CF-4EF9-9E14-CB72D8181A1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793A457E-783D-4F04-AC53-1660E06C3E2A}"/>
                  </a:ext>
                </a:extLst>
              </p:cNvPr>
              <p:cNvGrpSpPr/>
              <p:nvPr/>
            </p:nvGrpSpPr>
            <p:grpSpPr>
              <a:xfrm>
                <a:off x="8784431" y="3951834"/>
                <a:ext cx="638175" cy="628650"/>
                <a:chOff x="5648325" y="2800350"/>
                <a:chExt cx="638175" cy="628650"/>
              </a:xfrm>
            </p:grpSpPr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DF014899-8284-4BE7-8607-89C9B178C9D3}"/>
                    </a:ext>
                  </a:extLst>
                </p:cNvPr>
                <p:cNvSpPr/>
                <p:nvPr/>
              </p:nvSpPr>
              <p:spPr>
                <a:xfrm>
                  <a:off x="5648325" y="2800350"/>
                  <a:ext cx="638175" cy="628650"/>
                </a:xfrm>
                <a:prstGeom prst="rect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59054BC-6CC0-4DE1-92FC-8F579C48A4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/>
                    </a:lnRef>
                    <a:fillRef idx="1">
                      <a:schemeClr val="lt1"/>
                    </a:fillRef>
                    <a:effectRef idx="0">
                      <a:schemeClr val="accent1"/>
                    </a:effectRef>
                    <a:fontRef idx="minor">
                      <a:schemeClr val="dk1"/>
                    </a:fontRef>
                  </p:style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0" name="TextBox 19">
                      <a:extLst>
                        <a:ext uri="{FF2B5EF4-FFF2-40B4-BE49-F238E27FC236}">
                          <a16:creationId xmlns:a16="http://schemas.microsoft.com/office/drawing/2014/main" id="{959054BC-6CC0-4DE1-92FC-8F579C48A47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743641" y="2883842"/>
                      <a:ext cx="447541" cy="46166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AEEB36E-C69E-4DE8-86BD-E5CFF6732ED8}"/>
                  </a:ext>
                </a:extLst>
              </p:cNvPr>
              <p:cNvCxnSpPr/>
              <p:nvPr/>
            </p:nvCxnSpPr>
            <p:spPr>
              <a:xfrm>
                <a:off x="6581775" y="4265116"/>
                <a:ext cx="69532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57A6ADE0-92BF-44D5-BA8C-4856C968CA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15275" y="4266159"/>
                <a:ext cx="86677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51EE676C-8150-4ABF-B5D6-2C0D3C7F336B}"/>
                      </a:ext>
                    </a:extLst>
                  </p:cNvPr>
                  <p:cNvSpPr txBox="1"/>
                  <p:nvPr/>
                </p:nvSpPr>
                <p:spPr>
                  <a:xfrm>
                    <a:off x="7483659" y="3292104"/>
                    <a:ext cx="139608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←</m:t>
                          </m:r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51EE676C-8150-4ABF-B5D6-2C0D3C7F336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83659" y="3292104"/>
                    <a:ext cx="1396088" cy="400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5516494-FD5D-44BD-89D1-64B3F473B3B5}"/>
                      </a:ext>
                    </a:extLst>
                  </p:cNvPr>
                  <p:cNvSpPr txBox="1"/>
                  <p:nvPr/>
                </p:nvSpPr>
                <p:spPr>
                  <a:xfrm>
                    <a:off x="6210739" y="4035326"/>
                    <a:ext cx="36984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0" name="TextBox 49">
                    <a:extLst>
                      <a:ext uri="{FF2B5EF4-FFF2-40B4-BE49-F238E27FC236}">
                        <a16:creationId xmlns:a16="http://schemas.microsoft.com/office/drawing/2014/main" id="{35516494-FD5D-44BD-89D1-64B3F473B3B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10739" y="4035326"/>
                    <a:ext cx="369845" cy="400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DD66CF19-9801-4BAB-AB26-F4DA93E860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426232" y="4270593"/>
                <a:ext cx="328612" cy="1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15651A1-DA27-4B1B-B14B-299420D25705}"/>
                      </a:ext>
                    </a:extLst>
                  </p:cNvPr>
                  <p:cNvSpPr txBox="1"/>
                  <p:nvPr/>
                </p:nvSpPr>
                <p:spPr>
                  <a:xfrm>
                    <a:off x="9754844" y="4055536"/>
                    <a:ext cx="385875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3" name="TextBox 52">
                    <a:extLst>
                      <a:ext uri="{FF2B5EF4-FFF2-40B4-BE49-F238E27FC236}">
                        <a16:creationId xmlns:a16="http://schemas.microsoft.com/office/drawing/2014/main" id="{715651A1-DA27-4B1B-B14B-299420D257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54844" y="4055536"/>
                    <a:ext cx="385875" cy="400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B5321A6-D62D-46AD-9EF7-F1B17728B7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71615" y="4370242"/>
              <a:ext cx="545238" cy="55345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79430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PRG ENCRYPTION: SECURITY PROOF: 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RECALL IND</a:t>
            </a:r>
            <a:endParaRPr lang="en-US" sz="3200" b="1" dirty="0">
              <a:solidFill>
                <a:srgbClr val="FF0000"/>
              </a:solidFill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i="1" dirty="0">
                    <a:latin typeface="Avenir Next LT Pro" panose="020B0504020202020204" pitchFamily="34" charset="0"/>
                  </a:rPr>
                  <a:t>Indistinguishability experiment (IND).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sz="1800" b="0" i="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b="0" i="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outputs two messages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i="0" dirty="0">
                    <a:latin typeface="+mj-lt"/>
                  </a:rPr>
                  <a:t> </a:t>
                </a:r>
                <a:r>
                  <a:rPr lang="en-US" sz="1800" i="0" dirty="0">
                    <a:latin typeface="Avenir Next LT Pro" panose="020B0504020202020204" pitchFamily="34" charset="0"/>
                  </a:rPr>
                  <a:t>with</a:t>
                </a:r>
                <a:r>
                  <a:rPr lang="en-US" sz="18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We sample a key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𝐊𝐞𝐲𝐆𝐞𝐧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and a coin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d>
                      <m:dPr>
                        <m:begChr m:val="{"/>
                        <m:endChr m:val="}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then we give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the ciphertext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outputs a bit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i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say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wins if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488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EB57C74A-C1FB-4F30-A0B5-6B102D9650FA}"/>
              </a:ext>
            </a:extLst>
          </p:cNvPr>
          <p:cNvGrpSpPr/>
          <p:nvPr/>
        </p:nvGrpSpPr>
        <p:grpSpPr>
          <a:xfrm>
            <a:off x="7144973" y="1723840"/>
            <a:ext cx="4498275" cy="2259619"/>
            <a:chOff x="7144973" y="1723840"/>
            <a:chExt cx="4498275" cy="2259619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F7038A0D-E3A4-4249-91E3-A06BEE24ED78}"/>
                </a:ext>
              </a:extLst>
            </p:cNvPr>
            <p:cNvGrpSpPr/>
            <p:nvPr/>
          </p:nvGrpSpPr>
          <p:grpSpPr>
            <a:xfrm>
              <a:off x="7144973" y="1723840"/>
              <a:ext cx="4498275" cy="2259619"/>
              <a:chOff x="7144973" y="1723840"/>
              <a:chExt cx="4498275" cy="2259619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74B4C800-7D43-441B-85BC-34A9FD092F2D}"/>
                  </a:ext>
                </a:extLst>
              </p:cNvPr>
              <p:cNvGrpSpPr/>
              <p:nvPr/>
            </p:nvGrpSpPr>
            <p:grpSpPr>
              <a:xfrm>
                <a:off x="7155021" y="1723840"/>
                <a:ext cx="4488227" cy="986503"/>
                <a:chOff x="7697037" y="1676310"/>
                <a:chExt cx="4488227" cy="986503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Rectangle 54">
                      <a:extLst>
                        <a:ext uri="{FF2B5EF4-FFF2-40B4-BE49-F238E27FC236}">
                          <a16:creationId xmlns:a16="http://schemas.microsoft.com/office/drawing/2014/main" id="{3E48B584-1F62-427F-95CD-5AF249829B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" name="Rectangle 2">
                      <a:extLst>
                        <a:ext uri="{FF2B5EF4-FFF2-40B4-BE49-F238E27FC236}">
                          <a16:creationId xmlns:a16="http://schemas.microsoft.com/office/drawing/2014/main" id="{CFB33F73-ED85-4DEC-A40E-EBB1FAE0D8A6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EE6F74DE-0D0F-4BCC-8C9A-410625DC0C1B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62" name="Straight Arrow Connector 61">
                    <a:extLst>
                      <a:ext uri="{FF2B5EF4-FFF2-40B4-BE49-F238E27FC236}">
                        <a16:creationId xmlns:a16="http://schemas.microsoft.com/office/drawing/2014/main" id="{DBDEA48D-FE91-4321-82E2-BA441D3168D2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Straight Arrow Connector 62">
                    <a:extLst>
                      <a:ext uri="{FF2B5EF4-FFF2-40B4-BE49-F238E27FC236}">
                        <a16:creationId xmlns:a16="http://schemas.microsoft.com/office/drawing/2014/main" id="{6BD9B77F-1104-4E1F-BC8F-ADAB7E4D8D2B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4" name="TextBox 63">
                        <a:extLst>
                          <a:ext uri="{FF2B5EF4-FFF2-40B4-BE49-F238E27FC236}">
                            <a16:creationId xmlns:a16="http://schemas.microsoft.com/office/drawing/2014/main" id="{C916EB9F-24D1-4207-8264-13F41AD76AE1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3" name="TextBox 12">
                        <a:extLst>
                          <a:ext uri="{FF2B5EF4-FFF2-40B4-BE49-F238E27FC236}">
                            <a16:creationId xmlns:a16="http://schemas.microsoft.com/office/drawing/2014/main" id="{324E2ECF-AA1B-442B-AC91-67263F1839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65" name="TextBox 64">
                        <a:extLst>
                          <a:ext uri="{FF2B5EF4-FFF2-40B4-BE49-F238E27FC236}">
                            <a16:creationId xmlns:a16="http://schemas.microsoft.com/office/drawing/2014/main" id="{DF64D439-2B50-4282-ACAD-95952D591123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14" name="TextBox 13">
                        <a:extLst>
                          <a:ext uri="{FF2B5EF4-FFF2-40B4-BE49-F238E27FC236}">
                            <a16:creationId xmlns:a16="http://schemas.microsoft.com/office/drawing/2014/main" id="{846A5E71-9C5C-450C-A9D1-7549E343E0D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6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7" name="Rectangle 56">
                      <a:extLst>
                        <a:ext uri="{FF2B5EF4-FFF2-40B4-BE49-F238E27FC236}">
                          <a16:creationId xmlns:a16="http://schemas.microsoft.com/office/drawing/2014/main" id="{F1B888BE-AEAD-4BA4-98E6-B64CD5BAFA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17" name="Rectangle 16">
                      <a:extLst>
                        <a:ext uri="{FF2B5EF4-FFF2-40B4-BE49-F238E27FC236}">
                          <a16:creationId xmlns:a16="http://schemas.microsoft.com/office/drawing/2014/main" id="{A39EAD00-FB07-40E8-B6A5-DFEFAB237B9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53453" y="1860192"/>
                      <a:ext cx="911249" cy="35190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58" name="Straight Connector 57">
                  <a:extLst>
                    <a:ext uri="{FF2B5EF4-FFF2-40B4-BE49-F238E27FC236}">
                      <a16:creationId xmlns:a16="http://schemas.microsoft.com/office/drawing/2014/main" id="{FD51564F-AD70-410A-9182-58153E8B8C16}"/>
                    </a:ext>
                  </a:extLst>
                </p:cNvPr>
                <p:cNvCxnSpPr>
                  <a:cxnSpLocks/>
                  <a:stCxn id="57" idx="3"/>
                  <a:endCxn id="59" idx="1"/>
                </p:cNvCxnSpPr>
                <p:nvPr/>
              </p:nvCxnSpPr>
              <p:spPr>
                <a:xfrm>
                  <a:off x="10064702" y="2036142"/>
                  <a:ext cx="435825" cy="142112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9" name="Rectangle 58">
                      <a:extLst>
                        <a:ext uri="{FF2B5EF4-FFF2-40B4-BE49-F238E27FC236}">
                          <a16:creationId xmlns:a16="http://schemas.microsoft.com/office/drawing/2014/main" id="{632969F0-7FC8-42BC-809A-10B64750D6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3" name="Rectangle 22">
                      <a:extLst>
                        <a:ext uri="{FF2B5EF4-FFF2-40B4-BE49-F238E27FC236}">
                          <a16:creationId xmlns:a16="http://schemas.microsoft.com/office/drawing/2014/main" id="{873B9225-894F-47BA-9BD4-760B7E486D99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FCC12EBF-1979-47A6-BAA6-0B6A450A9C8A}"/>
                    </a:ext>
                  </a:extLst>
                </p:cNvPr>
                <p:cNvCxnSpPr>
                  <a:stCxn id="59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1" name="TextBox 60">
                      <a:extLst>
                        <a:ext uri="{FF2B5EF4-FFF2-40B4-BE49-F238E27FC236}">
                          <a16:creationId xmlns:a16="http://schemas.microsoft.com/office/drawing/2014/main" id="{19A657BA-18C7-4CD2-A177-FEDD90B837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B3081936-0617-4D47-A4A8-408C72DF5918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E2707D1A-18EA-4A1D-BC5A-4B9C77CA065E}"/>
                  </a:ext>
                </a:extLst>
              </p:cNvPr>
              <p:cNvGrpSpPr/>
              <p:nvPr/>
            </p:nvGrpSpPr>
            <p:grpSpPr>
              <a:xfrm>
                <a:off x="7144973" y="2963168"/>
                <a:ext cx="4488227" cy="1020291"/>
                <a:chOff x="7697037" y="1676310"/>
                <a:chExt cx="4488227" cy="1020291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Rectangle 43">
                      <a:extLst>
                        <a:ext uri="{FF2B5EF4-FFF2-40B4-BE49-F238E27FC236}">
                          <a16:creationId xmlns:a16="http://schemas.microsoft.com/office/drawing/2014/main" id="{300665C8-6BD7-4A92-B7A0-DFA2F34909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29" name="Rectangle 28">
                      <a:extLst>
                        <a:ext uri="{FF2B5EF4-FFF2-40B4-BE49-F238E27FC236}">
                          <a16:creationId xmlns:a16="http://schemas.microsoft.com/office/drawing/2014/main" id="{A6F20C4A-8F2F-4ABA-B7FE-D07F7C670B75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97037" y="1748413"/>
                      <a:ext cx="914400" cy="914400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AE44DF0A-9677-49E8-9B0C-8A77B24DCE7D}"/>
                    </a:ext>
                  </a:extLst>
                </p:cNvPr>
                <p:cNvGrpSpPr/>
                <p:nvPr/>
              </p:nvGrpSpPr>
              <p:grpSpPr>
                <a:xfrm>
                  <a:off x="8611437" y="1676310"/>
                  <a:ext cx="538865" cy="853621"/>
                  <a:chOff x="8608286" y="1563747"/>
                  <a:chExt cx="538865" cy="853621"/>
                </a:xfrm>
              </p:grpSpPr>
              <p:cxnSp>
                <p:nvCxnSpPr>
                  <p:cNvPr id="51" name="Straight Arrow Connector 50">
                    <a:extLst>
                      <a:ext uri="{FF2B5EF4-FFF2-40B4-BE49-F238E27FC236}">
                        <a16:creationId xmlns:a16="http://schemas.microsoft.com/office/drawing/2014/main" id="{EF232444-56AF-4526-88F1-43DAA7655A31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1909187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Arrow Connector 51">
                    <a:extLst>
                      <a:ext uri="{FF2B5EF4-FFF2-40B4-BE49-F238E27FC236}">
                        <a16:creationId xmlns:a16="http://schemas.microsoft.com/office/drawing/2014/main" id="{F7CE8FD6-B67F-46F8-9914-7E6A614B92A0}"/>
                      </a:ext>
                    </a:extLst>
                  </p:cNvPr>
                  <p:cNvCxnSpPr/>
                  <p:nvPr/>
                </p:nvCxnSpPr>
                <p:spPr>
                  <a:xfrm>
                    <a:off x="8611437" y="2413279"/>
                    <a:ext cx="532563" cy="0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3" name="TextBox 52">
                        <a:extLst>
                          <a:ext uri="{FF2B5EF4-FFF2-40B4-BE49-F238E27FC236}">
                            <a16:creationId xmlns:a16="http://schemas.microsoft.com/office/drawing/2014/main" id="{5C257E7A-2026-4117-A7A9-30C1CA4DCEA4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D424AFEB-E533-4EE8-BEB2-133713393B0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1563747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1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54" name="TextBox 53">
                        <a:extLst>
                          <a:ext uri="{FF2B5EF4-FFF2-40B4-BE49-F238E27FC236}">
                            <a16:creationId xmlns:a16="http://schemas.microsoft.com/office/drawing/2014/main" id="{0FFB1EC8-3554-4F98-A4F8-753593172D6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m:oMathPara>
                        </a14:m>
                        <a:endParaRPr lang="en-US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>
                        <a:extLst>
                          <a:ext uri="{FF2B5EF4-FFF2-40B4-BE49-F238E27FC236}">
                            <a16:creationId xmlns:a16="http://schemas.microsoft.com/office/drawing/2014/main" id="{92EBAF6C-3A6B-41F6-A432-5706208AA20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8608286" y="2048036"/>
                        <a:ext cx="538865" cy="369332"/>
                      </a:xfrm>
                      <a:prstGeom prst="rect">
                        <a:avLst/>
                      </a:prstGeom>
                      <a:blipFill>
                        <a:blip r:embed="rId12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Rectangle 45">
                      <a:extLst>
                        <a:ext uri="{FF2B5EF4-FFF2-40B4-BE49-F238E27FC236}">
                          <a16:creationId xmlns:a16="http://schemas.microsoft.com/office/drawing/2014/main" id="{6036A262-9B56-4D4A-8F9C-482E82A0D6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3">
                        <a:shade val="50000"/>
                      </a:schemeClr>
                    </a:lnRef>
                    <a:fillRef idx="1">
                      <a:schemeClr val="accent3"/>
                    </a:fillRef>
                    <a:effectRef idx="0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𝐄𝐧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>
                        <a:solidFill>
                          <a:schemeClr val="tx1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31" name="Rectangle 30">
                      <a:extLst>
                        <a:ext uri="{FF2B5EF4-FFF2-40B4-BE49-F238E27FC236}">
                          <a16:creationId xmlns:a16="http://schemas.microsoft.com/office/drawing/2014/main" id="{D0E22619-86CE-40CC-9CD9-92FB8254DFE2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63501" y="2344701"/>
                      <a:ext cx="911249" cy="351900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169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DBC4DA3C-FBCC-4F85-A837-B6C63D0F6A66}"/>
                    </a:ext>
                  </a:extLst>
                </p:cNvPr>
                <p:cNvCxnSpPr>
                  <a:cxnSpLocks/>
                  <a:stCxn id="46" idx="3"/>
                  <a:endCxn id="48" idx="1"/>
                </p:cNvCxnSpPr>
                <p:nvPr/>
              </p:nvCxnSpPr>
              <p:spPr>
                <a:xfrm flipV="1">
                  <a:off x="10074750" y="2178254"/>
                  <a:ext cx="425777" cy="34239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Rectangle 47">
                      <a:extLst>
                        <a:ext uri="{FF2B5EF4-FFF2-40B4-BE49-F238E27FC236}">
                          <a16:creationId xmlns:a16="http://schemas.microsoft.com/office/drawing/2014/main" id="{81E3FF5E-AD45-43DD-964D-D4671BDA1E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oMath>
                        </m:oMathPara>
                      </a14:m>
                      <a:endParaRPr lang="en-US" b="1" dirty="0"/>
                    </a:p>
                  </p:txBody>
                </p:sp>
              </mc:Choice>
              <mc:Fallback xmlns="">
                <p:sp>
                  <p:nvSpPr>
                    <p:cNvPr id="33" name="Rectangle 32">
                      <a:extLst>
                        <a:ext uri="{FF2B5EF4-FFF2-40B4-BE49-F238E27FC236}">
                          <a16:creationId xmlns:a16="http://schemas.microsoft.com/office/drawing/2014/main" id="{2E600AE2-1EC6-43A6-97F7-88D13101E947}"/>
                        </a:ext>
                      </a:extLst>
                    </p:cNvPr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0500527" y="1721054"/>
                      <a:ext cx="914400" cy="914400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05FD53BC-F976-4FC6-AE91-B057EE81D441}"/>
                    </a:ext>
                  </a:extLst>
                </p:cNvPr>
                <p:cNvCxnSpPr>
                  <a:stCxn id="48" idx="3"/>
                </p:cNvCxnSpPr>
                <p:nvPr/>
              </p:nvCxnSpPr>
              <p:spPr>
                <a:xfrm>
                  <a:off x="11414927" y="2178254"/>
                  <a:ext cx="341644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0" name="TextBox 49">
                      <a:extLst>
                        <a:ext uri="{FF2B5EF4-FFF2-40B4-BE49-F238E27FC236}">
                          <a16:creationId xmlns:a16="http://schemas.microsoft.com/office/drawing/2014/main" id="{D2D75299-91F2-4E10-ACA9-08341344675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5" name="TextBox 34">
                      <a:extLst>
                        <a:ext uri="{FF2B5EF4-FFF2-40B4-BE49-F238E27FC236}">
                          <a16:creationId xmlns:a16="http://schemas.microsoft.com/office/drawing/2014/main" id="{BE642588-40DD-4201-9E73-FC6283E081F9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763354" y="1993588"/>
                      <a:ext cx="421910" cy="369332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/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F4C24305-DECB-416A-850A-FE0544EBB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1814687"/>
                  <a:ext cx="350673" cy="36933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/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7FB87F2C-7C6B-4C39-AF2C-3323209633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65262" y="3279934"/>
                  <a:ext cx="350673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F56A7964-8103-486D-B4E7-B018F0E03BFF}"/>
              </a:ext>
            </a:extLst>
          </p:cNvPr>
          <p:cNvGrpSpPr/>
          <p:nvPr/>
        </p:nvGrpSpPr>
        <p:grpSpPr>
          <a:xfrm>
            <a:off x="492369" y="4583978"/>
            <a:ext cx="11150879" cy="1480898"/>
            <a:chOff x="482320" y="2843685"/>
            <a:chExt cx="11150879" cy="142686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7CC7EA7-621C-4BA7-A232-A9AA7F6B5FA9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7924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has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indistinguishable ciphertexts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PPT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IND</m:t>
                                </m:r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negl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C5D89100-7E01-48CD-896E-9F8CE35A8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792494"/>
                </a:xfrm>
                <a:prstGeom prst="rect">
                  <a:avLst/>
                </a:prstGeom>
                <a:blipFill>
                  <a:blip r:embed="rId18"/>
                  <a:stretch>
                    <a:fillRect l="-530" t="-2963" b="-4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19309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PRG ENCRYPTION: SECURITY PROOF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000" dirty="0">
                    <a:latin typeface="Avenir Next LT Pro" panose="020B0504020202020204" pitchFamily="34" charset="0"/>
                  </a:rPr>
                  <a:t>“If there’s an attacker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that can win the IND game, then there’s a distinguisher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against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.”</a:t>
                </a: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latin typeface="Avenir Next LT Pro" panose="020B0504020202020204" pitchFamily="34" charset="0"/>
                  </a:rPr>
                  <a:t>Key facts:</a:t>
                </a:r>
                <a:r>
                  <a:rPr lang="en-US" sz="2000" dirty="0">
                    <a:latin typeface="Avenir Next LT Pro" panose="020B0504020202020204" pitchFamily="34" charset="0"/>
                  </a:rPr>
                  <a:t>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000" dirty="0">
                    <a:latin typeface="Avenir Next LT Pro" panose="020B0504020202020204" pitchFamily="34" charset="0"/>
                  </a:rPr>
                  <a:t>is uniformly random,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000" dirty="0">
                    <a:latin typeface="Avenir Next LT Pro" panose="020B0504020202020204" pitchFamily="34" charset="0"/>
                  </a:rPr>
                  <a:t>is playing the IND game against the one-time pad.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sz="2000" dirty="0">
                    <a:latin typeface="Avenir Next LT Pro" panose="020B05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>
                    <a:latin typeface="Avenir Next LT Pro" panose="020B05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20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2000" dirty="0">
                    <a:latin typeface="Avenir Next LT Pro" panose="020B0504020202020204" pitchFamily="34" charset="0"/>
                  </a:rPr>
                  <a:t>is playing the IND game against the PRG scheme.</a:t>
                </a: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7981" y="1253067"/>
                <a:ext cx="11235267" cy="5350933"/>
              </a:xfrm>
              <a:blipFill>
                <a:blip r:embed="rId2"/>
                <a:stretch>
                  <a:fillRect l="-597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2EF57F2C-D9FD-4845-905D-304B65C37A20}"/>
              </a:ext>
            </a:extLst>
          </p:cNvPr>
          <p:cNvGrpSpPr/>
          <p:nvPr/>
        </p:nvGrpSpPr>
        <p:grpSpPr>
          <a:xfrm>
            <a:off x="-75622" y="1687751"/>
            <a:ext cx="8254980" cy="3567538"/>
            <a:chOff x="-75622" y="1687751"/>
            <a:chExt cx="8254980" cy="35675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30A3B38-F443-44DD-B09A-9A8AF42BE52F}"/>
                    </a:ext>
                  </a:extLst>
                </p:cNvPr>
                <p:cNvSpPr/>
                <p:nvPr/>
              </p:nvSpPr>
              <p:spPr>
                <a:xfrm>
                  <a:off x="2280977" y="1687751"/>
                  <a:ext cx="5898381" cy="3567538"/>
                </a:xfrm>
                <a:prstGeom prst="rect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 rtlCol="0" anchor="t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sz="2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630A3B38-F443-44DD-B09A-9A8AF42BE5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0977" y="1687751"/>
                  <a:ext cx="5898381" cy="356753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D292218-E499-4A5E-810B-C91C27243F56}"/>
                </a:ext>
              </a:extLst>
            </p:cNvPr>
            <p:cNvCxnSpPr/>
            <p:nvPr/>
          </p:nvCxnSpPr>
          <p:spPr>
            <a:xfrm>
              <a:off x="844062" y="2220684"/>
              <a:ext cx="1436915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738D1A-2E0F-4D71-B550-CAFB4C93FFBB}"/>
                    </a:ext>
                  </a:extLst>
                </p:cNvPr>
                <p:cNvSpPr txBox="1"/>
                <p:nvPr/>
              </p:nvSpPr>
              <p:spPr>
                <a:xfrm>
                  <a:off x="437861" y="1969756"/>
                  <a:ext cx="406201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CF738D1A-2E0F-4D71-B550-CAFB4C93FFB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861" y="1969756"/>
                  <a:ext cx="406201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8AACD3-D004-47F4-8197-BA93AD8C818F}"/>
                    </a:ext>
                  </a:extLst>
                </p:cNvPr>
                <p:cNvSpPr txBox="1"/>
                <p:nvPr/>
              </p:nvSpPr>
              <p:spPr>
                <a:xfrm>
                  <a:off x="-75622" y="2385254"/>
                  <a:ext cx="1638141" cy="4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0,1</m:t>
                                </m:r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ℓ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d>
                          </m:sup>
                        </m:sSup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F8AACD3-D004-47F4-8197-BA93AD8C81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75622" y="2385254"/>
                  <a:ext cx="1638141" cy="4866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6E726EC-5470-4740-889C-086EE831E09B}"/>
              </a:ext>
            </a:extLst>
          </p:cNvPr>
          <p:cNvGrpSpPr/>
          <p:nvPr/>
        </p:nvGrpSpPr>
        <p:grpSpPr>
          <a:xfrm>
            <a:off x="2343243" y="2443924"/>
            <a:ext cx="4258541" cy="1015663"/>
            <a:chOff x="2343243" y="2443924"/>
            <a:chExt cx="4258541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FBDB4DF-412A-449D-B755-08470A76E403}"/>
                    </a:ext>
                  </a:extLst>
                </p:cNvPr>
                <p:cNvSpPr txBox="1"/>
                <p:nvPr/>
              </p:nvSpPr>
              <p:spPr>
                <a:xfrm>
                  <a:off x="2343243" y="2443924"/>
                  <a:ext cx="227004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dirty="0" smtClean="0"/>
                          <m:t>Generate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  <a:p>
                  <a:r>
                    <a:rPr lang="en-US" dirty="0"/>
                    <a:t>Compute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FBDB4DF-412A-449D-B755-08470A76E40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3243" y="2443924"/>
                  <a:ext cx="2270045" cy="646331"/>
                </a:xfrm>
                <a:prstGeom prst="rect">
                  <a:avLst/>
                </a:prstGeom>
                <a:blipFill>
                  <a:blip r:embed="rId6"/>
                  <a:stretch>
                    <a:fillRect l="-2145" b="-141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4315DA47-F318-4EF7-A9FF-1AFAC9945B36}"/>
                </a:ext>
              </a:extLst>
            </p:cNvPr>
            <p:cNvGrpSpPr/>
            <p:nvPr/>
          </p:nvGrpSpPr>
          <p:grpSpPr>
            <a:xfrm>
              <a:off x="5683570" y="3090255"/>
              <a:ext cx="918214" cy="369332"/>
              <a:chOff x="5683570" y="1929680"/>
              <a:chExt cx="918214" cy="369332"/>
            </a:xfrm>
          </p:grpSpPr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BD87D5B5-2A61-4CBE-AD63-5AECB9C98C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18979" y="2114346"/>
                <a:ext cx="582805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B94A615-5831-43B9-BE08-5334F2F9711A}"/>
                      </a:ext>
                    </a:extLst>
                  </p:cNvPr>
                  <p:cNvSpPr txBox="1"/>
                  <p:nvPr/>
                </p:nvSpPr>
                <p:spPr>
                  <a:xfrm>
                    <a:off x="5683570" y="1929680"/>
                    <a:ext cx="35067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9B94A615-5831-43B9-BE08-5334F2F9711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83570" y="1929680"/>
                    <a:ext cx="350673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04DBD394-4F1E-4848-980A-0F1C6C48F3CB}"/>
              </a:ext>
            </a:extLst>
          </p:cNvPr>
          <p:cNvGrpSpPr/>
          <p:nvPr/>
        </p:nvGrpSpPr>
        <p:grpSpPr>
          <a:xfrm>
            <a:off x="5601803" y="3702396"/>
            <a:ext cx="999981" cy="369332"/>
            <a:chOff x="5601803" y="1929680"/>
            <a:chExt cx="999981" cy="369332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21A37FA1-8656-4E1F-8451-98F57F7EF7A3}"/>
                </a:ext>
              </a:extLst>
            </p:cNvPr>
            <p:cNvCxnSpPr/>
            <p:nvPr/>
          </p:nvCxnSpPr>
          <p:spPr>
            <a:xfrm flipH="1">
              <a:off x="6018979" y="2114346"/>
              <a:ext cx="5828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22B155-5AA1-4E04-AA84-7314B15D61F6}"/>
                    </a:ext>
                  </a:extLst>
                </p:cNvPr>
                <p:cNvSpPr txBox="1"/>
                <p:nvPr/>
              </p:nvSpPr>
              <p:spPr>
                <a:xfrm>
                  <a:off x="5601803" y="1929680"/>
                  <a:ext cx="4219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7B22B155-5AA1-4E04-AA84-7314B15D61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01803" y="1929680"/>
                  <a:ext cx="42191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0B82F1-CBEF-4DDC-982E-ED78DE486706}"/>
              </a:ext>
            </a:extLst>
          </p:cNvPr>
          <p:cNvGrpSpPr/>
          <p:nvPr/>
        </p:nvGrpSpPr>
        <p:grpSpPr>
          <a:xfrm>
            <a:off x="2357244" y="4523919"/>
            <a:ext cx="7811456" cy="646331"/>
            <a:chOff x="2357244" y="4523919"/>
            <a:chExt cx="7811456" cy="6463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FD6E019-D7EF-4D10-A6ED-89F600578344}"/>
                    </a:ext>
                  </a:extLst>
                </p:cNvPr>
                <p:cNvSpPr txBox="1"/>
                <p:nvPr/>
              </p:nvSpPr>
              <p:spPr>
                <a:xfrm>
                  <a:off x="2357244" y="4523919"/>
                  <a:ext cx="2279791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latin typeface="Avenir Next LT Pro" panose="020B0504020202020204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output 1;</a:t>
                  </a:r>
                </a:p>
                <a:p>
                  <a:r>
                    <a:rPr lang="en-US" dirty="0">
                      <a:latin typeface="Avenir Next LT Pro" panose="020B0504020202020204" pitchFamily="34" charset="0"/>
                    </a:rPr>
                    <a:t>Otherwise output 0.</a:t>
                  </a: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0FD6E019-D7EF-4D10-A6ED-89F6005783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7244" y="4523919"/>
                  <a:ext cx="2279791" cy="646331"/>
                </a:xfrm>
                <a:prstGeom prst="rect">
                  <a:avLst/>
                </a:prstGeom>
                <a:blipFill>
                  <a:blip r:embed="rId9"/>
                  <a:stretch>
                    <a:fillRect l="-2406" t="-3774" r="-1337" b="-1509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ight Brace 18">
              <a:extLst>
                <a:ext uri="{FF2B5EF4-FFF2-40B4-BE49-F238E27FC236}">
                  <a16:creationId xmlns:a16="http://schemas.microsoft.com/office/drawing/2014/main" id="{A830BA3B-DB3A-4D83-9DBC-7A1826F417BC}"/>
                </a:ext>
              </a:extLst>
            </p:cNvPr>
            <p:cNvSpPr/>
            <p:nvPr/>
          </p:nvSpPr>
          <p:spPr>
            <a:xfrm>
              <a:off x="4613288" y="4523919"/>
              <a:ext cx="230017" cy="646331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00C0DF2-D4EA-48A8-AB4C-34629C6E637B}"/>
                </a:ext>
              </a:extLst>
            </p:cNvPr>
            <p:cNvCxnSpPr>
              <a:cxnSpLocks/>
            </p:cNvCxnSpPr>
            <p:nvPr/>
          </p:nvCxnSpPr>
          <p:spPr>
            <a:xfrm>
              <a:off x="5142175" y="4851231"/>
              <a:ext cx="3520786" cy="1174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A4B44B8-99F6-4CB4-BD59-219BEA1BA4A9}"/>
                    </a:ext>
                  </a:extLst>
                </p:cNvPr>
                <p:cNvSpPr txBox="1"/>
                <p:nvPr/>
              </p:nvSpPr>
              <p:spPr>
                <a:xfrm>
                  <a:off x="8757865" y="4616251"/>
                  <a:ext cx="141083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a14:m>
                  <a:r>
                    <a:rPr lang="en-US" sz="2400" dirty="0"/>
                    <a:t>.</a:t>
                  </a: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1A4B44B8-99F6-4CB4-BD59-219BEA1BA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57865" y="4616251"/>
                  <a:ext cx="1410835" cy="461665"/>
                </a:xfrm>
                <a:prstGeom prst="rect">
                  <a:avLst/>
                </a:prstGeom>
                <a:blipFill>
                  <a:blip r:embed="rId10"/>
                  <a:stretch>
                    <a:fillRect t="-10526" r="-649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C211007-29CC-47B4-90B4-3AD6EE46857C}"/>
                  </a:ext>
                </a:extLst>
              </p:cNvPr>
              <p:cNvSpPr/>
              <p:nvPr/>
            </p:nvSpPr>
            <p:spPr>
              <a:xfrm>
                <a:off x="6601784" y="1849741"/>
                <a:ext cx="1344804" cy="2280132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EC211007-29CC-47B4-90B4-3AD6EE4685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1784" y="1849741"/>
                <a:ext cx="1344804" cy="22801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B72165C-216C-488E-86C5-72DCD7BE0F62}"/>
              </a:ext>
            </a:extLst>
          </p:cNvPr>
          <p:cNvGrpSpPr/>
          <p:nvPr/>
        </p:nvGrpSpPr>
        <p:grpSpPr>
          <a:xfrm>
            <a:off x="5097573" y="1929680"/>
            <a:ext cx="1504211" cy="369332"/>
            <a:chOff x="5097573" y="1929680"/>
            <a:chExt cx="1504211" cy="369332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824D21D-12F6-4497-A1CD-3783C8BFF967}"/>
                </a:ext>
              </a:extLst>
            </p:cNvPr>
            <p:cNvCxnSpPr/>
            <p:nvPr/>
          </p:nvCxnSpPr>
          <p:spPr>
            <a:xfrm flipH="1">
              <a:off x="6018979" y="2114346"/>
              <a:ext cx="5828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4D0F81-AC70-4E4C-A5D1-027892C185E9}"/>
                    </a:ext>
                  </a:extLst>
                </p:cNvPr>
                <p:cNvSpPr txBox="1"/>
                <p:nvPr/>
              </p:nvSpPr>
              <p:spPr>
                <a:xfrm>
                  <a:off x="5097573" y="1929680"/>
                  <a:ext cx="9214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A4D0F81-AC70-4E4C-A5D1-027892C185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97573" y="1929680"/>
                  <a:ext cx="921406" cy="36933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Star: 32 Points 63">
                <a:extLst>
                  <a:ext uri="{FF2B5EF4-FFF2-40B4-BE49-F238E27FC236}">
                    <a16:creationId xmlns:a16="http://schemas.microsoft.com/office/drawing/2014/main" id="{F1844ABF-DB0F-4C77-8FF4-9D6DBACDC146}"/>
                  </a:ext>
                </a:extLst>
              </p:cNvPr>
              <p:cNvSpPr/>
              <p:nvPr/>
            </p:nvSpPr>
            <p:spPr>
              <a:xfrm>
                <a:off x="9766833" y="4988039"/>
                <a:ext cx="2594873" cy="1007834"/>
              </a:xfrm>
              <a:prstGeom prst="star32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will LOSE: OTP perfect!</a:t>
                </a:r>
              </a:p>
            </p:txBody>
          </p:sp>
        </mc:Choice>
        <mc:Fallback xmlns="">
          <p:sp>
            <p:nvSpPr>
              <p:cNvPr id="64" name="Star: 32 Points 63">
                <a:extLst>
                  <a:ext uri="{FF2B5EF4-FFF2-40B4-BE49-F238E27FC236}">
                    <a16:creationId xmlns:a16="http://schemas.microsoft.com/office/drawing/2014/main" id="{F1844ABF-DB0F-4C77-8FF4-9D6DBACDC14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6833" y="4988039"/>
                <a:ext cx="2594873" cy="1007834"/>
              </a:xfrm>
              <a:prstGeom prst="star32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Star: 32 Points 64">
                <a:extLst>
                  <a:ext uri="{FF2B5EF4-FFF2-40B4-BE49-F238E27FC236}">
                    <a16:creationId xmlns:a16="http://schemas.microsoft.com/office/drawing/2014/main" id="{C7D51221-788A-4847-8D37-0E5249063871}"/>
                  </a:ext>
                </a:extLst>
              </p:cNvPr>
              <p:cNvSpPr/>
              <p:nvPr/>
            </p:nvSpPr>
            <p:spPr>
              <a:xfrm>
                <a:off x="9236596" y="6013545"/>
                <a:ext cx="2726804" cy="1007834"/>
              </a:xfrm>
              <a:prstGeom prst="star32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4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will WIN: by assumption!</a:t>
                </a:r>
              </a:p>
            </p:txBody>
          </p:sp>
        </mc:Choice>
        <mc:Fallback xmlns="">
          <p:sp>
            <p:nvSpPr>
              <p:cNvPr id="65" name="Star: 32 Points 64">
                <a:extLst>
                  <a:ext uri="{FF2B5EF4-FFF2-40B4-BE49-F238E27FC236}">
                    <a16:creationId xmlns:a16="http://schemas.microsoft.com/office/drawing/2014/main" id="{C7D51221-788A-4847-8D37-0E52490638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6596" y="6013545"/>
                <a:ext cx="2726804" cy="1007834"/>
              </a:xfrm>
              <a:prstGeom prst="star32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54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64" grpId="0" animBg="1"/>
      <p:bldP spid="6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PRG ENCRYPTION: SECURITY PROOF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Let’s analyze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Two cases: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(1.)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uniformly random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 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an </a:t>
                </a:r>
                <a:r>
                  <a:rPr lang="en-US" sz="1800" u="sng" dirty="0">
                    <a:latin typeface="Avenir Next LT Pro" panose="020B0504020202020204" pitchFamily="34" charset="0"/>
                  </a:rPr>
                  <a:t>exact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simulation of this IND game: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plays against the one-time pad with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keylength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by perfect secrecy of OTP,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0" i="0" dirty="0">
                    <a:latin typeface="Avenir Next LT Pro" panose="020B0504020202020204" pitchFamily="34" charset="0"/>
                  </a:rPr>
                  <a:t>loses: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1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it follows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i="0" dirty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lvl="1"/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(2.)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uniformly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Then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1800" b="1" dirty="0">
                    <a:latin typeface="Avenir Next LT Pro" panose="020B0504020202020204" pitchFamily="34" charset="0"/>
                  </a:rPr>
                  <a:t>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is an </a:t>
                </a:r>
                <a:r>
                  <a:rPr lang="en-US" sz="1800" u="sng" dirty="0">
                    <a:latin typeface="Avenir Next LT Pro" panose="020B0504020202020204" pitchFamily="34" charset="0"/>
                  </a:rPr>
                  <a:t>exact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 simulation of this IND game: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plays against the PRG scheme with PRG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by assumption,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wins noticeably, i.e.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for some polynomial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pPr lvl="1"/>
                <a:r>
                  <a:rPr lang="en-US" sz="1800" dirty="0">
                    <a:latin typeface="Avenir Next LT Pro" panose="020B0504020202020204" pitchFamily="34" charset="0"/>
                  </a:rPr>
                  <a:t>it follows that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dirty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</m:d>
                      </m:e>
                    </m:func>
                    <m:r>
                      <a:rPr lang="en-US" sz="1800" i="1" dirty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+1/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𝑮</m:t>
                                      </m:r>
                                      <m:d>
                                        <m:d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</m:d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Pr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  <m:d>
                                    <m:dPr>
                                      <m:ctrlP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78A20F3-5039-4A07-A6E0-B77383FF72B1}"/>
              </a:ext>
            </a:extLst>
          </p:cNvPr>
          <p:cNvSpPr/>
          <p:nvPr/>
        </p:nvSpPr>
        <p:spPr>
          <a:xfrm>
            <a:off x="11264202" y="6300316"/>
            <a:ext cx="251209" cy="231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0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 : MODERN CRYPTO</a:t>
            </a:r>
            <a:endParaRPr lang="en-US" sz="3200" b="1" dirty="0">
              <a:latin typeface="Bahnschrift Condensed" panose="020B0502040204020203" pitchFamily="34" charset="0"/>
              <a:cs typeface="Aharoni" panose="020B0604020202020204" pitchFamily="2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Why we do crypto this way?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history was not kind to previous ciphers;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from the 70s on: a much more rigorous approach;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be as careful and formal as possible when describing the task, the setting, what it means to be “secure,” the cryptosystem itself;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when possible, try to establish security via rigorous reasoning (i.e., theorem-proving.)</a:t>
            </a: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The course is about: </a:t>
            </a:r>
            <a:r>
              <a:rPr lang="en-US" sz="1800" dirty="0">
                <a:latin typeface="Avenir Next LT Pro" panose="020B0504020202020204" pitchFamily="34" charset="0"/>
              </a:rPr>
              <a:t>the above approach, in the theoretical setting: </a:t>
            </a:r>
          </a:p>
          <a:p>
            <a:pPr marL="0" indent="0" algn="ctr">
              <a:buNone/>
            </a:pPr>
            <a:r>
              <a:rPr lang="en-US" sz="1800" i="1" dirty="0">
                <a:latin typeface="Avenir Next LT Pro" panose="020B0504020202020204" pitchFamily="34" charset="0"/>
              </a:rPr>
              <a:t>“possible in principle … vs impossible, even in principle”</a:t>
            </a:r>
          </a:p>
          <a:p>
            <a:pPr marL="0" indent="0" algn="ctr">
              <a:buNone/>
            </a:pPr>
            <a:endParaRPr lang="en-US" sz="1800" i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r>
              <a:rPr lang="en-US" sz="1800" b="1" dirty="0">
                <a:latin typeface="Avenir Next LT Pro" panose="020B0504020202020204" pitchFamily="34" charset="0"/>
              </a:rPr>
              <a:t>Some things we won’t study: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IT security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real-world implementation details</a:t>
            </a:r>
          </a:p>
          <a:p>
            <a:r>
              <a:rPr lang="en-US" sz="1800" dirty="0">
                <a:latin typeface="Avenir Next LT Pro" panose="020B0504020202020204" pitchFamily="34" charset="0"/>
              </a:rPr>
              <a:t>specific performance/security tradeoffs</a:t>
            </a:r>
          </a:p>
          <a:p>
            <a:pPr marL="0" indent="0">
              <a:buNone/>
            </a:pPr>
            <a:r>
              <a:rPr lang="en-US" sz="1800" i="1" dirty="0">
                <a:latin typeface="Avenir Next LT Pro" panose="020B0504020202020204" pitchFamily="34" charset="0"/>
              </a:rPr>
              <a:t>These are interesting things too, just not in scope.</a:t>
            </a: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1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ENCRYPTION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Generic approach to encryption: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generate key via some algorithm: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𝐊𝐞𝐲𝐆𝐞𝐧</m:t>
                    </m:r>
                  </m:oMath>
                </a14:m>
                <a:endParaRPr lang="en-US" sz="1800" b="1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encrypt via some algorithm:	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𝐄𝐧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1800" b="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decrypt via some algorithm:	 	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←</m:t>
                    </m:r>
                    <m:r>
                      <a:rPr lang="en-US" sz="1800" b="1" i="0" smtClean="0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triple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𝐊𝐞𝐲𝐆𝐞𝐧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𝐄𝐧𝐜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1" i="0" smtClean="0">
                            <a:latin typeface="Cambria Math" panose="02040503050406030204" pitchFamily="18" charset="0"/>
                          </a:rPr>
                          <m:t>𝐃𝐞𝐜</m:t>
                        </m:r>
                      </m:e>
                    </m:d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 is called an</a:t>
                </a:r>
                <a:r>
                  <a:rPr lang="en-US" sz="1800" i="1" dirty="0">
                    <a:latin typeface="Avenir Next LT Pro" panose="020B0504020202020204" pitchFamily="34" charset="0"/>
                  </a:rPr>
                  <a:t> encryption scheme.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D008FBDF-5E62-464B-A8B8-988FB469CF21}"/>
              </a:ext>
            </a:extLst>
          </p:cNvPr>
          <p:cNvGrpSpPr/>
          <p:nvPr/>
        </p:nvGrpSpPr>
        <p:grpSpPr>
          <a:xfrm>
            <a:off x="2057399" y="4157131"/>
            <a:ext cx="7916334" cy="2319869"/>
            <a:chOff x="1693333" y="3285064"/>
            <a:chExt cx="7916334" cy="23198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435DF33-4CEF-4503-8866-9473CDDF8714}"/>
                </a:ext>
              </a:extLst>
            </p:cNvPr>
            <p:cNvSpPr/>
            <p:nvPr/>
          </p:nvSpPr>
          <p:spPr>
            <a:xfrm>
              <a:off x="1693333" y="3530599"/>
              <a:ext cx="2150534" cy="20743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Alice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A89516-2079-4527-9EED-73B9118368AF}"/>
                </a:ext>
              </a:extLst>
            </p:cNvPr>
            <p:cNvSpPr/>
            <p:nvPr/>
          </p:nvSpPr>
          <p:spPr>
            <a:xfrm>
              <a:off x="7459133" y="3530598"/>
              <a:ext cx="2150534" cy="20743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dirty="0"/>
                <a:t>Bob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B75D7F6-341C-46EA-B54A-1BC15F9078FC}"/>
                </a:ext>
              </a:extLst>
            </p:cNvPr>
            <p:cNvSpPr/>
            <p:nvPr/>
          </p:nvSpPr>
          <p:spPr>
            <a:xfrm>
              <a:off x="5223933" y="3285064"/>
              <a:ext cx="914400" cy="62653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Eve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8F2A1E69-4979-4BF2-841E-1E29154082EB}"/>
                </a:ext>
              </a:extLst>
            </p:cNvPr>
            <p:cNvSpPr/>
            <p:nvPr/>
          </p:nvSpPr>
          <p:spPr>
            <a:xfrm>
              <a:off x="4064000" y="4538132"/>
              <a:ext cx="3175000" cy="14393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 descr="A picture containing object, light, lamp, milk&#10;&#10;Description automatically generated">
              <a:extLst>
                <a:ext uri="{FF2B5EF4-FFF2-40B4-BE49-F238E27FC236}">
                  <a16:creationId xmlns:a16="http://schemas.microsoft.com/office/drawing/2014/main" id="{6E901A10-6C89-4C29-8FFC-EE1CA1C93E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836747">
              <a:off x="5351758" y="3900464"/>
              <a:ext cx="758952" cy="90279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F2BB0BB-7697-4C10-8BC6-26519460AAA6}"/>
              </a:ext>
            </a:extLst>
          </p:cNvPr>
          <p:cNvGrpSpPr/>
          <p:nvPr/>
        </p:nvGrpSpPr>
        <p:grpSpPr>
          <a:xfrm>
            <a:off x="2043466" y="3102739"/>
            <a:ext cx="6222032" cy="2050257"/>
            <a:chOff x="2043466" y="3102739"/>
            <a:chExt cx="6222032" cy="20502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0654A-6591-47DA-8917-F56F9AF59AE3}"/>
                    </a:ext>
                  </a:extLst>
                </p:cNvPr>
                <p:cNvSpPr txBox="1"/>
                <p:nvPr/>
              </p:nvSpPr>
              <p:spPr>
                <a:xfrm>
                  <a:off x="5739049" y="3102739"/>
                  <a:ext cx="152670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𝐊𝐞𝐲𝐆𝐞𝐧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A0E0654A-6591-47DA-8917-F56F9AF59A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39049" y="3102739"/>
                  <a:ext cx="1526700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1711A7-11C7-41DD-9001-B23AC64D17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73867" y="3472071"/>
              <a:ext cx="3293532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0DE46D9-9E32-4E88-8637-070A39E33B2A}"/>
                </a:ext>
              </a:extLst>
            </p:cNvPr>
            <p:cNvCxnSpPr>
              <a:cxnSpLocks/>
            </p:cNvCxnSpPr>
            <p:nvPr/>
          </p:nvCxnSpPr>
          <p:spPr>
            <a:xfrm>
              <a:off x="6015566" y="3472071"/>
              <a:ext cx="1968501" cy="139626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78A0A9-7395-470D-8E0F-C46AEF466DEB}"/>
                    </a:ext>
                  </a:extLst>
                </p:cNvPr>
                <p:cNvSpPr txBox="1"/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7B78A0A9-7395-470D-8E0F-C46AEF466D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3466" y="4783664"/>
                  <a:ext cx="370934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A632E5-D114-4DAD-A7E8-24C938FE704D}"/>
                    </a:ext>
                  </a:extLst>
                </p:cNvPr>
                <p:cNvSpPr txBox="1"/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2A632E5-D114-4DAD-A7E8-24C938FE70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4564" y="4783664"/>
                  <a:ext cx="370934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BAAA8D5-7C3A-47FA-8E01-9AF732710B82}"/>
              </a:ext>
            </a:extLst>
          </p:cNvPr>
          <p:cNvGrpSpPr/>
          <p:nvPr/>
        </p:nvGrpSpPr>
        <p:grpSpPr>
          <a:xfrm>
            <a:off x="2057399" y="5182165"/>
            <a:ext cx="4080934" cy="756456"/>
            <a:chOff x="2057399" y="5182165"/>
            <a:chExt cx="4080934" cy="7564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FFC795-087A-4FBC-AA24-CFE4EE2477C4}"/>
                    </a:ext>
                  </a:extLst>
                </p:cNvPr>
                <p:cNvSpPr txBox="1"/>
                <p:nvPr/>
              </p:nvSpPr>
              <p:spPr>
                <a:xfrm>
                  <a:off x="2057399" y="5569289"/>
                  <a:ext cx="157062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←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3FFC795-087A-4FBC-AA24-CFE4EE2477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57399" y="5569289"/>
                  <a:ext cx="157062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58F095-A581-40B0-B33A-959EDE30A25D}"/>
                    </a:ext>
                  </a:extLst>
                </p:cNvPr>
                <p:cNvSpPr txBox="1"/>
                <p:nvPr/>
              </p:nvSpPr>
              <p:spPr>
                <a:xfrm>
                  <a:off x="2080514" y="5182165"/>
                  <a:ext cx="17320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Pick message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/>
                    <a:t>.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858F095-A581-40B0-B33A-959EDE30A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0514" y="5182165"/>
                  <a:ext cx="1732013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2817" t="-8197" r="-2465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BA7C48-3ABE-435B-8AC8-B9E3509621ED}"/>
                    </a:ext>
                  </a:extLst>
                </p:cNvPr>
                <p:cNvSpPr txBox="1"/>
                <p:nvPr/>
              </p:nvSpPr>
              <p:spPr>
                <a:xfrm>
                  <a:off x="5787661" y="5468724"/>
                  <a:ext cx="35067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9BA7C48-3ABE-435B-8AC8-B9E3509621E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7661" y="5468724"/>
                  <a:ext cx="35067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6BCC1-E56E-469E-A3DC-6B40F6FCCC3C}"/>
                  </a:ext>
                </a:extLst>
              </p:cNvPr>
              <p:cNvSpPr txBox="1"/>
              <p:nvPr/>
            </p:nvSpPr>
            <p:spPr>
              <a:xfrm>
                <a:off x="7953727" y="5565054"/>
                <a:ext cx="1585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←</m:t>
                      </m:r>
                      <m:r>
                        <a:rPr lang="en-US" b="1">
                          <a:latin typeface="Cambria Math" panose="02040503050406030204" pitchFamily="18" charset="0"/>
                        </a:rPr>
                        <m:t>𝐃𝐞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06BCC1-E56E-469E-A3DC-6B40F6FCC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727" y="5565054"/>
                <a:ext cx="158504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AF3D7-AB01-4F1C-A729-17D9F44F3D91}"/>
                  </a:ext>
                </a:extLst>
              </p:cNvPr>
              <p:cNvSpPr txBox="1"/>
              <p:nvPr/>
            </p:nvSpPr>
            <p:spPr>
              <a:xfrm>
                <a:off x="8268427" y="3196611"/>
                <a:ext cx="3524240" cy="550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latin typeface="Avenir Next LT Pro" panose="020B0504020202020204" pitchFamily="34" charset="0"/>
                  </a:rPr>
                  <a:t>C</a:t>
                </a:r>
                <a:r>
                  <a:rPr lang="en-US" sz="1400" i="1" dirty="0">
                    <a:latin typeface="Avenir Next LT Pro" panose="020B0504020202020204" pitchFamily="34" charset="0"/>
                  </a:rPr>
                  <a:t>orrectness</a:t>
                </a:r>
                <a:r>
                  <a:rPr lang="en-US" sz="1400" dirty="0">
                    <a:latin typeface="Avenir Next LT Pro" panose="020B0504020202020204" pitchFamily="34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1400" b="1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1">
                            <a:latin typeface="Cambria Math" panose="02040503050406030204" pitchFamily="18" charset="0"/>
                          </a:rPr>
                          <m:t>𝐄𝐧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1">
                                <a:latin typeface="Cambria Math" panose="02040503050406030204" pitchFamily="18" charset="0"/>
                              </a:rPr>
                              <m:t>𝐜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b="0" dirty="0">
                    <a:latin typeface="Avenir Next LT Pro" panose="020B0504020202020204" pitchFamily="34" charset="0"/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400" b="0" dirty="0">
                    <a:latin typeface="Avenir Next LT Pro" panose="020B05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7AF3D7-AB01-4F1C-A729-17D9F44F3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8427" y="3196611"/>
                <a:ext cx="3524240" cy="550920"/>
              </a:xfrm>
              <a:prstGeom prst="rect">
                <a:avLst/>
              </a:prstGeom>
              <a:blipFill>
                <a:blip r:embed="rId11"/>
                <a:stretch>
                  <a:fillRect t="-1099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301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ENCRYPTION SCHEMES: ONE-TIME PAD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Examples: one-time pad (</a:t>
                </a:r>
                <a:r>
                  <a:rPr lang="en-US" sz="1800" b="1" dirty="0" err="1">
                    <a:latin typeface="Avenir Next LT Pro" panose="020B0504020202020204" pitchFamily="34" charset="0"/>
                  </a:rPr>
                  <a:t>Vernam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 cipher, ~1882)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Key generation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sample uniformly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Encryption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800" dirty="0"/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Decryption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; 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(note 1: messages are interpreted as </a:t>
                </a:r>
                <a:r>
                  <a:rPr lang="en-US" sz="1800" dirty="0" err="1">
                    <a:latin typeface="Avenir Next LT Pro" panose="020B0504020202020204" pitchFamily="34" charset="0"/>
                  </a:rPr>
                  <a:t>bitstrings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.)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(note 2: key length = message length = ciphertext length =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.)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We proved that this is secure under one (and hence all) of our notions of </a:t>
                </a:r>
                <a:r>
                  <a:rPr lang="en-US" sz="1800" b="1" dirty="0">
                    <a:latin typeface="Avenir Next LT Pro" panose="020B0504020202020204" pitchFamily="34" charset="0"/>
                  </a:rPr>
                  <a:t>perfect secrecy.</a:t>
                </a: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Basic proof idea: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key is uniformly random;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ciphertext is a “shift” of the key by some string (namely the plaintext);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hence ciphertext is also uniformly random, for any plaintext;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this fulfills one of the definitions of perfect secrecy.</a:t>
                </a: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9F5B5-EBCE-4289-AF97-0FED3F8FFC90}"/>
                  </a:ext>
                </a:extLst>
              </p:cNvPr>
              <p:cNvSpPr txBox="1"/>
              <p:nvPr/>
            </p:nvSpPr>
            <p:spPr>
              <a:xfrm>
                <a:off x="6565455" y="1826683"/>
                <a:ext cx="2062744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venir Next LT Pro" panose="020B0504020202020204" pitchFamily="34" charset="0"/>
                  </a:rPr>
                  <a:t>Bitwise XOR (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mod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2)</m:t>
                    </m:r>
                  </m:oMath>
                </a14:m>
                <a:r>
                  <a:rPr lang="en-US" sz="1400" dirty="0">
                    <a:latin typeface="Avenir Next LT Pro" panose="020B050402020202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0⊕0=0</m:t>
                      </m:r>
                    </m:oMath>
                  </m:oMathPara>
                </a14:m>
                <a:endParaRPr lang="en-US" sz="1400" b="0" dirty="0">
                  <a:latin typeface="Avenir Next LT Pro" panose="020B05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0⊕1=1</m:t>
                      </m:r>
                    </m:oMath>
                  </m:oMathPara>
                </a14:m>
                <a:endParaRPr lang="en-US" sz="1400" b="0" dirty="0">
                  <a:latin typeface="Avenir Next LT Pro" panose="020B05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1⊕1=0</m:t>
                      </m:r>
                    </m:oMath>
                  </m:oMathPara>
                </a14:m>
                <a:endParaRPr lang="en-US" b="0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189F5B5-EBCE-4289-AF97-0FED3F8FF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455" y="1826683"/>
                <a:ext cx="2062744" cy="954107"/>
              </a:xfrm>
              <a:prstGeom prst="rect">
                <a:avLst/>
              </a:prstGeom>
              <a:blipFill>
                <a:blip r:embed="rId3"/>
                <a:stretch>
                  <a:fillRect l="-888" t="-1282" r="-296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E2696D1-A058-49E4-AE92-E9DB98365FB4}"/>
                  </a:ext>
                </a:extLst>
              </p:cNvPr>
              <p:cNvSpPr/>
              <p:nvPr/>
            </p:nvSpPr>
            <p:spPr>
              <a:xfrm>
                <a:off x="8791575" y="5295900"/>
                <a:ext cx="3214158" cy="113347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600" b="1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Food for thought.</a:t>
                </a:r>
              </a:p>
              <a:p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OTP key space is of size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. If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 is small (e.g.,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p>
                    </m:sSup>
                    <m:r>
                      <a:rPr lang="en-US" sz="1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=256)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  <a:latin typeface="Avenir Next LT Pro" panose="020B0504020202020204" pitchFamily="34" charset="0"/>
                  </a:rPr>
                  <a:t>, is brute-force key search possible? </a:t>
                </a: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E2696D1-A058-49E4-AE92-E9DB98365F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1575" y="5295900"/>
                <a:ext cx="3214158" cy="1133475"/>
              </a:xfrm>
              <a:prstGeom prst="rect">
                <a:avLst/>
              </a:prstGeom>
              <a:blipFill>
                <a:blip r:embed="rId4"/>
                <a:stretch>
                  <a:fillRect l="-756" b="-3191"/>
                </a:stretch>
              </a:blipFill>
              <a:ln>
                <a:solidFill>
                  <a:srgbClr val="FFC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tar: 32 Points 4">
            <a:extLst>
              <a:ext uri="{FF2B5EF4-FFF2-40B4-BE49-F238E27FC236}">
                <a16:creationId xmlns:a16="http://schemas.microsoft.com/office/drawing/2014/main" id="{3EC42793-4319-44AE-B236-D4F3B2583976}"/>
              </a:ext>
            </a:extLst>
          </p:cNvPr>
          <p:cNvSpPr/>
          <p:nvPr/>
        </p:nvSpPr>
        <p:spPr>
          <a:xfrm>
            <a:off x="8890393" y="1212850"/>
            <a:ext cx="3115340" cy="1882757"/>
          </a:xfrm>
          <a:prstGeom prst="star3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Avenir Next LT Pro" panose="020B0504020202020204" pitchFamily="34" charset="0"/>
              </a:rPr>
              <a:t>Get very friendly and familiar with OTP: it will keep cropping up! </a:t>
            </a:r>
          </a:p>
        </p:txBody>
      </p:sp>
    </p:spTree>
    <p:extLst>
      <p:ext uri="{BB962C8B-B14F-4D97-AF65-F5344CB8AC3E}">
        <p14:creationId xmlns:p14="http://schemas.microsoft.com/office/powerpoint/2010/main" val="436123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RECAP: ENCRYPTION SCHEMES: SECRECY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DB6D74-4156-4F33-83C6-CE01D316E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933" y="1253067"/>
            <a:ext cx="11235267" cy="535093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b="1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dirty="0">
              <a:latin typeface="Avenir Next LT Pro" panose="020B0504020202020204" pitchFamily="34" charset="0"/>
            </a:endParaRPr>
          </a:p>
          <a:p>
            <a:endParaRPr lang="en-US" sz="1800" dirty="0">
              <a:latin typeface="Avenir Next LT Pro" panose="020B0504020202020204" pitchFamily="34" charset="0"/>
            </a:endParaRPr>
          </a:p>
          <a:p>
            <a:pPr marL="0" indent="0">
              <a:buNone/>
            </a:pPr>
            <a:endParaRPr lang="en-US" sz="1800" b="1" dirty="0">
              <a:latin typeface="Avenir Next LT Pro" panose="020B05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3D7ABA-1F56-4B99-95E6-485B192F1DFF}"/>
              </a:ext>
            </a:extLst>
          </p:cNvPr>
          <p:cNvGrpSpPr/>
          <p:nvPr/>
        </p:nvGrpSpPr>
        <p:grpSpPr>
          <a:xfrm>
            <a:off x="397933" y="1107205"/>
            <a:ext cx="11489267" cy="1131170"/>
            <a:chOff x="482320" y="2843685"/>
            <a:chExt cx="11150879" cy="26209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9FFE78-0F24-4093-A506-AAF6F8238F9A}"/>
                </a:ext>
              </a:extLst>
            </p:cNvPr>
            <p:cNvSpPr/>
            <p:nvPr/>
          </p:nvSpPr>
          <p:spPr>
            <a:xfrm>
              <a:off x="482320" y="2843685"/>
              <a:ext cx="11150879" cy="262097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806009-F47D-43BA-9D6C-5C0862A33D49}"/>
                    </a:ext>
                  </a:extLst>
                </p:cNvPr>
                <p:cNvSpPr txBox="1"/>
                <p:nvPr/>
              </p:nvSpPr>
              <p:spPr>
                <a:xfrm>
                  <a:off x="558799" y="2912835"/>
                  <a:ext cx="10984010" cy="24155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1.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(very informal)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An encryption scheme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semantically secret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if, for all choices of adversary </a:t>
                  </a:r>
                  <a14:m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message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“prior information” function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and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“target information” function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the following property holds:</a:t>
                  </a:r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𝐄𝐧</m:t>
                                    </m:r>
                                    <m:sSub>
                                      <m:sSubPr>
                                        <m:ctrlP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1">
                                            <a:latin typeface="Cambria Math" panose="02040503050406030204" pitchFamily="18" charset="0"/>
                                          </a:rPr>
                                          <m:t>𝐜</m:t>
                                        </m:r>
                                      </m:e>
                                      <m:sub>
                                        <m:r>
                                          <a:rPr lang="en-US" sz="2000" b="1" i="1">
                                            <a:latin typeface="Cambria Math" panose="02040503050406030204" pitchFamily="18" charset="0"/>
                                          </a:rPr>
                                          <m:t>𝒌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←</m:t>
                                </m:r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func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>
                    <a:latin typeface="Avenir Next LT Pro" panose="020B0504020202020204" pitchFamily="34" charset="0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00806009-F47D-43BA-9D6C-5C0862A33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8799" y="2912835"/>
                  <a:ext cx="10984010" cy="2415511"/>
                </a:xfrm>
                <a:prstGeom prst="rect">
                  <a:avLst/>
                </a:prstGeom>
                <a:blipFill>
                  <a:blip r:embed="rId2"/>
                  <a:stretch>
                    <a:fillRect l="-431" t="-292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B87FD2-CFBD-4FC6-A6A8-FC1DC43ACCF2}"/>
              </a:ext>
            </a:extLst>
          </p:cNvPr>
          <p:cNvGrpSpPr/>
          <p:nvPr/>
        </p:nvGrpSpPr>
        <p:grpSpPr>
          <a:xfrm>
            <a:off x="397933" y="2280891"/>
            <a:ext cx="11489267" cy="1131170"/>
            <a:chOff x="482320" y="2843685"/>
            <a:chExt cx="11150879" cy="142686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1B3DD6-B584-400F-B42C-0108A0EFD235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D36A01-D83C-4F50-8E76-E013B6599DE6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2035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2.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secret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plaintext distribution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every plaintext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and every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  <a:endParaRPr lang="en-US" i="1" dirty="0">
                    <a:latin typeface="Cambria Math" panose="02040503050406030204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]=</m:t>
                        </m:r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d>
                          </m:e>
                        </m:func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.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D36A01-D83C-4F50-8E76-E013B6599D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203516"/>
                </a:xfrm>
                <a:prstGeom prst="rect">
                  <a:avLst/>
                </a:prstGeom>
                <a:blipFill>
                  <a:blip r:embed="rId3"/>
                  <a:stretch>
                    <a:fillRect l="-457" t="-2548" b="-57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7D3673A-D3A9-4BF8-9B36-61065DFCFCCD}"/>
              </a:ext>
            </a:extLst>
          </p:cNvPr>
          <p:cNvGrpSpPr/>
          <p:nvPr/>
        </p:nvGrpSpPr>
        <p:grpSpPr>
          <a:xfrm>
            <a:off x="397933" y="3454577"/>
            <a:ext cx="11489267" cy="1131170"/>
            <a:chOff x="482320" y="2843685"/>
            <a:chExt cx="11150879" cy="14268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50FD77C-AD83-49A1-B0FE-01AE7BA5F9D3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17FB4F2-CE30-4896-B2FE-355A6B936CDD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357006" cy="13239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3.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is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secret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plaintext distribution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every plaintext pair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and every ciphertext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𝐄𝐧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Pr</m:t>
                                    </m:r>
                                  </m:e>
                                  <m:li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2000" b="1">
                                    <a:latin typeface="Cambria Math" panose="02040503050406030204" pitchFamily="18" charset="0"/>
                                  </a:rPr>
                                  <m:t>𝐄𝐧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1">
                                        <a:latin typeface="Cambria Math" panose="02040503050406030204" pitchFamily="18" charset="0"/>
                                      </a:rPr>
                                      <m:t>𝐜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e>
                            </m:func>
                          </m:e>
                        </m:func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A17FB4F2-CE30-4896-B2FE-355A6B936CD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357006" cy="1323952"/>
                </a:xfrm>
                <a:prstGeom prst="rect">
                  <a:avLst/>
                </a:prstGeom>
                <a:blipFill>
                  <a:blip r:embed="rId4"/>
                  <a:stretch>
                    <a:fillRect l="-457" t="-2907" b="-58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66A44C7-2D52-4015-93DD-E844CF25F297}"/>
              </a:ext>
            </a:extLst>
          </p:cNvPr>
          <p:cNvGrpSpPr/>
          <p:nvPr/>
        </p:nvGrpSpPr>
        <p:grpSpPr>
          <a:xfrm>
            <a:off x="397933" y="4620156"/>
            <a:ext cx="11489267" cy="1065942"/>
            <a:chOff x="482320" y="2843685"/>
            <a:chExt cx="11150879" cy="1426864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B169A39-02CF-480E-8D26-550AF743B746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93388F6-65B1-496F-9CEF-7E28029CE5A5}"/>
                    </a:ext>
                  </a:extLst>
                </p:cNvPr>
                <p:cNvSpPr txBox="1"/>
                <p:nvPr/>
              </p:nvSpPr>
              <p:spPr>
                <a:xfrm>
                  <a:off x="559998" y="2927700"/>
                  <a:ext cx="10982811" cy="973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Definition 4.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An encryption scheme has </a:t>
                  </a:r>
                  <a:r>
                    <a:rPr lang="en-US" b="1" dirty="0">
                      <a:latin typeface="Avenir Next LT Pro" panose="020B0504020202020204" pitchFamily="34" charset="0"/>
                    </a:rPr>
                    <a:t>perfectly indistinguishable ciphertexts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if, for every adversary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Pr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wins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the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IND</m:t>
                                </m:r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game</m:t>
                                </m:r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.</m:t>
                        </m:r>
                      </m:oMath>
                    </m:oMathPara>
                  </a14:m>
                  <a:endParaRPr lang="en-US" sz="2000" dirty="0">
                    <a:latin typeface="Avenir Next LT Pro" panose="020B05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693388F6-65B1-496F-9CEF-7E28029CE5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700"/>
                  <a:ext cx="10982811" cy="973042"/>
                </a:xfrm>
                <a:prstGeom prst="rect">
                  <a:avLst/>
                </a:prstGeom>
                <a:blipFill>
                  <a:blip r:embed="rId5"/>
                  <a:stretch>
                    <a:fillRect l="-431" t="-3361" b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B2466C1-9D23-41CE-B54A-5CDF530C1F34}"/>
              </a:ext>
            </a:extLst>
          </p:cNvPr>
          <p:cNvGrpSpPr/>
          <p:nvPr/>
        </p:nvGrpSpPr>
        <p:grpSpPr>
          <a:xfrm>
            <a:off x="397933" y="5865575"/>
            <a:ext cx="11489267" cy="584372"/>
            <a:chOff x="482320" y="2843685"/>
            <a:chExt cx="11150879" cy="142686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4B54E06-0878-4FA4-BF92-0E694962A3D1}"/>
                </a:ext>
              </a:extLst>
            </p:cNvPr>
            <p:cNvSpPr/>
            <p:nvPr/>
          </p:nvSpPr>
          <p:spPr>
            <a:xfrm>
              <a:off x="482320" y="2843685"/>
              <a:ext cx="11150879" cy="14268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9D95B02-1C68-4080-A362-6F169B4443D5}"/>
                </a:ext>
              </a:extLst>
            </p:cNvPr>
            <p:cNvSpPr txBox="1"/>
            <p:nvPr/>
          </p:nvSpPr>
          <p:spPr>
            <a:xfrm>
              <a:off x="559998" y="2927700"/>
              <a:ext cx="10432898" cy="4444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Avenir Next LT Pro" panose="020B0504020202020204" pitchFamily="34" charset="0"/>
                </a:rPr>
                <a:t>Theorem 1.</a:t>
              </a:r>
              <a:r>
                <a:rPr lang="en-US" dirty="0">
                  <a:latin typeface="Avenir Next LT Pro" panose="020B0504020202020204" pitchFamily="34" charset="0"/>
                </a:rPr>
                <a:t> Definitions 1-4 are all equivalent.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9416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2175933" y="1531770"/>
            <a:ext cx="7840134" cy="383751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33" y="1675009"/>
            <a:ext cx="7535334" cy="350659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II. (SIMPLE) ENCRYPTION</a:t>
            </a:r>
            <a:b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</a:br>
            <a:r>
              <a:rPr lang="en-US" sz="54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(continued)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4D73E0-CFBA-4B36-BA26-590428BF7974}"/>
              </a:ext>
            </a:extLst>
          </p:cNvPr>
          <p:cNvSpPr/>
          <p:nvPr/>
        </p:nvSpPr>
        <p:spPr>
          <a:xfrm>
            <a:off x="7259158" y="4906111"/>
            <a:ext cx="2756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Avenir Next LT Pro" panose="020B0504020202020204" pitchFamily="34" charset="0"/>
              </a:rPr>
              <a:t>Reading: </a:t>
            </a:r>
            <a:r>
              <a:rPr lang="en-US" dirty="0">
                <a:latin typeface="Avenir Next LT Pro" panose="020B0504020202020204" pitchFamily="34" charset="0"/>
              </a:rPr>
              <a:t>Ch.2 (p.25-40)</a:t>
            </a:r>
          </a:p>
        </p:txBody>
      </p:sp>
    </p:spTree>
    <p:extLst>
      <p:ext uri="{BB962C8B-B14F-4D97-AF65-F5344CB8AC3E}">
        <p14:creationId xmlns:p14="http://schemas.microsoft.com/office/powerpoint/2010/main" val="13915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6AA329-925F-46DB-BB05-CC61C2649B0E}"/>
              </a:ext>
            </a:extLst>
          </p:cNvPr>
          <p:cNvSpPr/>
          <p:nvPr/>
        </p:nvSpPr>
        <p:spPr>
          <a:xfrm>
            <a:off x="186267" y="186267"/>
            <a:ext cx="11777133" cy="75353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6BE7C-DF0B-44E6-ABD2-C0A281E1B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3" y="254000"/>
            <a:ext cx="11734800" cy="685800"/>
          </a:xfrm>
        </p:spPr>
        <p:txBody>
          <a:bodyPr>
            <a:normAutofit/>
          </a:bodyPr>
          <a:lstStyle/>
          <a:p>
            <a:r>
              <a:rPr lang="en-US" sz="3200" b="1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ahnschrift Condensed" panose="020B0502040204020203" pitchFamily="34" charset="0"/>
                <a:cs typeface="Aharoni" panose="020B0604020202020204" pitchFamily="2" charset="-79"/>
              </a:rPr>
              <a:t>ONE-TIME PAD : THE SCHEME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800" b="1" dirty="0">
                    <a:latin typeface="Avenir Next LT Pro" panose="020B0504020202020204" pitchFamily="34" charset="0"/>
                  </a:rPr>
                  <a:t>One-time pad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Key generation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sample uniformly random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800" dirty="0">
                    <a:latin typeface="Avenir Next LT Pro" panose="020B0504020202020204" pitchFamily="34" charset="0"/>
                  </a:rPr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Encryption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smtClean="0">
                        <a:latin typeface="Cambria Math" panose="02040503050406030204" pitchFamily="18" charset="0"/>
                      </a:rPr>
                      <m:t>𝐄</m:t>
                    </m:r>
                    <m:r>
                      <a:rPr lang="en-US" sz="1800" b="1">
                        <a:latin typeface="Cambria Math" panose="02040503050406030204" pitchFamily="18" charset="0"/>
                      </a:rPr>
                      <m:t>𝐧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;</a:t>
                </a:r>
              </a:p>
              <a:p>
                <a:r>
                  <a:rPr lang="en-US" sz="1800" i="1" dirty="0">
                    <a:latin typeface="Avenir Next LT Pro" panose="020B0504020202020204" pitchFamily="34" charset="0"/>
                  </a:rPr>
                  <a:t>Decryption </a:t>
                </a:r>
                <a:r>
                  <a:rPr lang="en-US" sz="1800" dirty="0">
                    <a:latin typeface="Avenir Next LT Pro" panose="020B05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𝐃𝐞</m:t>
                    </m:r>
                    <m:sSub>
                      <m:sSub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>
                            <a:latin typeface="Cambria Math" panose="02040503050406030204" pitchFamily="18" charset="0"/>
                          </a:rPr>
                          <m:t>𝐜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.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venir Next LT Pro" panose="020B0504020202020204" pitchFamily="34" charset="0"/>
                  </a:rPr>
                  <a:t>The OTP achieves perfect secrecy. Are there other schemes that do the job?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what this means: basically only one way to build an encryption scheme that satisfies perfect secrecy;</a:t>
                </a:r>
              </a:p>
              <a:p>
                <a:r>
                  <a:rPr lang="en-US" sz="1800" dirty="0">
                    <a:latin typeface="Avenir Next LT Pro" panose="020B0504020202020204" pitchFamily="34" charset="0"/>
                  </a:rPr>
                  <a:t>… and the one-time pad is it.</a:t>
                </a: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dirty="0">
                  <a:latin typeface="Avenir Next LT Pro" panose="020B0504020202020204" pitchFamily="34" charset="0"/>
                </a:endParaRPr>
              </a:p>
              <a:p>
                <a:endParaRPr lang="en-US" sz="1800" dirty="0">
                  <a:latin typeface="Avenir Next LT Pro" panose="020B0504020202020204" pitchFamily="34" charset="0"/>
                </a:endParaRPr>
              </a:p>
              <a:p>
                <a:pPr marL="0" indent="0">
                  <a:buNone/>
                </a:pPr>
                <a:endParaRPr lang="en-US" sz="1800" b="1" dirty="0">
                  <a:latin typeface="Avenir Next LT Pro" panose="020B050402020202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6CDB6D74-4156-4F33-83C6-CE01D316E5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7933" y="1253067"/>
                <a:ext cx="11235267" cy="5350933"/>
              </a:xfrm>
              <a:blipFill>
                <a:blip r:embed="rId2"/>
                <a:stretch>
                  <a:fillRect l="-434" t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6435010-DBAD-4EDB-A1B8-F483D7C1500C}"/>
              </a:ext>
            </a:extLst>
          </p:cNvPr>
          <p:cNvGrpSpPr/>
          <p:nvPr/>
        </p:nvGrpSpPr>
        <p:grpSpPr>
          <a:xfrm>
            <a:off x="287866" y="3305175"/>
            <a:ext cx="11616267" cy="2085976"/>
            <a:chOff x="482320" y="2843684"/>
            <a:chExt cx="11150879" cy="15690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2DB95B-555E-4529-8BAF-4552006ADFF3}"/>
                </a:ext>
              </a:extLst>
            </p:cNvPr>
            <p:cNvSpPr/>
            <p:nvPr/>
          </p:nvSpPr>
          <p:spPr>
            <a:xfrm>
              <a:off x="482320" y="2843684"/>
              <a:ext cx="11150879" cy="156900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15D1986-0257-45FA-8DEA-83FF65E60C46}"/>
                    </a:ext>
                  </a:extLst>
                </p:cNvPr>
                <p:cNvSpPr txBox="1"/>
                <p:nvPr/>
              </p:nvSpPr>
              <p:spPr>
                <a:xfrm>
                  <a:off x="559998" y="2927699"/>
                  <a:ext cx="10432898" cy="13195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latin typeface="Avenir Next LT Pro" panose="020B0504020202020204" pitchFamily="34" charset="0"/>
                    </a:rPr>
                    <a:t>Shannon’s Theorem.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 Let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𝐊𝐞𝐲𝐆𝐞𝐧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𝐄𝐧𝐜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𝐃𝐞𝐜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be an encryption scheme that satisfies perfect secrecy. Let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denote the message, key, and ciphertext sets, respectively. Then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ℳ</m:t>
                          </m:r>
                        </m:e>
                      </m:d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 Moreover, if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then</a:t>
                  </a:r>
                </a:p>
                <a:p>
                  <a:endParaRPr lang="en-US" dirty="0">
                    <a:latin typeface="Avenir Next LT Pro" panose="020B0504020202020204" pitchFamily="34" charset="0"/>
                  </a:endParaRP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𝐊𝐞𝐲𝐆𝐞𝐧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outputs a uniformly random key in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and</a:t>
                  </a:r>
                </a:p>
                <a:p>
                  <a:pPr marL="800100" lvl="1" indent="-342900">
                    <a:buFont typeface="+mj-lt"/>
                    <a:buAutoNum type="arabicPeriod"/>
                  </a:pPr>
                  <a:r>
                    <a:rPr lang="en-US" b="1" dirty="0">
                      <a:latin typeface="Avenir Next LT Pro" panose="020B0504020202020204" pitchFamily="34" charset="0"/>
                    </a:rPr>
                    <a:t> </a:t>
                  </a:r>
                  <a:r>
                    <a:rPr lang="en-US" dirty="0">
                      <a:latin typeface="Avenir Next LT Pro" panose="020B0504020202020204" pitchFamily="34" charset="0"/>
                    </a:rPr>
                    <a:t>For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ℳ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and every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𝒞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, there exists a unique key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𝒦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 such that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 panose="02040503050406030204" pitchFamily="18" charset="0"/>
                        </a:rPr>
                        <m:t>𝐄𝐧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 panose="02040503050406030204" pitchFamily="18" charset="0"/>
                            </a:rPr>
                            <m:t>𝐜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a14:m>
                  <a:r>
                    <a:rPr lang="en-US" dirty="0">
                      <a:latin typeface="Avenir Next LT Pro" panose="020B0504020202020204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15D1986-0257-45FA-8DEA-83FF65E60C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998" y="2927699"/>
                  <a:ext cx="10432898" cy="1319551"/>
                </a:xfrm>
                <a:prstGeom prst="rect">
                  <a:avLst/>
                </a:prstGeom>
                <a:blipFill>
                  <a:blip r:embed="rId3"/>
                  <a:stretch>
                    <a:fillRect l="-449" t="-1742" b="-52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731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4449</Words>
  <Application>Microsoft Office PowerPoint</Application>
  <PresentationFormat>Widescreen</PresentationFormat>
  <Paragraphs>812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Arial</vt:lpstr>
      <vt:lpstr>Avenir Next LT Pro</vt:lpstr>
      <vt:lpstr>Bahnschrift Condensed</vt:lpstr>
      <vt:lpstr>Biome Light</vt:lpstr>
      <vt:lpstr>Calibri</vt:lpstr>
      <vt:lpstr>Calibri Light</vt:lpstr>
      <vt:lpstr>Cambria Math</vt:lpstr>
      <vt:lpstr>Courier New</vt:lpstr>
      <vt:lpstr>Office Theme</vt:lpstr>
      <vt:lpstr>MATH/CMSC 456 :: UPDATED COURSE INFO</vt:lpstr>
      <vt:lpstr>RECAP : LOGISTICS</vt:lpstr>
      <vt:lpstr>RECAP : HISTORICAL CIPHERS</vt:lpstr>
      <vt:lpstr>RECAP : MODERN CRYPTO</vt:lpstr>
      <vt:lpstr>RECAP: ENCRYPTION SCHEMES</vt:lpstr>
      <vt:lpstr>RECAP: ENCRYPTION SCHEMES: ONE-TIME PAD</vt:lpstr>
      <vt:lpstr>RECAP: ENCRYPTION SCHEMES: SECRECY</vt:lpstr>
      <vt:lpstr>II. (SIMPLE) ENCRYPTION (continued)</vt:lpstr>
      <vt:lpstr>ONE-TIME PAD : THE SCHEME</vt:lpstr>
      <vt:lpstr>ONE-TIME PAD : IS IT REALLY “PERFECT”?</vt:lpstr>
      <vt:lpstr>ONE-TIME PAD : IS IT REALLY “PERFECT”?</vt:lpstr>
      <vt:lpstr>ONE-TIME PAD : IS IT REALLY “PERFECT”?</vt:lpstr>
      <vt:lpstr>III. COMPUTATIONALLY-SECURE ENCRYPTION</vt:lpstr>
      <vt:lpstr>WHAT DO WE RELAX?</vt:lpstr>
      <vt:lpstr>COMPUTATIONAL CRYPTO: A PREVIEW</vt:lpstr>
      <vt:lpstr>COMPUTATIONAL CRYPTO: A PREVIEW</vt:lpstr>
      <vt:lpstr>COMPUTATIONAL CRYPTO: CHALLENGES</vt:lpstr>
      <vt:lpstr>COMPUTATIONAL CRYPTO: CHALLENGES</vt:lpstr>
      <vt:lpstr>EFFICIENT vs INEFFICIENT ALGORITHMS</vt:lpstr>
      <vt:lpstr>EFFICIENT vs INEFFICIENT ALGORITHMS</vt:lpstr>
      <vt:lpstr>EFFICIENT vs INEFFICIENT ALGORITHMS</vt:lpstr>
      <vt:lpstr>EFFICIENT vs INEFFICIENT ALGORITHMS</vt:lpstr>
      <vt:lpstr>COMPUTATIONAL CRYPTO: CHALLENGES</vt:lpstr>
      <vt:lpstr>PSEUDORANDOMNESS</vt:lpstr>
      <vt:lpstr>PSEUDORANDOM GENERATORS</vt:lpstr>
      <vt:lpstr>PSEUDORANDOM GENERATORS (PRGs)</vt:lpstr>
      <vt:lpstr>PSEUDORANDOM GENERATORS (PRGs)</vt:lpstr>
      <vt:lpstr>PSEUDORANDOM GENERATORS (PRGs)</vt:lpstr>
      <vt:lpstr>COMPUTATIONAL CRYPTO: CHALLENGES</vt:lpstr>
      <vt:lpstr>RECALL: PERFECT SECRECY</vt:lpstr>
      <vt:lpstr>INDISTINGUISHABILITY OF CIPHERTEXTS</vt:lpstr>
      <vt:lpstr>COMPUTATIONALLY-SECURE ENCRYPTION</vt:lpstr>
      <vt:lpstr>COMPUTATIONAL CRYPTO: CHALLENGES</vt:lpstr>
      <vt:lpstr>PRG ENCRYPTION: SECURITY PROOF</vt:lpstr>
      <vt:lpstr>PRG ENCRYPTION: SECURITY PROOF: RECALL PRG</vt:lpstr>
      <vt:lpstr>PRG ENCRYPTION: SECURITY PROOF: RECALL IND</vt:lpstr>
      <vt:lpstr>PRG ENCRYPTION: SECURITY PROOF</vt:lpstr>
      <vt:lpstr>PRG ENCRYPTION: SECURITY PROOF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</dc:title>
  <dc:creator>Gorjan</dc:creator>
  <cp:lastModifiedBy>Gorjan</cp:lastModifiedBy>
  <cp:revision>689</cp:revision>
  <dcterms:created xsi:type="dcterms:W3CDTF">2020-01-13T02:49:23Z</dcterms:created>
  <dcterms:modified xsi:type="dcterms:W3CDTF">2020-01-31T15:31:29Z</dcterms:modified>
</cp:coreProperties>
</file>