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94" r:id="rId4"/>
    <p:sldId id="289" r:id="rId5"/>
    <p:sldId id="275" r:id="rId6"/>
    <p:sldId id="290" r:id="rId7"/>
    <p:sldId id="257" r:id="rId8"/>
    <p:sldId id="262" r:id="rId9"/>
    <p:sldId id="276" r:id="rId10"/>
    <p:sldId id="277" r:id="rId11"/>
    <p:sldId id="279" r:id="rId12"/>
    <p:sldId id="280" r:id="rId13"/>
    <p:sldId id="282" r:id="rId14"/>
    <p:sldId id="283" r:id="rId15"/>
    <p:sldId id="281" r:id="rId16"/>
    <p:sldId id="284" r:id="rId17"/>
    <p:sldId id="269" r:id="rId18"/>
    <p:sldId id="264" r:id="rId19"/>
    <p:sldId id="287" r:id="rId20"/>
    <p:sldId id="288" r:id="rId21"/>
    <p:sldId id="291" r:id="rId22"/>
    <p:sldId id="286" r:id="rId23"/>
    <p:sldId id="270" r:id="rId24"/>
    <p:sldId id="271" r:id="rId25"/>
    <p:sldId id="293" r:id="rId26"/>
    <p:sldId id="272" r:id="rId27"/>
    <p:sldId id="296" r:id="rId28"/>
    <p:sldId id="297" r:id="rId29"/>
    <p:sldId id="295" r:id="rId30"/>
    <p:sldId id="300" r:id="rId31"/>
    <p:sldId id="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80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Cryptography</a:t>
            </a:r>
            <a:b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CMSC/MATH 456 : Spring 2020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83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CAESAR CIPHER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No! Brute force </a:t>
            </a:r>
            <a:r>
              <a:rPr lang="en-US" sz="1800" b="1" dirty="0" err="1">
                <a:latin typeface="Avenir Next LT Pro" panose="020B0504020202020204" pitchFamily="34" charset="0"/>
              </a:rPr>
              <a:t>keysearch</a:t>
            </a:r>
            <a:r>
              <a:rPr lang="en-US" sz="1800" b="1" dirty="0">
                <a:latin typeface="Avenir Next LT Pro" panose="020B0504020202020204" pitchFamily="34" charset="0"/>
              </a:rPr>
              <a:t>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Suppose you see the message 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dwwdfndwrqfh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800" dirty="0">
                <a:latin typeface="Avenir Next LT Pro" panose="020B0504020202020204" pitchFamily="34" charset="0"/>
              </a:rPr>
              <a:t> (but you don’t know Caesar’s key.) 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Try all possible decryption keys: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Only 26 possibilities, so easy! (The 2011 plot failed and the plotters were caught.)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Must have: </a:t>
            </a:r>
            <a:r>
              <a:rPr lang="en-US" sz="1800" dirty="0">
                <a:latin typeface="Avenir Next LT Pro" panose="020B0504020202020204" pitchFamily="34" charset="0"/>
              </a:rPr>
              <a:t>big </a:t>
            </a:r>
            <a:r>
              <a:rPr lang="en-US" sz="1800" dirty="0" err="1">
                <a:latin typeface="Avenir Next LT Pro" panose="020B0504020202020204" pitchFamily="34" charset="0"/>
              </a:rPr>
              <a:t>keyspace</a:t>
            </a:r>
            <a:r>
              <a:rPr lang="en-US" sz="1800" dirty="0">
                <a:latin typeface="Avenir Next LT Pro" panose="020B0504020202020204" pitchFamily="34" charset="0"/>
              </a:rPr>
              <a:t>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AC8C4F-53A2-49D3-B624-1FC0DC392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48671"/>
              </p:ext>
            </p:extLst>
          </p:nvPr>
        </p:nvGraphicFramePr>
        <p:xfrm>
          <a:off x="4428066" y="2560319"/>
          <a:ext cx="3725333" cy="2194560"/>
        </p:xfrm>
        <a:graphic>
          <a:graphicData uri="http://schemas.openxmlformats.org/drawingml/2006/table">
            <a:tbl>
              <a:tblPr/>
              <a:tblGrid>
                <a:gridCol w="643467">
                  <a:extLst>
                    <a:ext uri="{9D8B030D-6E8A-4147-A177-3AD203B41FA5}">
                      <a16:colId xmlns:a16="http://schemas.microsoft.com/office/drawing/2014/main" val="3567560724"/>
                    </a:ext>
                  </a:extLst>
                </a:gridCol>
                <a:gridCol w="3081866">
                  <a:extLst>
                    <a:ext uri="{9D8B030D-6E8A-4147-A177-3AD203B41FA5}">
                      <a16:colId xmlns:a16="http://schemas.microsoft.com/office/drawing/2014/main" val="1813786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dwwdfndwrqfh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55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-1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cvvcemcvqpeg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93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-2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buubdlbupodf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02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-3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attackatonce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887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-4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zsszbjzsnmbd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3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-5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yrryaiyrmlac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270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B3BB21-7553-4414-AD6B-8BCB67D6601B}"/>
              </a:ext>
            </a:extLst>
          </p:cNvPr>
          <p:cNvSpPr txBox="1"/>
          <p:nvPr/>
        </p:nvSpPr>
        <p:spPr>
          <a:xfrm>
            <a:off x="6379633" y="4876106"/>
            <a:ext cx="677108" cy="38408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5FEA52-2D87-4B8A-995D-FC268EE3A118}"/>
              </a:ext>
            </a:extLst>
          </p:cNvPr>
          <p:cNvSpPr txBox="1"/>
          <p:nvPr/>
        </p:nvSpPr>
        <p:spPr>
          <a:xfrm>
            <a:off x="4550833" y="4876106"/>
            <a:ext cx="677108" cy="38408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94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SUBSTITUTION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Substitution cipher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each letter of the alphabet is mapped to another, randomly selected letter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example: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used in 1586 plot by Mary, Queen of Scots to assassinate Queen Elizabeth and install Mary as queen;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Mary used the cipher to instruct her collaborators to kill the queen!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Key space: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Is it secure?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FC4BF9-B562-4BE3-8B87-CFBB60130B58}"/>
                  </a:ext>
                </a:extLst>
              </p:cNvPr>
              <p:cNvSpPr txBox="1"/>
              <p:nvPr/>
            </p:nvSpPr>
            <p:spPr>
              <a:xfrm>
                <a:off x="3360237" y="2356352"/>
                <a:ext cx="92563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FC4BF9-B562-4BE3-8B87-CFBB60130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37" y="2356352"/>
                <a:ext cx="925638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D5EBC0-C869-4841-B891-B8C9B91010B4}"/>
              </a:ext>
            </a:extLst>
          </p:cNvPr>
          <p:cNvGrpSpPr/>
          <p:nvPr/>
        </p:nvGrpSpPr>
        <p:grpSpPr>
          <a:xfrm>
            <a:off x="5158950" y="2214601"/>
            <a:ext cx="4490396" cy="1295913"/>
            <a:chOff x="3901593" y="2561735"/>
            <a:chExt cx="4490396" cy="12959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7318EB-9528-4180-AFA2-08A107A7946C}"/>
                </a:ext>
              </a:extLst>
            </p:cNvPr>
            <p:cNvSpPr txBox="1"/>
            <p:nvPr/>
          </p:nvSpPr>
          <p:spPr>
            <a:xfrm>
              <a:off x="5227309" y="2561735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BEE BED DEAD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1AFF51-5EB2-4332-A034-360698C02FBC}"/>
                </a:ext>
              </a:extLst>
            </p:cNvPr>
            <p:cNvSpPr txBox="1"/>
            <p:nvPr/>
          </p:nvSpPr>
          <p:spPr>
            <a:xfrm>
              <a:off x="5314376" y="3488316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FPPFPLLPXL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CFAEB-B0F9-47AB-86F4-8BFEDFD44343}"/>
                </a:ext>
              </a:extLst>
            </p:cNvPr>
            <p:cNvGrpSpPr/>
            <p:nvPr/>
          </p:nvGrpSpPr>
          <p:grpSpPr>
            <a:xfrm>
              <a:off x="6814738" y="2746401"/>
              <a:ext cx="1577251" cy="926583"/>
              <a:chOff x="7271938" y="3137416"/>
              <a:chExt cx="1577251" cy="92658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0D3831C-2749-44D9-A605-31A10A5FB227}"/>
                  </a:ext>
                </a:extLst>
              </p:cNvPr>
              <p:cNvGrpSpPr/>
              <p:nvPr/>
            </p:nvGrpSpPr>
            <p:grpSpPr>
              <a:xfrm>
                <a:off x="7271938" y="3137416"/>
                <a:ext cx="754462" cy="926583"/>
                <a:chOff x="5922433" y="3098799"/>
                <a:chExt cx="431800" cy="728133"/>
              </a:xfrm>
            </p:grpSpPr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5F45282A-F25B-4FD4-89A6-310AE1E6F37F}"/>
                    </a:ext>
                  </a:extLst>
                </p:cNvPr>
                <p:cNvSpPr/>
                <p:nvPr/>
              </p:nvSpPr>
              <p:spPr>
                <a:xfrm>
                  <a:off x="5922433" y="3098799"/>
                  <a:ext cx="431800" cy="728133"/>
                </a:xfrm>
                <a:prstGeom prst="arc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8386474E-2A7D-4645-8BB6-C0F82CA61D76}"/>
                    </a:ext>
                  </a:extLst>
                </p:cNvPr>
                <p:cNvSpPr/>
                <p:nvPr/>
              </p:nvSpPr>
              <p:spPr>
                <a:xfrm flipV="1">
                  <a:off x="5922433" y="3098799"/>
                  <a:ext cx="431800" cy="7281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843041-3677-415B-94BB-5A9E34B02257}"/>
                  </a:ext>
                </a:extLst>
              </p:cNvPr>
              <p:cNvSpPr txBox="1"/>
              <p:nvPr/>
            </p:nvSpPr>
            <p:spPr>
              <a:xfrm>
                <a:off x="8026400" y="3431430"/>
                <a:ext cx="82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decrypt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45B468-B5F0-40D1-8F25-C0E3FFF84A0C}"/>
                </a:ext>
              </a:extLst>
            </p:cNvPr>
            <p:cNvGrpSpPr/>
            <p:nvPr/>
          </p:nvGrpSpPr>
          <p:grpSpPr>
            <a:xfrm>
              <a:off x="3901593" y="2746400"/>
              <a:ext cx="1577251" cy="926583"/>
              <a:chOff x="4299904" y="3136745"/>
              <a:chExt cx="1577251" cy="92658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7ABD8BB-866F-4F1E-A999-4F5D7A22962F}"/>
                  </a:ext>
                </a:extLst>
              </p:cNvPr>
              <p:cNvGrpSpPr/>
              <p:nvPr/>
            </p:nvGrpSpPr>
            <p:grpSpPr>
              <a:xfrm flipH="1" flipV="1">
                <a:off x="5122693" y="3136745"/>
                <a:ext cx="754462" cy="926583"/>
                <a:chOff x="5922433" y="3098799"/>
                <a:chExt cx="431800" cy="728133"/>
              </a:xfrm>
            </p:grpSpPr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226CE2C0-58E8-4A6F-AC19-FD2CB5CF5CE5}"/>
                    </a:ext>
                  </a:extLst>
                </p:cNvPr>
                <p:cNvSpPr/>
                <p:nvPr/>
              </p:nvSpPr>
              <p:spPr>
                <a:xfrm>
                  <a:off x="5922433" y="3098799"/>
                  <a:ext cx="431800" cy="728133"/>
                </a:xfrm>
                <a:prstGeom prst="arc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8D97D00A-F216-40CB-9B3A-6184CA87E7E4}"/>
                    </a:ext>
                  </a:extLst>
                </p:cNvPr>
                <p:cNvSpPr/>
                <p:nvPr/>
              </p:nvSpPr>
              <p:spPr>
                <a:xfrm flipV="1">
                  <a:off x="5922433" y="3098799"/>
                  <a:ext cx="431800" cy="728133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EB07E8-762E-48C9-9C7E-190A74E99F28}"/>
                  </a:ext>
                </a:extLst>
              </p:cNvPr>
              <p:cNvSpPr txBox="1"/>
              <p:nvPr/>
            </p:nvSpPr>
            <p:spPr>
              <a:xfrm>
                <a:off x="4299904" y="3430759"/>
                <a:ext cx="82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encrypt</a:t>
                </a:r>
              </a:p>
            </p:txBody>
          </p: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74EF5F-2900-4D75-BE1A-B5146AD4D035}"/>
              </a:ext>
            </a:extLst>
          </p:cNvPr>
          <p:cNvCxnSpPr/>
          <p:nvPr/>
        </p:nvCxnSpPr>
        <p:spPr>
          <a:xfrm>
            <a:off x="397933" y="5537206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EBA94B-2F4D-4009-AAD7-E56B2C7042E1}"/>
              </a:ext>
            </a:extLst>
          </p:cNvPr>
          <p:cNvSpPr txBox="1"/>
          <p:nvPr/>
        </p:nvSpPr>
        <p:spPr>
          <a:xfrm>
            <a:off x="3593698" y="2086936"/>
            <a:ext cx="458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0384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SUBSTITUTION CIPHER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Unfortunately for Mary, an Arab philosopher named Al-</a:t>
            </a:r>
            <a:r>
              <a:rPr lang="en-US" sz="1800" dirty="0" err="1">
                <a:latin typeface="Avenir Next LT Pro" panose="020B0504020202020204" pitchFamily="34" charset="0"/>
              </a:rPr>
              <a:t>Kindi</a:t>
            </a:r>
            <a:r>
              <a:rPr lang="en-US" sz="1800" dirty="0">
                <a:latin typeface="Avenir Next LT Pro" panose="020B0504020202020204" pitchFamily="34" charset="0"/>
              </a:rPr>
              <a:t> broke this cipher </a:t>
            </a:r>
            <a:r>
              <a:rPr lang="en-US" sz="1800" i="1" u="sng" dirty="0">
                <a:latin typeface="Avenir Next LT Pro" panose="020B0504020202020204" pitchFamily="34" charset="0"/>
              </a:rPr>
              <a:t>over 700 years prior</a:t>
            </a:r>
            <a:r>
              <a:rPr lang="en-US" sz="1800" i="1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Frequency analysis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plot average frequency of letters in spoken English;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do the same for the encrypted message;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permute the letters to make the plots match up;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resulting permutation is (probably close to) the key!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Mary’s messages were intercepted and broken with frequency analysis;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using the key, the messages were even changed to get her to reveal her conspirators </a:t>
            </a:r>
            <a:r>
              <a:rPr lang="en-US" sz="1800" i="1" dirty="0">
                <a:latin typeface="Avenir Next LT Pro" panose="020B0504020202020204" pitchFamily="34" charset="0"/>
              </a:rPr>
              <a:t>(authentication?);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based on this, Mary was found guilty and beheaded.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Crypto mattered a lot even in 1586!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C73F0-4624-4C71-A2E9-CEE870D7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7" y="1793240"/>
            <a:ext cx="2669116" cy="21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VIGENÈRE CIPHER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If Mary had a better cryptographer, she would have used </a:t>
            </a:r>
            <a:r>
              <a:rPr lang="en-US" sz="1800" dirty="0" err="1">
                <a:latin typeface="Avenir Next LT Pro" panose="020B0504020202020204" pitchFamily="34" charset="0"/>
              </a:rPr>
              <a:t>Vigenère</a:t>
            </a:r>
            <a:r>
              <a:rPr lang="en-US" sz="1800" dirty="0">
                <a:latin typeface="Avenir Next LT Pro" panose="020B0504020202020204" pitchFamily="34" charset="0"/>
              </a:rPr>
              <a:t> cipher (discovered a few years prior.)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Used by the Confederacy in the U.S. Civil War.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Is it secure?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F5A7D4-DE9F-452A-A302-9846AD9B4A38}"/>
              </a:ext>
            </a:extLst>
          </p:cNvPr>
          <p:cNvGrpSpPr/>
          <p:nvPr/>
        </p:nvGrpSpPr>
        <p:grpSpPr>
          <a:xfrm>
            <a:off x="2429934" y="1855484"/>
            <a:ext cx="6282266" cy="1140558"/>
            <a:chOff x="2125134" y="2099734"/>
            <a:chExt cx="6282266" cy="11405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1DA5D7-8B67-4534-803E-3B97FDB32625}"/>
                </a:ext>
              </a:extLst>
            </p:cNvPr>
            <p:cNvSpPr txBox="1"/>
            <p:nvPr/>
          </p:nvSpPr>
          <p:spPr>
            <a:xfrm>
              <a:off x="2556934" y="2099734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YOUCANEXPECTNOHELPFROMTHISSIDEOFTHERIVER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84437A-AF34-4A25-A0A8-88CF8A591C43}"/>
                </a:ext>
              </a:extLst>
            </p:cNvPr>
            <p:cNvSpPr txBox="1"/>
            <p:nvPr/>
          </p:nvSpPr>
          <p:spPr>
            <a:xfrm>
              <a:off x="2556934" y="2469066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VICTORVICTORVICTORVICTORVICTORVICTORVICT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F9E4C4-5D8E-42BB-AC00-10DAA9C90B12}"/>
                </a:ext>
              </a:extLst>
            </p:cNvPr>
            <p:cNvSpPr txBox="1"/>
            <p:nvPr/>
          </p:nvSpPr>
          <p:spPr>
            <a:xfrm>
              <a:off x="2556934" y="2838398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UXXWPFAGSYRLJXKYAHBARGIZEBVCSWKOWBTJEEHL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F98846-482E-47CC-9E87-F5502971746D}"/>
                </a:ext>
              </a:extLst>
            </p:cNvPr>
            <p:cNvSpPr txBox="1"/>
            <p:nvPr/>
          </p:nvSpPr>
          <p:spPr>
            <a:xfrm>
              <a:off x="2218380" y="240617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490A25-8B45-4E9B-AA26-25C7639EC3C5}"/>
                </a:ext>
              </a:extLst>
            </p:cNvPr>
            <p:cNvCxnSpPr/>
            <p:nvPr/>
          </p:nvCxnSpPr>
          <p:spPr>
            <a:xfrm>
              <a:off x="2125134" y="2838398"/>
              <a:ext cx="6282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5CB1B-4572-44C2-B142-8233553B5C39}"/>
                </a:ext>
              </a:extLst>
            </p:cNvPr>
            <p:cNvSpPr txBox="1"/>
            <p:nvPr/>
          </p:nvSpPr>
          <p:spPr>
            <a:xfrm>
              <a:off x="2218380" y="277862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816E2B6-CB69-4A69-8069-6839C9B7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566" y="3332812"/>
            <a:ext cx="28384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BA53AC-A2D1-4459-AC23-1E07336D59D4}"/>
              </a:ext>
            </a:extLst>
          </p:cNvPr>
          <p:cNvSpPr/>
          <p:nvPr/>
        </p:nvSpPr>
        <p:spPr>
          <a:xfrm>
            <a:off x="9486900" y="1954588"/>
            <a:ext cx="2239546" cy="7849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</a:t>
            </a:r>
            <a:r>
              <a:rPr lang="en-US" sz="1600" dirty="0"/>
              <a:t>means add letters</a:t>
            </a:r>
          </a:p>
          <a:p>
            <a:pPr algn="ctr"/>
            <a:r>
              <a:rPr lang="en-US" sz="1600" dirty="0"/>
              <a:t>as numbers (mod 28)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73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VIGENÈRE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Guess the length of the passphrase. Then split up ciphertext: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each column is a Caesar cipher;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choices there,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≈309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million total! No good…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instead, frequency analysis with a twist: plot of first column = English alphabet translated by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took over 300 years for someone to figure this out and break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Vigenère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(So Mary might have gotten away with it!)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4A146C4-C880-4650-BC27-50391171A305}"/>
              </a:ext>
            </a:extLst>
          </p:cNvPr>
          <p:cNvGrpSpPr/>
          <p:nvPr/>
        </p:nvGrpSpPr>
        <p:grpSpPr>
          <a:xfrm>
            <a:off x="465667" y="1143000"/>
            <a:ext cx="6282266" cy="1140558"/>
            <a:chOff x="2116667" y="2387600"/>
            <a:chExt cx="6282266" cy="11405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1DA5D7-8B67-4534-803E-3B97FDB32625}"/>
                </a:ext>
              </a:extLst>
            </p:cNvPr>
            <p:cNvSpPr txBox="1"/>
            <p:nvPr/>
          </p:nvSpPr>
          <p:spPr>
            <a:xfrm>
              <a:off x="2548467" y="2387600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YOUCANEXPECTNOHELPFROMTHISSIDEOFTHERIVER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84437A-AF34-4A25-A0A8-88CF8A591C43}"/>
                </a:ext>
              </a:extLst>
            </p:cNvPr>
            <p:cNvSpPr txBox="1"/>
            <p:nvPr/>
          </p:nvSpPr>
          <p:spPr>
            <a:xfrm>
              <a:off x="2548467" y="2756932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VICTORVICTORVICTORVICTORVICTORVICTORVICT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F9E4C4-5D8E-42BB-AC00-10DAA9C90B12}"/>
                </a:ext>
              </a:extLst>
            </p:cNvPr>
            <p:cNvSpPr txBox="1"/>
            <p:nvPr/>
          </p:nvSpPr>
          <p:spPr>
            <a:xfrm>
              <a:off x="2548467" y="3126264"/>
              <a:ext cx="5698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UXXWPFAGSYRLJXKYAHBARGIZEBVCSWKOWBTJEEHL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F98846-482E-47CC-9E87-F5502971746D}"/>
                </a:ext>
              </a:extLst>
            </p:cNvPr>
            <p:cNvSpPr txBox="1"/>
            <p:nvPr/>
          </p:nvSpPr>
          <p:spPr>
            <a:xfrm>
              <a:off x="2209913" y="271019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490A25-8B45-4E9B-AA26-25C7639EC3C5}"/>
                </a:ext>
              </a:extLst>
            </p:cNvPr>
            <p:cNvCxnSpPr/>
            <p:nvPr/>
          </p:nvCxnSpPr>
          <p:spPr>
            <a:xfrm>
              <a:off x="2116667" y="3126264"/>
              <a:ext cx="6282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5CB1B-4572-44C2-B142-8233553B5C39}"/>
                </a:ext>
              </a:extLst>
            </p:cNvPr>
            <p:cNvSpPr txBox="1"/>
            <p:nvPr/>
          </p:nvSpPr>
          <p:spPr>
            <a:xfrm>
              <a:off x="2209913" y="306649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58704-4CE9-4D0F-9E71-A1A3B943520E}"/>
              </a:ext>
            </a:extLst>
          </p:cNvPr>
          <p:cNvGrpSpPr/>
          <p:nvPr/>
        </p:nvGrpSpPr>
        <p:grpSpPr>
          <a:xfrm>
            <a:off x="8830734" y="2126693"/>
            <a:ext cx="1027845" cy="2122795"/>
            <a:chOff x="4665134" y="2737072"/>
            <a:chExt cx="1027845" cy="21227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5EB74C-26F0-4915-A835-2D36C87A6E79}"/>
                </a:ext>
              </a:extLst>
            </p:cNvPr>
            <p:cNvSpPr/>
            <p:nvPr/>
          </p:nvSpPr>
          <p:spPr>
            <a:xfrm>
              <a:off x="4724400" y="2737072"/>
              <a:ext cx="186266" cy="21227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9BA0D2-DBFC-4293-922D-67C696B53D08}"/>
                </a:ext>
              </a:extLst>
            </p:cNvPr>
            <p:cNvSpPr txBox="1"/>
            <p:nvPr/>
          </p:nvSpPr>
          <p:spPr>
            <a:xfrm>
              <a:off x="4665134" y="2737072"/>
              <a:ext cx="1027845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UXXWPF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AGSYRL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JXKYAH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BARGIZ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EBVCSW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KOWBTJ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EEHL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F5D746-315A-44B4-8847-657220AF8CD7}"/>
              </a:ext>
            </a:extLst>
          </p:cNvPr>
          <p:cNvCxnSpPr/>
          <p:nvPr/>
        </p:nvCxnSpPr>
        <p:spPr>
          <a:xfrm>
            <a:off x="6671733" y="2066330"/>
            <a:ext cx="1786467" cy="7107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WENT WRONG?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Lessons learned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key space needs to be large (prevent brute force key search);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scheme needs to resist frequency analysis, sometimes in non-obvious ways;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else? Is that enough?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as it turns out, it’s not; throughout history, each attempt to “patch” was eventually circumvented.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(fun read: Enigma in WW2.)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first “unbreakable” cipher </a:t>
            </a:r>
            <a:r>
              <a:rPr lang="en-US" sz="1800" dirty="0">
                <a:latin typeface="Avenir Next LT Pro" panose="020B0504020202020204" pitchFamily="34" charset="0"/>
              </a:rPr>
              <a:t>was not discovered until 1882! 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why did it take so long?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people have been clever for a long time; that didn’t start in 1882;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modern crypto </a:t>
            </a:r>
            <a:r>
              <a:rPr lang="en-US" sz="1800" i="1" dirty="0">
                <a:latin typeface="Avenir Next LT Pro" panose="020B0504020202020204" pitchFamily="34" charset="0"/>
              </a:rPr>
              <a:t>seems to be </a:t>
            </a:r>
            <a:r>
              <a:rPr lang="en-US" sz="1800" dirty="0">
                <a:latin typeface="Avenir Next LT Pro" panose="020B0504020202020204" pitchFamily="34" charset="0"/>
              </a:rPr>
              <a:t>a lot more “stable” than the stuff we discussed above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what changed?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(also: if there’s an unbreakable cipher, what is left to do? As we will see, a lot!)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DO WE DO DIFFERENTLY 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modern (theoretical) approach (~1970s on)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emphasis on mathematical rigor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formal definitions : what is known to everyone, and what needs to stay secret?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formal definitions : what exactly is the cryptosystem trying to achieve?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formal definitions : when is a cryptosystem considered “secure”?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security proofs: mathematical theorems establishing security (with important caveats!)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i="1" u="sng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venir Next LT Pro" panose="020B0504020202020204" pitchFamily="34" charset="0"/>
              </a:rPr>
              <a:t>	</a:t>
            </a:r>
            <a:r>
              <a:rPr lang="en-US" sz="1800" i="1" u="sng" dirty="0">
                <a:latin typeface="Avenir Next LT Pro" panose="020B0504020202020204" pitchFamily="34" charset="0"/>
              </a:rPr>
              <a:t>… and lots and lots of clever cryptographic (design) work and cryptanalytic (attack) work!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These will be the ideas that we will explore in this course.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D85AEF-6DD1-44D3-A010-8B0450F64F27}"/>
              </a:ext>
            </a:extLst>
          </p:cNvPr>
          <p:cNvGrpSpPr/>
          <p:nvPr/>
        </p:nvGrpSpPr>
        <p:grpSpPr>
          <a:xfrm>
            <a:off x="2685458" y="1493102"/>
            <a:ext cx="9246193" cy="963755"/>
            <a:chOff x="2685458" y="1493102"/>
            <a:chExt cx="9246193" cy="963755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E6B1A705-1758-4AE9-930A-2D8195D92644}"/>
                </a:ext>
              </a:extLst>
            </p:cNvPr>
            <p:cNvSpPr/>
            <p:nvPr/>
          </p:nvSpPr>
          <p:spPr>
            <a:xfrm rot="16200000">
              <a:off x="3940473" y="936327"/>
              <a:ext cx="265515" cy="2775546"/>
            </a:xfrm>
            <a:prstGeom prst="rightBrace">
              <a:avLst>
                <a:gd name="adj1" fmla="val 8333"/>
                <a:gd name="adj2" fmla="val 75014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B95271-35D6-4AEE-BF68-68B0AA25FD34}"/>
                </a:ext>
              </a:extLst>
            </p:cNvPr>
            <p:cNvSpPr txBox="1"/>
            <p:nvPr/>
          </p:nvSpPr>
          <p:spPr>
            <a:xfrm>
              <a:off x="6876955" y="1773669"/>
              <a:ext cx="956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“the key”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64F615-40C6-4764-B2CD-D929439A2101}"/>
                </a:ext>
              </a:extLst>
            </p:cNvPr>
            <p:cNvSpPr txBox="1"/>
            <p:nvPr/>
          </p:nvSpPr>
          <p:spPr>
            <a:xfrm>
              <a:off x="4011954" y="1773669"/>
              <a:ext cx="1489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“the algorithm”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F9F2A1E4-147C-4562-9C95-FC7EDEB21B9B}"/>
                </a:ext>
              </a:extLst>
            </p:cNvPr>
            <p:cNvSpPr/>
            <p:nvPr/>
          </p:nvSpPr>
          <p:spPr>
            <a:xfrm rot="16200000">
              <a:off x="7222663" y="1026584"/>
              <a:ext cx="265515" cy="2595031"/>
            </a:xfrm>
            <a:prstGeom prst="rightBrace">
              <a:avLst>
                <a:gd name="adj1" fmla="val 8333"/>
                <a:gd name="adj2" fmla="val 46629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9A415-3A59-4C07-A80B-14AACB50B994}"/>
                </a:ext>
              </a:extLst>
            </p:cNvPr>
            <p:cNvSpPr txBox="1"/>
            <p:nvPr/>
          </p:nvSpPr>
          <p:spPr>
            <a:xfrm>
              <a:off x="8858735" y="1493102"/>
              <a:ext cx="3072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err="1">
                  <a:latin typeface="Avenir Next LT Pro" panose="020B0504020202020204" pitchFamily="34" charset="0"/>
                </a:rPr>
                <a:t>Kerckhoffs's</a:t>
              </a:r>
              <a:r>
                <a:rPr lang="en-US" sz="1200" u="sng" dirty="0">
                  <a:latin typeface="Avenir Next LT Pro" panose="020B0504020202020204" pitchFamily="34" charset="0"/>
                </a:rPr>
                <a:t> principle</a:t>
              </a:r>
            </a:p>
            <a:p>
              <a:pPr algn="ctr"/>
              <a:r>
                <a:rPr lang="en-US" sz="1200" dirty="0">
                  <a:latin typeface="Avenir Next LT Pro" panose="020B0504020202020204" pitchFamily="34" charset="0"/>
                </a:rPr>
                <a:t>A cryptosystem should be secure even if everything about the system, except the key, is public knowledge.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6EA5B0-17E6-4329-8E22-636B81348999}"/>
              </a:ext>
            </a:extLst>
          </p:cNvPr>
          <p:cNvCxnSpPr/>
          <p:nvPr/>
        </p:nvCxnSpPr>
        <p:spPr>
          <a:xfrm>
            <a:off x="397933" y="5435605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II. (SIMPLE) ENCRYPTION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7259158" y="4906111"/>
            <a:ext cx="275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Ch.2 (p.25-40)</a:t>
            </a:r>
          </a:p>
        </p:txBody>
      </p:sp>
    </p:spTree>
    <p:extLst>
      <p:ext uri="{BB962C8B-B14F-4D97-AF65-F5344CB8AC3E}">
        <p14:creationId xmlns:p14="http://schemas.microsoft.com/office/powerpoint/2010/main" val="335131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 : THE SETTING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Task: </a:t>
            </a:r>
            <a:r>
              <a:rPr lang="en-US" sz="1800" dirty="0">
                <a:latin typeface="Avenir Next LT Pro" panose="020B0504020202020204" pitchFamily="34" charset="0"/>
              </a:rPr>
              <a:t>Alice wants to send a single message to Bob, </a:t>
            </a:r>
            <a:r>
              <a:rPr lang="en-US" sz="1800" i="1" dirty="0">
                <a:latin typeface="Avenir Next LT Pro" panose="020B0504020202020204" pitchFamily="34" charset="0"/>
              </a:rPr>
              <a:t>but Eve is watching the channel.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Assumptions: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and Bob can share a secret in advance;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have their own private spaces;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can send only one transmission, on a single channel;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Eve (eavesdropper) can observe </a:t>
            </a:r>
            <a:r>
              <a:rPr lang="en-US" sz="1800" i="1" dirty="0">
                <a:latin typeface="Avenir Next LT Pro" panose="020B0504020202020204" pitchFamily="34" charset="0"/>
              </a:rPr>
              <a:t>everything </a:t>
            </a:r>
            <a:r>
              <a:rPr lang="en-US" sz="1800" dirty="0">
                <a:latin typeface="Avenir Next LT Pro" panose="020B0504020202020204" pitchFamily="34" charset="0"/>
              </a:rPr>
              <a:t>that is transmitted on that channel. 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Eve cannot do anything else.</a:t>
            </a: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2057399" y="4157131"/>
            <a:ext cx="7916334" cy="2319869"/>
            <a:chOff x="1693333" y="3285064"/>
            <a:chExt cx="7916334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6E901A10-6C89-4C29-8FFC-EE1CA1C9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84EF35C-96D3-4C47-9B0C-62E989B6A993}"/>
              </a:ext>
            </a:extLst>
          </p:cNvPr>
          <p:cNvSpPr/>
          <p:nvPr/>
        </p:nvSpPr>
        <p:spPr>
          <a:xfrm>
            <a:off x="5826123" y="1684669"/>
            <a:ext cx="3175001" cy="626533"/>
          </a:xfrm>
          <a:prstGeom prst="wedgeRoundRectCallout">
            <a:avLst>
              <a:gd name="adj1" fmla="val -62325"/>
              <a:gd name="adj2" fmla="val 262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Wait, why not just use this “assumption” to send the message?</a:t>
            </a:r>
          </a:p>
        </p:txBody>
      </p:sp>
    </p:spTree>
    <p:extLst>
      <p:ext uri="{BB962C8B-B14F-4D97-AF65-F5344CB8AC3E}">
        <p14:creationId xmlns:p14="http://schemas.microsoft.com/office/powerpoint/2010/main" val="39629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Generic approach to this task: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key via some algorithm: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encrypt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called an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encryption scheme.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2057399" y="4157131"/>
            <a:ext cx="7916334" cy="2319869"/>
            <a:chOff x="1693333" y="3285064"/>
            <a:chExt cx="7916334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6E901A10-6C89-4C29-8FFC-EE1CA1C9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3AD17B8-183C-46FF-A3E8-64E1F716F74F}"/>
              </a:ext>
            </a:extLst>
          </p:cNvPr>
          <p:cNvSpPr/>
          <p:nvPr/>
        </p:nvSpPr>
        <p:spPr>
          <a:xfrm>
            <a:off x="4914898" y="1065090"/>
            <a:ext cx="3175001" cy="313267"/>
          </a:xfrm>
          <a:prstGeom prst="wedgeRoundRectCallout">
            <a:avLst>
              <a:gd name="adj1" fmla="val -39825"/>
              <a:gd name="adj2" fmla="val 131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Message-independent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2908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ABOUT THE COURSE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(check for updates);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Piazza, </a:t>
            </a: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, ELMS: </a:t>
            </a:r>
            <a:r>
              <a:rPr lang="en-US" sz="1800" dirty="0">
                <a:latin typeface="Avenir Next LT Pro" panose="020B0504020202020204" pitchFamily="34" charset="0"/>
              </a:rPr>
              <a:t>coming soon.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TAs: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Our designated spot: </a:t>
            </a:r>
            <a:r>
              <a:rPr lang="en-US" sz="1800" dirty="0">
                <a:latin typeface="Avenir Next LT Pro" panose="020B0504020202020204" pitchFamily="34" charset="0"/>
              </a:rPr>
              <a:t>shared open area across from IRB 5234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(2115 ATL, starting Feb 4)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(2115 ATL, starting Feb 6)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9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Generic approach to this task: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key via some algorithm: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encrypt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called an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encryption scheme.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2057399" y="4157131"/>
            <a:ext cx="7916334" cy="2319869"/>
            <a:chOff x="1693333" y="3285064"/>
            <a:chExt cx="7916334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6E901A10-6C89-4C29-8FFC-EE1CA1C9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2BB0BB-7697-4C10-8BC6-26519460AAA6}"/>
              </a:ext>
            </a:extLst>
          </p:cNvPr>
          <p:cNvGrpSpPr/>
          <p:nvPr/>
        </p:nvGrpSpPr>
        <p:grpSpPr>
          <a:xfrm>
            <a:off x="2043466" y="3102739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1526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15267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1711A7-11C7-41DD-9001-B23AC64D1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DE46D9-9E32-4E88-8637-070A39E33B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AA8D5-7C3A-47FA-8E01-9AF732710B82}"/>
              </a:ext>
            </a:extLst>
          </p:cNvPr>
          <p:cNvGrpSpPr/>
          <p:nvPr/>
        </p:nvGrpSpPr>
        <p:grpSpPr>
          <a:xfrm>
            <a:off x="2057399" y="5182165"/>
            <a:ext cx="4080934" cy="756456"/>
            <a:chOff x="2057399" y="5182165"/>
            <a:chExt cx="4080934" cy="756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FFC795-087A-4FBC-AA24-CFE4EE2477C4}"/>
                    </a:ext>
                  </a:extLst>
                </p:cNvPr>
                <p:cNvSpPr txBox="1"/>
                <p:nvPr/>
              </p:nvSpPr>
              <p:spPr>
                <a:xfrm>
                  <a:off x="2057399" y="5569289"/>
                  <a:ext cx="1570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FFC795-087A-4FBC-AA24-CFE4EE247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99" y="5569289"/>
                  <a:ext cx="15706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/>
                <p:nvPr/>
              </p:nvSpPr>
              <p:spPr>
                <a:xfrm>
                  <a:off x="2080514" y="5182165"/>
                  <a:ext cx="17320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14" y="5182165"/>
                  <a:ext cx="173201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17" t="-8197" r="-246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/>
                <p:nvPr/>
              </p:nvSpPr>
              <p:spPr>
                <a:xfrm>
                  <a:off x="5787661" y="54687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661" y="5468724"/>
                  <a:ext cx="35067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6BCC1-E56E-469E-A3DC-6B40F6FCCC3C}"/>
                  </a:ext>
                </a:extLst>
              </p:cNvPr>
              <p:cNvSpPr txBox="1"/>
              <p:nvPr/>
            </p:nvSpPr>
            <p:spPr>
              <a:xfrm>
                <a:off x="7953727" y="5565054"/>
                <a:ext cx="1585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6BCC1-E56E-469E-A3DC-6B40F6FCC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27" y="5565054"/>
                <a:ext cx="15850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/>
              <p:nvPr/>
            </p:nvSpPr>
            <p:spPr>
              <a:xfrm>
                <a:off x="8268427" y="3196611"/>
                <a:ext cx="3524240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venir Next LT Pro" panose="020B0504020202020204" pitchFamily="34" charset="0"/>
                  </a:rPr>
                  <a:t>C</a:t>
                </a:r>
                <a:r>
                  <a:rPr lang="en-US" sz="1400" i="1" dirty="0">
                    <a:latin typeface="Avenir Next LT Pro" panose="020B0504020202020204" pitchFamily="34" charset="0"/>
                  </a:rPr>
                  <a:t>orrectness</a:t>
                </a:r>
                <a:r>
                  <a:rPr lang="en-US" sz="14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b="0" dirty="0">
                    <a:latin typeface="Avenir Next LT Pro" panose="020B05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b="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27" y="3196611"/>
                <a:ext cx="3524240" cy="550920"/>
              </a:xfrm>
              <a:prstGeom prst="rect">
                <a:avLst/>
              </a:prstGeom>
              <a:blipFill>
                <a:blip r:embed="rId11"/>
                <a:stretch>
                  <a:fillRect t="-10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 SCHEMES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Examples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Let’s look at our initial Caesar’s cipher example.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3B0222-546A-481C-8BA1-8026346F6554}"/>
              </a:ext>
            </a:extLst>
          </p:cNvPr>
          <p:cNvGrpSpPr/>
          <p:nvPr/>
        </p:nvGrpSpPr>
        <p:grpSpPr>
          <a:xfrm>
            <a:off x="271562" y="2256074"/>
            <a:ext cx="11691838" cy="3374261"/>
            <a:chOff x="313895" y="3102739"/>
            <a:chExt cx="11691838" cy="33742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1A0F1D-5506-4DEA-A43B-0F244381FECC}"/>
                </a:ext>
              </a:extLst>
            </p:cNvPr>
            <p:cNvGrpSpPr/>
            <p:nvPr/>
          </p:nvGrpSpPr>
          <p:grpSpPr>
            <a:xfrm>
              <a:off x="349164" y="4157131"/>
              <a:ext cx="11656569" cy="2319869"/>
              <a:chOff x="-14902" y="3285064"/>
              <a:chExt cx="11656569" cy="23198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7B5E1B-738B-469D-B028-B7C041331E9B}"/>
                  </a:ext>
                </a:extLst>
              </p:cNvPr>
              <p:cNvSpPr/>
              <p:nvPr/>
            </p:nvSpPr>
            <p:spPr>
              <a:xfrm>
                <a:off x="-14902" y="3530599"/>
                <a:ext cx="3858769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78128C-3960-4287-91EE-BCA5E8725DCA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4182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82D6A9E-16F5-4505-8B87-B930BD1CCE6A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68B51945-AA98-4D29-9090-1D2CBA6AC854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picture containing object, light, lamp, milk&#10;&#10;Description automatically generated">
                <a:extLst>
                  <a:ext uri="{FF2B5EF4-FFF2-40B4-BE49-F238E27FC236}">
                    <a16:creationId xmlns:a16="http://schemas.microsoft.com/office/drawing/2014/main" id="{765E5EF8-BE87-4609-8D22-91F1B74D4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6747">
                <a:off x="5351758" y="3900464"/>
                <a:ext cx="758952" cy="9027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13C448-AE1A-4AB5-BA8C-11BBD3E53065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1521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152157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75FD20-3650-4EF9-89D6-DB01A1C8E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4CAC14-5F16-4531-963E-CE6E73E636C5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E93D779-D994-4057-8CCF-E751571A0F16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99F0790-745C-477B-B926-599A16A755DC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3AA4D82-A72B-4712-A4E7-1977AF337712}"/>
                    </a:ext>
                  </a:extLst>
                </p:cNvPr>
                <p:cNvSpPr txBox="1"/>
                <p:nvPr/>
              </p:nvSpPr>
              <p:spPr>
                <a:xfrm>
                  <a:off x="313895" y="5563163"/>
                  <a:ext cx="38023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DWWDFNDWGDZR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ATTACK</m:t>
                            </m:r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AT</m:t>
                            </m:r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DAWN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FFC795-087A-4FBC-AA24-CFE4EE247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95" y="5563163"/>
                  <a:ext cx="380238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A66A72-675B-4989-91CE-2022A0A344DD}"/>
                </a:ext>
              </a:extLst>
            </p:cNvPr>
            <p:cNvSpPr txBox="1"/>
            <p:nvPr/>
          </p:nvSpPr>
          <p:spPr>
            <a:xfrm>
              <a:off x="322362" y="5274501"/>
              <a:ext cx="273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Pick message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ATTACK AT DAWN</a:t>
              </a:r>
              <a:r>
                <a:rPr lang="en-US" sz="1400" dirty="0"/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A2434-BE77-45C3-84EA-DD0CD1CD83BF}"/>
                    </a:ext>
                  </a:extLst>
                </p:cNvPr>
                <p:cNvSpPr txBox="1"/>
                <p:nvPr/>
              </p:nvSpPr>
              <p:spPr>
                <a:xfrm>
                  <a:off x="5258788" y="5523009"/>
                  <a:ext cx="15135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DWWDFNDWGDZR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788" y="5523009"/>
                  <a:ext cx="1513555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E08BDD-40DC-4B4E-80CA-91085D20E6F2}"/>
                    </a:ext>
                  </a:extLst>
                </p:cNvPr>
                <p:cNvSpPr txBox="1"/>
                <p:nvPr/>
              </p:nvSpPr>
              <p:spPr>
                <a:xfrm>
                  <a:off x="7953727" y="5565054"/>
                  <a:ext cx="38136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ATTACK</m:t>
                        </m:r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AT</m:t>
                        </m:r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b="1" dirty="0" smtClean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DAWN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𝐃𝐞</m:t>
                        </m:r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400" b="1" dirty="0"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DWWDFNDWGDZR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306BCC1-E56E-469E-A3DC-6B40F6FCC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727" y="5565054"/>
                  <a:ext cx="381360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E47818C-7613-437D-96F2-DC9DA5CF5B5E}"/>
              </a:ext>
            </a:extLst>
          </p:cNvPr>
          <p:cNvSpPr txBox="1"/>
          <p:nvPr/>
        </p:nvSpPr>
        <p:spPr>
          <a:xfrm>
            <a:off x="4570638" y="5084171"/>
            <a:ext cx="2964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 tries all 26 possible shifts,</a:t>
            </a:r>
          </a:p>
          <a:p>
            <a:pPr algn="ctr"/>
            <a:r>
              <a:rPr lang="en-US" dirty="0"/>
              <a:t>recovers key and message.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SCHEME BROKEN</a:t>
            </a:r>
          </a:p>
        </p:txBody>
      </p:sp>
    </p:spTree>
    <p:extLst>
      <p:ext uri="{BB962C8B-B14F-4D97-AF65-F5344CB8AC3E}">
        <p14:creationId xmlns:p14="http://schemas.microsoft.com/office/powerpoint/2010/main" val="31547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 SCHEMES: ONE-TIME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Examples: one-time pad (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Vernam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cipher, ~1882)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;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(note 1: messages are interpreted as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bitstrings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(note 2: key length = message length = ciphertext length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9F5B5-EBCE-4289-AF97-0FED3F8FFC90}"/>
                  </a:ext>
                </a:extLst>
              </p:cNvPr>
              <p:cNvSpPr txBox="1"/>
              <p:nvPr/>
            </p:nvSpPr>
            <p:spPr>
              <a:xfrm>
                <a:off x="8870505" y="1007533"/>
                <a:ext cx="20627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venir Next LT Pro" panose="020B0504020202020204" pitchFamily="34" charset="0"/>
                  </a:rPr>
                  <a:t>Bitwise XOR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r>
                  <a:rPr lang="en-US" sz="1400" dirty="0">
                    <a:latin typeface="Avenir Next LT Pro" panose="020B05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0⊕0=0</m:t>
                      </m:r>
                    </m:oMath>
                  </m:oMathPara>
                </a14:m>
                <a:endParaRPr lang="en-US" sz="1400" b="0" dirty="0">
                  <a:latin typeface="Avenir Next LT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0⊕1=1</m:t>
                      </m:r>
                    </m:oMath>
                  </m:oMathPara>
                </a14:m>
                <a:endParaRPr lang="en-US" sz="1400" b="0" dirty="0">
                  <a:latin typeface="Avenir Next LT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1⊕1=0</m:t>
                      </m:r>
                    </m:oMath>
                  </m:oMathPara>
                </a14:m>
                <a:endParaRPr lang="en-US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9F5B5-EBCE-4289-AF97-0FED3F8F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505" y="1007533"/>
                <a:ext cx="2062744" cy="954107"/>
              </a:xfrm>
              <a:prstGeom prst="rect">
                <a:avLst/>
              </a:prstGeom>
              <a:blipFill>
                <a:blip r:embed="rId3"/>
                <a:stretch>
                  <a:fillRect l="-885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977B85A-6AEB-42E1-AE90-790B832DA004}"/>
              </a:ext>
            </a:extLst>
          </p:cNvPr>
          <p:cNvGrpSpPr/>
          <p:nvPr/>
        </p:nvGrpSpPr>
        <p:grpSpPr>
          <a:xfrm>
            <a:off x="2043466" y="3480366"/>
            <a:ext cx="7930267" cy="2996634"/>
            <a:chOff x="2043466" y="3480366"/>
            <a:chExt cx="7930267" cy="29966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74608D-474F-4441-AF3E-A566E9D8472A}"/>
                </a:ext>
              </a:extLst>
            </p:cNvPr>
            <p:cNvGrpSpPr/>
            <p:nvPr/>
          </p:nvGrpSpPr>
          <p:grpSpPr>
            <a:xfrm>
              <a:off x="2057399" y="4157131"/>
              <a:ext cx="7916334" cy="2319869"/>
              <a:chOff x="1693333" y="3285064"/>
              <a:chExt cx="7916334" cy="231986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D05FA9-E091-47C3-8F6C-ED1D91BE1B43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832E7B-701D-4DDE-A8D3-E17D6D54B817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C6095D-DDE8-4B7A-AB9F-97D2AA8B73A6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060CA2A4-7EE9-4196-B9E9-80803D1079A2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A picture containing object, light, lamp, milk&#10;&#10;Description automatically generated">
                <a:extLst>
                  <a:ext uri="{FF2B5EF4-FFF2-40B4-BE49-F238E27FC236}">
                    <a16:creationId xmlns:a16="http://schemas.microsoft.com/office/drawing/2014/main" id="{732268DA-E625-4E53-B6F0-3D5E7107E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6747">
                <a:off x="5351758" y="3900464"/>
                <a:ext cx="758952" cy="9027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D275A8-EEFD-4B57-BA6F-850B4CD5E8E6}"/>
                    </a:ext>
                  </a:extLst>
                </p:cNvPr>
                <p:cNvSpPr txBox="1"/>
                <p:nvPr/>
              </p:nvSpPr>
              <p:spPr>
                <a:xfrm>
                  <a:off x="5244765" y="3480366"/>
                  <a:ext cx="1906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D275A8-EEFD-4B57-BA6F-850B4CD5E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765" y="3480366"/>
                  <a:ext cx="190629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DD3649D-33B5-483B-B455-41104B2EF8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873007"/>
              <a:ext cx="2670898" cy="99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122399-0338-4A06-B5AC-E96DC5254BD1}"/>
                </a:ext>
              </a:extLst>
            </p:cNvPr>
            <p:cNvCxnSpPr>
              <a:cxnSpLocks/>
            </p:cNvCxnSpPr>
            <p:nvPr/>
          </p:nvCxnSpPr>
          <p:spPr>
            <a:xfrm>
              <a:off x="6996539" y="3895034"/>
              <a:ext cx="987528" cy="973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C59A50-4CFF-4D54-96BE-0A1AAEB1E440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C59A50-4CFF-4D54-96BE-0A1AAEB1E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75052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6D0A12-2D6D-4B8B-A1B3-1F4B1033C7A6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6D0A12-2D6D-4B8B-A1B3-1F4B1033C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75052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2D10A0F-9F35-47C4-ABA4-3EF7CAFF7C4C}"/>
                    </a:ext>
                  </a:extLst>
                </p:cNvPr>
                <p:cNvSpPr txBox="1"/>
                <p:nvPr/>
              </p:nvSpPr>
              <p:spPr>
                <a:xfrm>
                  <a:off x="2057399" y="5569289"/>
                  <a:ext cx="20097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=1110⊕0110</m:t>
                      </m:r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1000</m:t>
                      </m:r>
                    </m:oMath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2D10A0F-9F35-47C4-ABA4-3EF7CAFF7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99" y="5569289"/>
                  <a:ext cx="2009781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DCFB51-EEF5-42D0-B636-EE5CABF5778B}"/>
                    </a:ext>
                  </a:extLst>
                </p:cNvPr>
                <p:cNvSpPr txBox="1"/>
                <p:nvPr/>
              </p:nvSpPr>
              <p:spPr>
                <a:xfrm>
                  <a:off x="2080514" y="5182165"/>
                  <a:ext cx="125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=1110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DCFB51-EEF5-42D0-B636-EE5CABF57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14" y="5182165"/>
                  <a:ext cx="1254639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339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8B7C1E-A9D2-48FB-8BFF-F9151802F10D}"/>
                    </a:ext>
                  </a:extLst>
                </p:cNvPr>
                <p:cNvSpPr txBox="1"/>
                <p:nvPr/>
              </p:nvSpPr>
              <p:spPr>
                <a:xfrm>
                  <a:off x="5726646" y="5477756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C8B7C1E-A9D2-48FB-8BFF-F9151802F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646" y="5477756"/>
                  <a:ext cx="75052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4F6321-8271-4586-8A07-5CA66DEF3DAA}"/>
                    </a:ext>
                  </a:extLst>
                </p:cNvPr>
                <p:cNvSpPr txBox="1"/>
                <p:nvPr/>
              </p:nvSpPr>
              <p:spPr>
                <a:xfrm>
                  <a:off x="7823199" y="5551497"/>
                  <a:ext cx="209461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=1000⊕0110</m:t>
                      </m:r>
                    </m:oMath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b="0" dirty="0"/>
                    <a:t>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1110</m:t>
                      </m:r>
                    </m:oMath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34F6321-8271-4586-8A07-5CA66DEF3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199" y="5551497"/>
                  <a:ext cx="2094612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71C9F5-6BB8-4429-AF20-CBD8B84D5355}"/>
                  </a:ext>
                </a:extLst>
              </p:cNvPr>
              <p:cNvSpPr txBox="1"/>
              <p:nvPr/>
            </p:nvSpPr>
            <p:spPr>
              <a:xfrm>
                <a:off x="8108960" y="2274907"/>
                <a:ext cx="3524240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venir Next LT Pro" panose="020B0504020202020204" pitchFamily="34" charset="0"/>
                  </a:rPr>
                  <a:t>Check </a:t>
                </a:r>
                <a:r>
                  <a:rPr lang="en-US" sz="1400" i="1" dirty="0">
                    <a:latin typeface="Avenir Next LT Pro" panose="020B0504020202020204" pitchFamily="34" charset="0"/>
                  </a:rPr>
                  <a:t>correctness</a:t>
                </a:r>
                <a:r>
                  <a:rPr lang="en-US" sz="14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71C9F5-6BB8-4429-AF20-CBD8B84D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960" y="2274907"/>
                <a:ext cx="3524240" cy="550920"/>
              </a:xfrm>
              <a:prstGeom prst="rect">
                <a:avLst/>
              </a:prstGeom>
              <a:blipFill>
                <a:blip r:embed="rId12"/>
                <a:stretch>
                  <a:fillRect t="-2198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7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Is the one-time pad (OTP) secure?</a:t>
            </a:r>
          </a:p>
          <a:p>
            <a:pPr marL="0" indent="0">
              <a:buNone/>
            </a:pPr>
            <a:r>
              <a:rPr lang="en-US" sz="1800" b="1" i="1" dirty="0">
                <a:latin typeface="Avenir Next LT Pro" panose="020B0504020202020204" pitchFamily="34" charset="0"/>
              </a:rPr>
              <a:t>What does it mean to be secure?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impossible to recover the key?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Consider this scheme: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impossible to recover message?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Consider a scheme like this: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More generally: what do we mean by “impossible to recover”?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5297E2-3A81-4418-9ECA-AB11C6B0487B}"/>
              </a:ext>
            </a:extLst>
          </p:cNvPr>
          <p:cNvGrpSpPr/>
          <p:nvPr/>
        </p:nvGrpSpPr>
        <p:grpSpPr>
          <a:xfrm>
            <a:off x="1583266" y="2887132"/>
            <a:ext cx="6675708" cy="762001"/>
            <a:chOff x="1109133" y="2743199"/>
            <a:chExt cx="6675708" cy="762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69955B-F030-4524-987E-09EAA389AA1A}"/>
                    </a:ext>
                  </a:extLst>
                </p:cNvPr>
                <p:cNvSpPr/>
                <p:nvPr/>
              </p:nvSpPr>
              <p:spPr>
                <a:xfrm>
                  <a:off x="1109133" y="2743199"/>
                  <a:ext cx="4732868" cy="7620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b="1" dirty="0"/>
                    <a:t> </a:t>
                  </a:r>
                  <a:r>
                    <a:rPr lang="en-US" dirty="0"/>
                    <a:t>outputs a random string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b="1" dirty="0"/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69955B-F030-4524-987E-09EAA389A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133" y="2743199"/>
                  <a:ext cx="4732868" cy="762001"/>
                </a:xfrm>
                <a:prstGeom prst="rect">
                  <a:avLst/>
                </a:prstGeom>
                <a:blipFill>
                  <a:blip r:embed="rId2"/>
                  <a:stretch>
                    <a:fillRect l="-771" r="-257" b="-3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A7AFE7-3742-4172-8A6C-0AFA15831190}"/>
                </a:ext>
              </a:extLst>
            </p:cNvPr>
            <p:cNvGrpSpPr/>
            <p:nvPr/>
          </p:nvGrpSpPr>
          <p:grpSpPr>
            <a:xfrm>
              <a:off x="3005666" y="3107265"/>
              <a:ext cx="4779175" cy="369332"/>
              <a:chOff x="3251200" y="3135868"/>
              <a:chExt cx="477917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980FA0-E16E-43C0-8683-2EB22B51DC23}"/>
                  </a:ext>
                </a:extLst>
              </p:cNvPr>
              <p:cNvSpPr txBox="1"/>
              <p:nvPr/>
            </p:nvSpPr>
            <p:spPr>
              <a:xfrm>
                <a:off x="6302658" y="3135868"/>
                <a:ext cx="1727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totally insecure!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D4347AF-2219-43F5-8B6A-BCD627DF6A17}"/>
                  </a:ext>
                </a:extLst>
              </p:cNvPr>
              <p:cNvCxnSpPr>
                <a:stCxn id="7" idx="1"/>
              </p:cNvCxnSpPr>
              <p:nvPr/>
            </p:nvCxnSpPr>
            <p:spPr>
              <a:xfrm flipH="1">
                <a:off x="3251200" y="3320534"/>
                <a:ext cx="3051458" cy="68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3E1898-6C67-4B4E-B644-236EDFC6BC67}"/>
              </a:ext>
            </a:extLst>
          </p:cNvPr>
          <p:cNvGrpSpPr/>
          <p:nvPr/>
        </p:nvGrpSpPr>
        <p:grpSpPr>
          <a:xfrm>
            <a:off x="1583266" y="4770967"/>
            <a:ext cx="9819877" cy="975818"/>
            <a:chOff x="1583266" y="4770967"/>
            <a:chExt cx="9819877" cy="975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5E6B64-444A-49F5-8699-48E9A456F227}"/>
                    </a:ext>
                  </a:extLst>
                </p:cNvPr>
                <p:cNvSpPr/>
                <p:nvPr/>
              </p:nvSpPr>
              <p:spPr>
                <a:xfrm>
                  <a:off x="1583266" y="4770967"/>
                  <a:ext cx="4732868" cy="5122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∗∗∗∗∗∗∗∗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5E6B64-444A-49F5-8699-48E9A456F2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266" y="4770967"/>
                  <a:ext cx="4732868" cy="512232"/>
                </a:xfrm>
                <a:prstGeom prst="rect">
                  <a:avLst/>
                </a:prstGeom>
                <a:blipFill>
                  <a:blip r:embed="rId3"/>
                  <a:stretch>
                    <a:fillRect b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82118641-06D3-43FD-9374-943D12763C76}"/>
                </a:ext>
              </a:extLst>
            </p:cNvPr>
            <p:cNvSpPr/>
            <p:nvPr/>
          </p:nvSpPr>
          <p:spPr>
            <a:xfrm rot="16200000">
              <a:off x="3376674" y="4620930"/>
              <a:ext cx="155448" cy="121767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FD983B41-77FB-4B9C-ABA8-79D60FDD89D5}"/>
                </a:ext>
              </a:extLst>
            </p:cNvPr>
            <p:cNvSpPr/>
            <p:nvPr/>
          </p:nvSpPr>
          <p:spPr>
            <a:xfrm rot="16200000">
              <a:off x="4497048" y="4783807"/>
              <a:ext cx="167594" cy="879776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696728-90EB-426E-B7F2-E72A7D6F0485}"/>
                </a:ext>
              </a:extLst>
            </p:cNvPr>
            <p:cNvSpPr txBox="1"/>
            <p:nvPr/>
          </p:nvSpPr>
          <p:spPr>
            <a:xfrm>
              <a:off x="2661841" y="5377453"/>
              <a:ext cx="158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first 4 bits leak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3137B1-5DC2-4B60-9976-51675D5450CC}"/>
                </a:ext>
              </a:extLst>
            </p:cNvPr>
            <p:cNvSpPr txBox="1"/>
            <p:nvPr/>
          </p:nvSpPr>
          <p:spPr>
            <a:xfrm>
              <a:off x="4253261" y="5324409"/>
              <a:ext cx="227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venir Next LT Pro" panose="020B0504020202020204" pitchFamily="34" charset="0"/>
                </a:rPr>
                <a:t>rest are secret (somehow)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21EAC13-06F6-45AD-8B38-3A3A872BFEAB}"/>
                    </a:ext>
                  </a:extLst>
                </p:cNvPr>
                <p:cNvSpPr txBox="1"/>
                <p:nvPr/>
              </p:nvSpPr>
              <p:spPr>
                <a:xfrm>
                  <a:off x="7841591" y="4784272"/>
                  <a:ext cx="35615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Avenir Next LT Pro" panose="020B0504020202020204" pitchFamily="34" charset="0"/>
                    </a:rPr>
                    <a:t>Or something more insidious…</a:t>
                  </a:r>
                </a:p>
                <a:p>
                  <a:r>
                    <a:rPr lang="en-US" sz="1400" dirty="0">
                      <a:latin typeface="Avenir Next LT Pro" panose="020B0504020202020204" pitchFamily="34" charset="0"/>
                    </a:rPr>
                    <a:t>	… like leaking the parity of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400" dirty="0">
                      <a:latin typeface="Avenir Next LT Pro" panose="020B050402020202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21EAC13-06F6-45AD-8B38-3A3A872BF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591" y="4784272"/>
                  <a:ext cx="3561552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13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0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LITTLE PROBABILITY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Random variables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outcome of some random experiment; denoted with capital letters: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comes with a probability distribution; denoted with calligraphic letters: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possible values (or samples) denoted with lowercase letters: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b="1" dirty="0">
                    <a:latin typeface="Avenir Next LT Pro" panose="020B0504020202020204" pitchFamily="34" charset="0"/>
                  </a:rPr>
                  <a:t>event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a subset of the sample space of some random experiment.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uniformly random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uniformly random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{0,1,2,3,4}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0+1+2+3+4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be events.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50C4E8E-1FCE-4AE3-BC4A-929536C97905}"/>
              </a:ext>
            </a:extLst>
          </p:cNvPr>
          <p:cNvGrpSpPr/>
          <p:nvPr/>
        </p:nvGrpSpPr>
        <p:grpSpPr>
          <a:xfrm>
            <a:off x="5110503" y="3166646"/>
            <a:ext cx="1040798" cy="1499431"/>
            <a:chOff x="5110503" y="3166646"/>
            <a:chExt cx="1040798" cy="1499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5F482A-B161-4C4B-B80B-9557082A884C}"/>
                </a:ext>
              </a:extLst>
            </p:cNvPr>
            <p:cNvGrpSpPr/>
            <p:nvPr/>
          </p:nvGrpSpPr>
          <p:grpSpPr>
            <a:xfrm>
              <a:off x="5110503" y="3166646"/>
              <a:ext cx="408894" cy="690979"/>
              <a:chOff x="5110503" y="3166646"/>
              <a:chExt cx="408894" cy="69097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43DBB83-37CC-4998-9B0A-AB392109E4B6}"/>
                  </a:ext>
                </a:extLst>
              </p:cNvPr>
              <p:cNvCxnSpPr/>
              <p:nvPr/>
            </p:nvCxnSpPr>
            <p:spPr>
              <a:xfrm>
                <a:off x="5314950" y="3505200"/>
                <a:ext cx="0" cy="3524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769A90-7D40-4D96-910B-54C7F3054496}"/>
                  </a:ext>
                </a:extLst>
              </p:cNvPr>
              <p:cNvSpPr txBox="1"/>
              <p:nvPr/>
            </p:nvSpPr>
            <p:spPr>
              <a:xfrm>
                <a:off x="5110503" y="3166646"/>
                <a:ext cx="4088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RV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EC1DB2-CDA7-46D6-A638-9CF342EEA4D4}"/>
                </a:ext>
              </a:extLst>
            </p:cNvPr>
            <p:cNvGrpSpPr/>
            <p:nvPr/>
          </p:nvGrpSpPr>
          <p:grpSpPr>
            <a:xfrm>
              <a:off x="5519397" y="3166646"/>
              <a:ext cx="631904" cy="690979"/>
              <a:chOff x="5110503" y="3166646"/>
              <a:chExt cx="631904" cy="690979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1853E48-16A0-4563-B29C-A32B33CF029D}"/>
                  </a:ext>
                </a:extLst>
              </p:cNvPr>
              <p:cNvCxnSpPr/>
              <p:nvPr/>
            </p:nvCxnSpPr>
            <p:spPr>
              <a:xfrm>
                <a:off x="5314950" y="3505200"/>
                <a:ext cx="0" cy="3524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B5BF45-19FD-4B4C-A037-F32565B4CB72}"/>
                  </a:ext>
                </a:extLst>
              </p:cNvPr>
              <p:cNvSpPr txBox="1"/>
              <p:nvPr/>
            </p:nvSpPr>
            <p:spPr>
              <a:xfrm>
                <a:off x="5110503" y="3166646"/>
                <a:ext cx="631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value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153F4D-A3FC-4B23-8D6B-C9C5ADE48FBA}"/>
                </a:ext>
              </a:extLst>
            </p:cNvPr>
            <p:cNvGrpSpPr/>
            <p:nvPr/>
          </p:nvGrpSpPr>
          <p:grpSpPr>
            <a:xfrm>
              <a:off x="5197865" y="4169190"/>
              <a:ext cx="643061" cy="496887"/>
              <a:chOff x="5197865" y="4169190"/>
              <a:chExt cx="643061" cy="496887"/>
            </a:xfrm>
          </p:grpSpPr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594E3D52-04E5-4B90-986D-BE45DDCF8C2D}"/>
                  </a:ext>
                </a:extLst>
              </p:cNvPr>
              <p:cNvSpPr/>
              <p:nvPr/>
            </p:nvSpPr>
            <p:spPr>
              <a:xfrm rot="16200000">
                <a:off x="5426736" y="3981628"/>
                <a:ext cx="185321" cy="560446"/>
              </a:xfrm>
              <a:prstGeom prst="lef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1B57D9-0F0D-419A-B1EF-4861351B4C50}"/>
                  </a:ext>
                </a:extLst>
              </p:cNvPr>
              <p:cNvSpPr txBox="1"/>
              <p:nvPr/>
            </p:nvSpPr>
            <p:spPr>
              <a:xfrm>
                <a:off x="5197865" y="4327523"/>
                <a:ext cx="6430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event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739C55-BDAA-4FF4-8240-2D826D2552FE}"/>
              </a:ext>
            </a:extLst>
          </p:cNvPr>
          <p:cNvGrpSpPr/>
          <p:nvPr/>
        </p:nvGrpSpPr>
        <p:grpSpPr>
          <a:xfrm>
            <a:off x="6074833" y="5084346"/>
            <a:ext cx="4021353" cy="1695866"/>
            <a:chOff x="6074833" y="5084346"/>
            <a:chExt cx="4021353" cy="16958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DF4778B-307B-463E-854C-98EE20885F2B}"/>
                </a:ext>
              </a:extLst>
            </p:cNvPr>
            <p:cNvGrpSpPr/>
            <p:nvPr/>
          </p:nvGrpSpPr>
          <p:grpSpPr>
            <a:xfrm>
              <a:off x="6074833" y="5137679"/>
              <a:ext cx="4010025" cy="1642533"/>
              <a:chOff x="6305550" y="5029200"/>
              <a:chExt cx="4010025" cy="164253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E054DF3-A1B4-4868-9843-C901B342042D}"/>
                  </a:ext>
                </a:extLst>
              </p:cNvPr>
              <p:cNvSpPr/>
              <p:nvPr/>
            </p:nvSpPr>
            <p:spPr>
              <a:xfrm>
                <a:off x="6305550" y="5029200"/>
                <a:ext cx="4010025" cy="16425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5A91936-8961-4D86-934D-26A014B4211E}"/>
                      </a:ext>
                    </a:extLst>
                  </p:cNvPr>
                  <p:cNvSpPr/>
                  <p:nvPr/>
                </p:nvSpPr>
                <p:spPr>
                  <a:xfrm>
                    <a:off x="6642415" y="5135032"/>
                    <a:ext cx="1881188" cy="1127125"/>
                  </a:xfrm>
                  <a:prstGeom prst="ellipse">
                    <a:avLst/>
                  </a:prstGeom>
                  <a:solidFill>
                    <a:srgbClr val="00B050">
                      <a:alpha val="45098"/>
                    </a:srgbClr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75A91936-8961-4D86-934D-26A014B421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2415" y="5135032"/>
                    <a:ext cx="1881188" cy="1127125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rgbClr val="00B05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41FE2C5A-2EC4-4E4B-9BEC-BE803F532C3E}"/>
                      </a:ext>
                    </a:extLst>
                  </p:cNvPr>
                  <p:cNvSpPr/>
                  <p:nvPr/>
                </p:nvSpPr>
                <p:spPr>
                  <a:xfrm>
                    <a:off x="7777162" y="5452533"/>
                    <a:ext cx="1881188" cy="1127125"/>
                  </a:xfrm>
                  <a:prstGeom prst="rect">
                    <a:avLst/>
                  </a:prstGeom>
                  <a:solidFill>
                    <a:srgbClr val="0070C0">
                      <a:alpha val="58039"/>
                    </a:srgbClr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41FE2C5A-2EC4-4E4B-9BEC-BE803F532C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7162" y="5452533"/>
                    <a:ext cx="1881188" cy="11271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931D266-F548-4E9A-81D6-98842BF4B707}"/>
                      </a:ext>
                    </a:extLst>
                  </p:cNvPr>
                  <p:cNvSpPr txBox="1"/>
                  <p:nvPr/>
                </p:nvSpPr>
                <p:spPr>
                  <a:xfrm>
                    <a:off x="7753349" y="5604933"/>
                    <a:ext cx="77687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931D266-F548-4E9A-81D6-98842BF4B7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3349" y="5604933"/>
                    <a:ext cx="776879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3F2DB4-962E-4835-85AF-B9CDA9E59E81}"/>
                </a:ext>
              </a:extLst>
            </p:cNvPr>
            <p:cNvSpPr txBox="1"/>
            <p:nvPr/>
          </p:nvSpPr>
          <p:spPr>
            <a:xfrm>
              <a:off x="8793906" y="5084346"/>
              <a:ext cx="1302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0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SECRECY: CANDIDATE I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Secrecy: a good attempt.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“The adversary never learns anything </a:t>
            </a:r>
            <a:r>
              <a:rPr lang="en-US" sz="1800" i="1" dirty="0">
                <a:latin typeface="Avenir Next LT Pro" panose="020B0504020202020204" pitchFamily="34" charset="0"/>
              </a:rPr>
              <a:t>new </a:t>
            </a:r>
            <a:r>
              <a:rPr lang="en-US" sz="1800" dirty="0">
                <a:latin typeface="Avenir Next LT Pro" panose="020B0504020202020204" pitchFamily="34" charset="0"/>
              </a:rPr>
              <a:t>about the plaintext by looking at the ciphertext.”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is called </a:t>
            </a:r>
            <a:r>
              <a:rPr lang="en-US" sz="1800" i="1" dirty="0">
                <a:latin typeface="Avenir Next LT Pro" panose="020B0504020202020204" pitchFamily="34" charset="0"/>
              </a:rPr>
              <a:t>semantic security. </a:t>
            </a:r>
            <a:r>
              <a:rPr lang="en-US" sz="1800" dirty="0">
                <a:latin typeface="Avenir Next LT Pro" panose="020B0504020202020204" pitchFamily="34" charset="0"/>
              </a:rPr>
              <a:t>A very informal way to state it: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Super complicated! And we haven’t even properly formalized it…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B89866-2D0A-4CD0-8434-DD4E57EA4D56}"/>
              </a:ext>
            </a:extLst>
          </p:cNvPr>
          <p:cNvGrpSpPr/>
          <p:nvPr/>
        </p:nvGrpSpPr>
        <p:grpSpPr>
          <a:xfrm>
            <a:off x="482321" y="2421655"/>
            <a:ext cx="11150879" cy="2724877"/>
            <a:chOff x="482320" y="2843685"/>
            <a:chExt cx="11150879" cy="2724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CF0DAF-7322-4149-BC68-523BA15C6274}"/>
                </a:ext>
              </a:extLst>
            </p:cNvPr>
            <p:cNvSpPr/>
            <p:nvPr/>
          </p:nvSpPr>
          <p:spPr>
            <a:xfrm>
              <a:off x="482320" y="2843685"/>
              <a:ext cx="11150879" cy="26209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8898B0E-CCA5-4FFE-A2F1-33FD1B91FB0A}"/>
                    </a:ext>
                  </a:extLst>
                </p:cNvPr>
                <p:cNvSpPr txBox="1"/>
                <p:nvPr/>
              </p:nvSpPr>
              <p:spPr>
                <a:xfrm>
                  <a:off x="558799" y="2912835"/>
                  <a:ext cx="10142695" cy="2655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1.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(very informal)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semantically secret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all choices of:</a:t>
                  </a: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adversary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“prior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</m:oMath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1657350" lvl="3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“target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dirty="0">
                      <a:latin typeface="Avenir Next LT Pro" panose="020B0504020202020204" pitchFamily="34" charset="0"/>
                    </a:rPr>
                    <a:t>the following property holds:</a:t>
                  </a:r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𝐄𝐧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8898B0E-CCA5-4FFE-A2F1-33FD1B91F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9" y="2912835"/>
                  <a:ext cx="10142695" cy="2655727"/>
                </a:xfrm>
                <a:prstGeom prst="rect">
                  <a:avLst/>
                </a:prstGeom>
                <a:blipFill>
                  <a:blip r:embed="rId2"/>
                  <a:stretch>
                    <a:fillRect l="-541" t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5E90DB-5F58-4CD5-BD0D-753D4B6E0757}"/>
              </a:ext>
            </a:extLst>
          </p:cNvPr>
          <p:cNvGrpSpPr/>
          <p:nvPr/>
        </p:nvGrpSpPr>
        <p:grpSpPr>
          <a:xfrm>
            <a:off x="1459154" y="5146532"/>
            <a:ext cx="4504759" cy="736470"/>
            <a:chOff x="1459153" y="5568562"/>
            <a:chExt cx="4504759" cy="736470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523CE5D-A785-46CC-99F9-7404D53FE5F5}"/>
                </a:ext>
              </a:extLst>
            </p:cNvPr>
            <p:cNvSpPr/>
            <p:nvPr/>
          </p:nvSpPr>
          <p:spPr>
            <a:xfrm rot="5400000">
              <a:off x="4301232" y="4151206"/>
              <a:ext cx="79310" cy="2914022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6149B2-C2CF-4461-9697-FA3C209B986D}"/>
                </a:ext>
              </a:extLst>
            </p:cNvPr>
            <p:cNvSpPr txBox="1"/>
            <p:nvPr/>
          </p:nvSpPr>
          <p:spPr>
            <a:xfrm>
              <a:off x="1459153" y="5720257"/>
              <a:ext cx="4504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“Look, I studied the ciphertext carefully and learned </a:t>
              </a:r>
            </a:p>
            <a:p>
              <a:pPr algn="ctr"/>
              <a:r>
                <a:rPr lang="en-US" sz="1600" i="1" dirty="0"/>
                <a:t>something interesting about the plaintext!”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012185-9B91-4F7F-B5C3-38DEB3E1C09D}"/>
              </a:ext>
            </a:extLst>
          </p:cNvPr>
          <p:cNvGrpSpPr/>
          <p:nvPr/>
        </p:nvGrpSpPr>
        <p:grpSpPr>
          <a:xfrm>
            <a:off x="6225470" y="5123200"/>
            <a:ext cx="3525902" cy="759802"/>
            <a:chOff x="2845826" y="5538663"/>
            <a:chExt cx="3525902" cy="759802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AC32E6B-1370-4C19-9195-D3BA79E18405}"/>
                </a:ext>
              </a:extLst>
            </p:cNvPr>
            <p:cNvSpPr/>
            <p:nvPr/>
          </p:nvSpPr>
          <p:spPr>
            <a:xfrm rot="5400000">
              <a:off x="4120977" y="4712509"/>
              <a:ext cx="79309" cy="1731618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961C06-6C4A-499A-83CD-9C5DB7166C75}"/>
                </a:ext>
              </a:extLst>
            </p:cNvPr>
            <p:cNvSpPr txBox="1"/>
            <p:nvPr/>
          </p:nvSpPr>
          <p:spPr>
            <a:xfrm>
              <a:off x="2845826" y="5713690"/>
              <a:ext cx="3525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“Actually, you could have learned it </a:t>
              </a:r>
            </a:p>
            <a:p>
              <a:pPr algn="ctr"/>
              <a:r>
                <a:rPr lang="en-US" sz="1600" i="1" dirty="0"/>
                <a:t>without looking at the ciphertext at all!”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9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SECRECY: CANDIDATE II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“perfect secrecy” (KL p.29)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does the notation mean? This is the random experiment: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Sample a uniformly random key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Get a sample from the random variable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with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Run encryption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on the sample; the result is the random variable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Sounds like semantic secrecy, but without all the baggage. Good enough?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D38AAAE-3E33-42AD-A897-EEBE19FBFEE2}"/>
              </a:ext>
            </a:extLst>
          </p:cNvPr>
          <p:cNvGrpSpPr/>
          <p:nvPr/>
        </p:nvGrpSpPr>
        <p:grpSpPr>
          <a:xfrm>
            <a:off x="482321" y="1688126"/>
            <a:ext cx="11150879" cy="1426864"/>
            <a:chOff x="482320" y="2843685"/>
            <a:chExt cx="11150879" cy="1426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6C4621-3F8B-410D-B827-8BB2EFC85D8D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242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2.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242363"/>
                </a:xfrm>
                <a:prstGeom prst="rect">
                  <a:avLst/>
                </a:prstGeom>
                <a:blipFill>
                  <a:blip r:embed="rId3"/>
                  <a:stretch>
                    <a:fillRect l="-530" t="-2451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61F2B3-F083-4147-8461-2ED0E3B3A6FE}"/>
              </a:ext>
            </a:extLst>
          </p:cNvPr>
          <p:cNvGrpSpPr/>
          <p:nvPr/>
        </p:nvGrpSpPr>
        <p:grpSpPr>
          <a:xfrm>
            <a:off x="806124" y="3192064"/>
            <a:ext cx="5072162" cy="736469"/>
            <a:chOff x="631703" y="5568563"/>
            <a:chExt cx="5072162" cy="736469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E93F42DA-0922-4351-AB37-A6C7F68CE921}"/>
                </a:ext>
              </a:extLst>
            </p:cNvPr>
            <p:cNvSpPr/>
            <p:nvPr/>
          </p:nvSpPr>
          <p:spPr>
            <a:xfrm rot="5400000">
              <a:off x="4691118" y="4652026"/>
              <a:ext cx="96210" cy="1929284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004AB5-D5B5-46FB-A5A2-6C07743561C8}"/>
                    </a:ext>
                  </a:extLst>
                </p:cNvPr>
                <p:cNvSpPr txBox="1"/>
                <p:nvPr/>
              </p:nvSpPr>
              <p:spPr>
                <a:xfrm>
                  <a:off x="631703" y="5720257"/>
                  <a:ext cx="480125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i="1" dirty="0"/>
                    <a:t>“The probability that the plaintext is some particular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en-US" sz="1600" i="1" dirty="0"/>
                </a:p>
                <a:p>
                  <a:pPr algn="ctr"/>
                  <a:r>
                    <a:rPr lang="en-US" sz="1600" i="1" dirty="0"/>
                    <a:t>if you DID see the ciphertext.”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004AB5-D5B5-46FB-A5A2-6C0774356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03" y="5720257"/>
                  <a:ext cx="4801251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635" t="-3158" b="-1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9E160-41FB-4997-ABB1-74236DF49CC6}"/>
              </a:ext>
            </a:extLst>
          </p:cNvPr>
          <p:cNvGrpSpPr/>
          <p:nvPr/>
        </p:nvGrpSpPr>
        <p:grpSpPr>
          <a:xfrm>
            <a:off x="6115754" y="3192064"/>
            <a:ext cx="4801251" cy="736469"/>
            <a:chOff x="1953443" y="5558917"/>
            <a:chExt cx="4801251" cy="736469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7DA779B1-000D-4470-8BE6-5479717CEFB2}"/>
                </a:ext>
              </a:extLst>
            </p:cNvPr>
            <p:cNvSpPr/>
            <p:nvPr/>
          </p:nvSpPr>
          <p:spPr>
            <a:xfrm rot="5400000">
              <a:off x="2679403" y="5030918"/>
              <a:ext cx="96212" cy="1152210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1E2D0B-4E5A-45FA-9422-E5E3FEC99C43}"/>
                    </a:ext>
                  </a:extLst>
                </p:cNvPr>
                <p:cNvSpPr txBox="1"/>
                <p:nvPr/>
              </p:nvSpPr>
              <p:spPr>
                <a:xfrm>
                  <a:off x="1953443" y="5710611"/>
                  <a:ext cx="480125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i="1" dirty="0"/>
                    <a:t>“The probability that the plaintext is some particular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en-US" sz="1600" b="0" i="1" dirty="0"/>
                </a:p>
                <a:p>
                  <a:pPr algn="ctr"/>
                  <a:r>
                    <a:rPr lang="en-US" sz="1600" i="1" dirty="0"/>
                    <a:t>if you DID NOT see the ciphertext.”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21E2D0B-4E5A-45FA-9422-E5E3FEC99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443" y="5710611"/>
                  <a:ext cx="4801251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635" t="-3158" b="-1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54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SECRECY: CANDIDATE III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Secrecy: what about this one?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Something like: “If the key is secret, then the distribution of ciphertexts is independent of the message.”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Looks pretty good too. Is it right?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8AAAE-3E33-42AD-A897-EEBE19FBFEE2}"/>
              </a:ext>
            </a:extLst>
          </p:cNvPr>
          <p:cNvGrpSpPr/>
          <p:nvPr/>
        </p:nvGrpSpPr>
        <p:grpSpPr>
          <a:xfrm>
            <a:off x="482321" y="1688126"/>
            <a:ext cx="11150879" cy="1426864"/>
            <a:chOff x="482320" y="2843685"/>
            <a:chExt cx="11150879" cy="1426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6C4621-3F8B-410D-B827-8BB2EFC85D8D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3.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blipFill>
                  <a:blip r:embed="rId2"/>
                  <a:stretch>
                    <a:fillRect l="-530" t="-2304" b="-4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99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SECRECY: CANDIDATE IV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let’s do it with an experiment (or game, if you like.)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Indistinguishability experiment (IND).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adversary (Eve)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flip a uniform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D38AAAE-3E33-42AD-A897-EEBE19FBFEE2}"/>
              </a:ext>
            </a:extLst>
          </p:cNvPr>
          <p:cNvGrpSpPr/>
          <p:nvPr/>
        </p:nvGrpSpPr>
        <p:grpSpPr>
          <a:xfrm>
            <a:off x="482321" y="5136946"/>
            <a:ext cx="11150879" cy="1426864"/>
            <a:chOff x="482320" y="2843685"/>
            <a:chExt cx="11150879" cy="1426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6C4621-3F8B-410D-B827-8BB2EFC85D8D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222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4.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222514"/>
                </a:xfrm>
                <a:prstGeom prst="rect">
                  <a:avLst/>
                </a:prstGeom>
                <a:blipFill>
                  <a:blip r:embed="rId3"/>
                  <a:stretch>
                    <a:fillRect l="-530" t="-1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4034BB-D21A-4EAF-BDB7-173EDC8D1741}"/>
              </a:ext>
            </a:extLst>
          </p:cNvPr>
          <p:cNvGrpSpPr/>
          <p:nvPr/>
        </p:nvGrpSpPr>
        <p:grpSpPr>
          <a:xfrm>
            <a:off x="7144973" y="1723840"/>
            <a:ext cx="4498275" cy="2259619"/>
            <a:chOff x="7144973" y="1723840"/>
            <a:chExt cx="4498275" cy="225961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34D5CD-01D9-4D37-97C3-937AB2409A94}"/>
                </a:ext>
              </a:extLst>
            </p:cNvPr>
            <p:cNvGrpSpPr/>
            <p:nvPr/>
          </p:nvGrpSpPr>
          <p:grpSpPr>
            <a:xfrm>
              <a:off x="7155021" y="1723840"/>
              <a:ext cx="4488227" cy="986503"/>
              <a:chOff x="7697037" y="1676310"/>
              <a:chExt cx="4488227" cy="9865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CFB33F73-ED85-4DEC-A40E-EBB1FAE0D8A6}"/>
                      </a:ext>
                    </a:extLst>
                  </p:cNvPr>
                  <p:cNvSpPr/>
                  <p:nvPr/>
                </p:nvSpPr>
                <p:spPr>
                  <a:xfrm>
                    <a:off x="7697037" y="174841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CFB33F73-ED85-4DEC-A40E-EBB1FAE0D8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7037" y="1748413"/>
                    <a:ext cx="914400" cy="9144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F243215-B38B-41A0-ACA0-83097A141404}"/>
                  </a:ext>
                </a:extLst>
              </p:cNvPr>
              <p:cNvGrpSpPr/>
              <p:nvPr/>
            </p:nvGrpSpPr>
            <p:grpSpPr>
              <a:xfrm>
                <a:off x="8611437" y="1676310"/>
                <a:ext cx="538865" cy="853621"/>
                <a:chOff x="8608286" y="1563747"/>
                <a:chExt cx="538865" cy="853621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278DF5FD-F839-4AF8-B0D9-2DAE362DDA5D}"/>
                    </a:ext>
                  </a:extLst>
                </p:cNvPr>
                <p:cNvCxnSpPr/>
                <p:nvPr/>
              </p:nvCxnSpPr>
              <p:spPr>
                <a:xfrm>
                  <a:off x="8611437" y="1909187"/>
                  <a:ext cx="5325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68A8DDCE-BA3F-44C7-A364-405CF1EB82C3}"/>
                    </a:ext>
                  </a:extLst>
                </p:cNvPr>
                <p:cNvCxnSpPr/>
                <p:nvPr/>
              </p:nvCxnSpPr>
              <p:spPr>
                <a:xfrm>
                  <a:off x="8611437" y="2413279"/>
                  <a:ext cx="5325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324E2ECF-AA1B-442B-AC91-67263F1839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08286" y="1563747"/>
                      <a:ext cx="5388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324E2ECF-AA1B-442B-AC91-67263F1839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8286" y="1563747"/>
                      <a:ext cx="538865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46A5E71-9C5C-450C-A9D1-7549E343E0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08286" y="2048036"/>
                      <a:ext cx="5388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46A5E71-9C5C-450C-A9D1-7549E343E0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8286" y="2048036"/>
                      <a:ext cx="538865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39EAD00-FB07-40E8-B6A5-DFEFAB237B95}"/>
                      </a:ext>
                    </a:extLst>
                  </p:cNvPr>
                  <p:cNvSpPr/>
                  <p:nvPr/>
                </p:nvSpPr>
                <p:spPr>
                  <a:xfrm>
                    <a:off x="9153453" y="1860192"/>
                    <a:ext cx="911249" cy="351900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39EAD00-FB07-40E8-B6A5-DFEFAB237B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3453" y="1860192"/>
                    <a:ext cx="911249" cy="3519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BB3F942-2126-44FA-B8C7-C1D181F4ACD3}"/>
                  </a:ext>
                </a:extLst>
              </p:cNvPr>
              <p:cNvCxnSpPr>
                <a:cxnSpLocks/>
                <a:stCxn id="17" idx="3"/>
                <a:endCxn id="23" idx="1"/>
              </p:cNvCxnSpPr>
              <p:nvPr/>
            </p:nvCxnSpPr>
            <p:spPr>
              <a:xfrm>
                <a:off x="10064702" y="2036142"/>
                <a:ext cx="435825" cy="142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73B9225-894F-47BA-9BD4-760B7E486D99}"/>
                      </a:ext>
                    </a:extLst>
                  </p:cNvPr>
                  <p:cNvSpPr/>
                  <p:nvPr/>
                </p:nvSpPr>
                <p:spPr>
                  <a:xfrm>
                    <a:off x="10500527" y="1721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873B9225-894F-47BA-9BD4-760B7E486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0527" y="1721054"/>
                    <a:ext cx="914400" cy="914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3067734-4B3F-454A-A806-C79BCDBCC1AF}"/>
                  </a:ext>
                </a:extLst>
              </p:cNvPr>
              <p:cNvCxnSpPr>
                <a:stCxn id="23" idx="3"/>
              </p:cNvCxnSpPr>
              <p:nvPr/>
            </p:nvCxnSpPr>
            <p:spPr>
              <a:xfrm>
                <a:off x="11414927" y="2178254"/>
                <a:ext cx="3416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3081936-0617-4D47-A4A8-408C72DF5918}"/>
                      </a:ext>
                    </a:extLst>
                  </p:cNvPr>
                  <p:cNvSpPr txBox="1"/>
                  <p:nvPr/>
                </p:nvSpPr>
                <p:spPr>
                  <a:xfrm>
                    <a:off x="11763354" y="1993588"/>
                    <a:ext cx="4219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3081936-0617-4D47-A4A8-408C72DF59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3354" y="1993588"/>
                    <a:ext cx="4219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552E21-1B0F-4103-9705-D30A93329FCE}"/>
                </a:ext>
              </a:extLst>
            </p:cNvPr>
            <p:cNvGrpSpPr/>
            <p:nvPr/>
          </p:nvGrpSpPr>
          <p:grpSpPr>
            <a:xfrm>
              <a:off x="7144973" y="2963168"/>
              <a:ext cx="4488227" cy="1020291"/>
              <a:chOff x="7697037" y="1676310"/>
              <a:chExt cx="4488227" cy="10202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6F20C4A-8F2F-4ABA-B7FE-D07F7C670B75}"/>
                      </a:ext>
                    </a:extLst>
                  </p:cNvPr>
                  <p:cNvSpPr/>
                  <p:nvPr/>
                </p:nvSpPr>
                <p:spPr>
                  <a:xfrm>
                    <a:off x="7697037" y="1748413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6F20C4A-8F2F-4ABA-B7FE-D07F7C670B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7037" y="1748413"/>
                    <a:ext cx="914400" cy="9144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5F61BE4-1073-4AC3-B2E0-4BD049E353F0}"/>
                  </a:ext>
                </a:extLst>
              </p:cNvPr>
              <p:cNvGrpSpPr/>
              <p:nvPr/>
            </p:nvGrpSpPr>
            <p:grpSpPr>
              <a:xfrm>
                <a:off x="8611437" y="1676310"/>
                <a:ext cx="538865" cy="853621"/>
                <a:chOff x="8608286" y="1563747"/>
                <a:chExt cx="538865" cy="853621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B1CB8C2F-3ECB-4F76-8937-AFCEA540A270}"/>
                    </a:ext>
                  </a:extLst>
                </p:cNvPr>
                <p:cNvCxnSpPr/>
                <p:nvPr/>
              </p:nvCxnSpPr>
              <p:spPr>
                <a:xfrm>
                  <a:off x="8611437" y="1909187"/>
                  <a:ext cx="5325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CCFB2B05-858A-439E-9E11-2CF5D17A8B85}"/>
                    </a:ext>
                  </a:extLst>
                </p:cNvPr>
                <p:cNvCxnSpPr/>
                <p:nvPr/>
              </p:nvCxnSpPr>
              <p:spPr>
                <a:xfrm>
                  <a:off x="8611437" y="2413279"/>
                  <a:ext cx="5325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D424AFEB-E533-4EE8-BEB2-133713393B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08286" y="1563747"/>
                      <a:ext cx="5388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D424AFEB-E533-4EE8-BEB2-133713393B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8286" y="1563747"/>
                      <a:ext cx="538865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92EBAF6C-3A6B-41F6-A432-5706208AA2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08286" y="2048036"/>
                      <a:ext cx="5388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92EBAF6C-3A6B-41F6-A432-5706208AA2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08286" y="2048036"/>
                      <a:ext cx="538865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D0E22619-86CE-40CC-9CD9-92FB8254DFE2}"/>
                      </a:ext>
                    </a:extLst>
                  </p:cNvPr>
                  <p:cNvSpPr/>
                  <p:nvPr/>
                </p:nvSpPr>
                <p:spPr>
                  <a:xfrm>
                    <a:off x="9163501" y="2344701"/>
                    <a:ext cx="911249" cy="351900"/>
                  </a:xfrm>
                  <a:prstGeom prst="rect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D0E22619-86CE-40CC-9CD9-92FB8254DF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3501" y="2344701"/>
                    <a:ext cx="911249" cy="35190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D05E16B-66F8-4721-AFF7-4BCC45EB876C}"/>
                  </a:ext>
                </a:extLst>
              </p:cNvPr>
              <p:cNvCxnSpPr>
                <a:cxnSpLocks/>
                <a:stCxn id="31" idx="3"/>
                <a:endCxn id="33" idx="1"/>
              </p:cNvCxnSpPr>
              <p:nvPr/>
            </p:nvCxnSpPr>
            <p:spPr>
              <a:xfrm flipV="1">
                <a:off x="10074750" y="2178254"/>
                <a:ext cx="425777" cy="3423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E600AE2-1EC6-43A6-97F7-88D13101E947}"/>
                      </a:ext>
                    </a:extLst>
                  </p:cNvPr>
                  <p:cNvSpPr/>
                  <p:nvPr/>
                </p:nvSpPr>
                <p:spPr>
                  <a:xfrm>
                    <a:off x="10500527" y="1721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E600AE2-1EC6-43A6-97F7-88D13101E9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0527" y="1721054"/>
                    <a:ext cx="914400" cy="9144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F0E43FD-C4F6-483D-B39B-8AB5C363FDFC}"/>
                  </a:ext>
                </a:extLst>
              </p:cNvPr>
              <p:cNvCxnSpPr>
                <a:stCxn id="33" idx="3"/>
              </p:cNvCxnSpPr>
              <p:nvPr/>
            </p:nvCxnSpPr>
            <p:spPr>
              <a:xfrm>
                <a:off x="11414927" y="2178254"/>
                <a:ext cx="3416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E642588-40DD-4201-9E73-FC6283E081F9}"/>
                      </a:ext>
                    </a:extLst>
                  </p:cNvPr>
                  <p:cNvSpPr txBox="1"/>
                  <p:nvPr/>
                </p:nvSpPr>
                <p:spPr>
                  <a:xfrm>
                    <a:off x="11763354" y="1993588"/>
                    <a:ext cx="4219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E642588-40DD-4201-9E73-FC6283E081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3354" y="1993588"/>
                    <a:ext cx="42191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066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Surprise: </a:t>
            </a:r>
            <a:r>
              <a:rPr lang="en-US" sz="1800" dirty="0">
                <a:latin typeface="Avenir Next LT Pro" panose="020B0504020202020204" pitchFamily="34" charset="0"/>
              </a:rPr>
              <a:t>(I know, not really…)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proof is not very hard; some parts in book, others in homework;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studying how the proofs work is worthwhile.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is awesome: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each definition comes with some natural intuition: a secure scheme </a:t>
            </a:r>
            <a:r>
              <a:rPr lang="en-US" sz="1800" i="1" dirty="0">
                <a:latin typeface="Avenir Next LT Pro" panose="020B0504020202020204" pitchFamily="34" charset="0"/>
              </a:rPr>
              <a:t>should</a:t>
            </a:r>
            <a:r>
              <a:rPr lang="en-US" sz="1800" dirty="0">
                <a:latin typeface="Avenir Next LT Pro" panose="020B0504020202020204" pitchFamily="34" charset="0"/>
              </a:rPr>
              <a:t> satisfy it;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that they are all equivalent is an indication that we are on to a </a:t>
            </a:r>
            <a:r>
              <a:rPr lang="en-US" sz="1800" i="1" dirty="0">
                <a:latin typeface="Avenir Next LT Pro" panose="020B0504020202020204" pitchFamily="34" charset="0"/>
              </a:rPr>
              <a:t>good notion;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definitions are reasonably different in form; as a result, they will be useful in different situations;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some have an explicit adversary, others do not!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you can pick which one to use depending on context.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38AAAE-3E33-42AD-A897-EEBE19FBFEE2}"/>
              </a:ext>
            </a:extLst>
          </p:cNvPr>
          <p:cNvGrpSpPr/>
          <p:nvPr/>
        </p:nvGrpSpPr>
        <p:grpSpPr>
          <a:xfrm>
            <a:off x="482321" y="1688126"/>
            <a:ext cx="11150879" cy="1185703"/>
            <a:chOff x="482320" y="2843685"/>
            <a:chExt cx="11150879" cy="1426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6C4621-3F8B-410D-B827-8BB2EFC85D8D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111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 1.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Definitions 1-4 are all equivalent. In particular, 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algn="ctr"/>
                  <a:r>
                    <a:rPr lang="en-US" dirty="0">
                      <a:latin typeface="Avenir Next LT Pro" panose="020B0504020202020204" pitchFamily="34" charset="0"/>
                    </a:rPr>
                    <a:t>semantic secrecy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 perfect secrecy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 perfectly indistinguishable ciphertexts.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691B2EA-AE4C-4070-B8F7-72D9847F2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111127"/>
                </a:xfrm>
                <a:prstGeom prst="rect">
                  <a:avLst/>
                </a:prstGeom>
                <a:blipFill>
                  <a:blip r:embed="rId2"/>
                  <a:stretch>
                    <a:fillRect l="-526" t="-2632" b="-9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43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ABOUT THE COURSE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fun stuff </a:t>
            </a:r>
            <a:r>
              <a:rPr lang="en-US" sz="1800" dirty="0">
                <a:latin typeface="Avenir Next LT Pro" panose="020B0504020202020204" pitchFamily="34" charset="0"/>
              </a:rPr>
              <a:t>(see syllabus for details.)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Grading: </a:t>
            </a:r>
            <a:r>
              <a:rPr lang="en-US" sz="1800" dirty="0">
                <a:latin typeface="Avenir Next LT Pro" panose="020B0504020202020204" pitchFamily="34" charset="0"/>
              </a:rPr>
              <a:t>40% homework, 30% midterm exam, 30% final exam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Homework (~ 10 sets):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collaboration allowed, but must write up your own;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no late homework whatsoever (but lowest grade will be dropped);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first set distributed 2</a:t>
            </a:r>
            <a:r>
              <a:rPr lang="en-US" sz="1800" baseline="30000" dirty="0">
                <a:latin typeface="Avenir Next LT Pro" panose="020B0504020202020204" pitchFamily="34" charset="0"/>
              </a:rPr>
              <a:t>nd</a:t>
            </a:r>
            <a:r>
              <a:rPr lang="en-US" sz="1800" dirty="0">
                <a:latin typeface="Avenir Next LT Pro" panose="020B0504020202020204" pitchFamily="34" charset="0"/>
              </a:rPr>
              <a:t> week.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Exams:</a:t>
            </a:r>
            <a:r>
              <a:rPr lang="en-US" sz="1800" dirty="0">
                <a:latin typeface="Avenir Next LT Pro" panose="020B0504020202020204" pitchFamily="34" charset="0"/>
              </a:rPr>
              <a:t>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closed book/device, one two-sided page of notes;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midterm March 31</a:t>
            </a:r>
            <a:r>
              <a:rPr lang="en-US" sz="1800" baseline="30000" dirty="0">
                <a:latin typeface="Avenir Next LT Pro" panose="020B0504020202020204" pitchFamily="34" charset="0"/>
              </a:rPr>
              <a:t>st </a:t>
            </a:r>
            <a:r>
              <a:rPr lang="en-US" sz="1800" dirty="0">
                <a:latin typeface="Avenir Next LT Pro" panose="020B0504020202020204" pitchFamily="34" charset="0"/>
              </a:rPr>
              <a:t>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final May 18</a:t>
            </a:r>
            <a:r>
              <a:rPr lang="en-US" sz="1800" baseline="30000" dirty="0">
                <a:latin typeface="Avenir Next LT Pro" panose="020B0504020202020204" pitchFamily="34" charset="0"/>
              </a:rPr>
              <a:t>th</a:t>
            </a:r>
            <a:r>
              <a:rPr lang="en-US" sz="1800" dirty="0">
                <a:latin typeface="Avenir Next LT Pro" panose="020B0504020202020204" pitchFamily="34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ENCRYPTION: SECRECY OF ONE-TIME PAD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Example: one-time pad.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Which definition should we use? Let’s do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Definition 3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800" b="1"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Simple argument: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uniformly random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bitstring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for any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observe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is also uniformly random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particular,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this holds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for any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In particular, it holds for both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from the setup in Definition 3.</a:t>
                </a: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𝐄𝐧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𝐄𝐧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the one-time pad is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perfectly secret,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(by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Theorem 1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) all those other great things too.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So we have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perfectly secure, unbreakable encryption!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Is the course over?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---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End of Lecture 1.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2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ABOUT THE COURSE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Approximate course plan: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EE320A-FC3F-41FE-B082-DE901C8A2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97405"/>
              </p:ext>
            </p:extLst>
          </p:nvPr>
        </p:nvGraphicFramePr>
        <p:xfrm>
          <a:off x="520699" y="1954503"/>
          <a:ext cx="11235268" cy="294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634">
                  <a:extLst>
                    <a:ext uri="{9D8B030D-6E8A-4147-A177-3AD203B41FA5}">
                      <a16:colId xmlns:a16="http://schemas.microsoft.com/office/drawing/2014/main" val="3604788941"/>
                    </a:ext>
                  </a:extLst>
                </a:gridCol>
                <a:gridCol w="5617634">
                  <a:extLst>
                    <a:ext uri="{9D8B030D-6E8A-4147-A177-3AD203B41FA5}">
                      <a16:colId xmlns:a16="http://schemas.microsoft.com/office/drawing/2014/main" val="2877923632"/>
                    </a:ext>
                  </a:extLst>
                </a:gridCol>
              </a:tblGrid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7482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Intro and symmetric-key cryptography (8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28 – February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72272"/>
                  </a:ext>
                </a:extLst>
              </a:tr>
              <a:tr h="489338">
                <a:tc>
                  <a:txBody>
                    <a:bodyPr/>
                    <a:lstStyle/>
                    <a:p>
                      <a:r>
                        <a:rPr lang="en-US" dirty="0"/>
                        <a:t>RSA and Diffie-Hellman (4 lectures) </a:t>
                      </a:r>
                      <a:r>
                        <a:rPr lang="en-US" i="1" dirty="0"/>
                        <a:t>Carl Miller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25 – March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4077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Secret sharing (2 lectures) </a:t>
                      </a:r>
                      <a:r>
                        <a:rPr lang="en-US" i="1" dirty="0"/>
                        <a:t>Bill </a:t>
                      </a:r>
                      <a:r>
                        <a:rPr lang="en-US" i="1" dirty="0" err="1"/>
                        <a:t>Gasarch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2127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Midterm review and midterm; 2 fun guest 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24 – Apr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32557"/>
                  </a:ext>
                </a:extLst>
              </a:tr>
              <a:tr h="491931">
                <a:tc>
                  <a:txBody>
                    <a:bodyPr/>
                    <a:lstStyle/>
                    <a:p>
                      <a:r>
                        <a:rPr lang="en-US" dirty="0"/>
                        <a:t>Public-key cryptography II, advanced topics (10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 7 – May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6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IS THIS COURSE ABOUT?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5655735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it IS about: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theoretical cryptography;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“replacing trust with mathematics” (- Boaz Barak);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exploring limits of what is possible </a:t>
            </a:r>
            <a:r>
              <a:rPr lang="en-US" sz="1800" i="1" dirty="0">
                <a:latin typeface="Avenir Next LT Pro" panose="020B0504020202020204" pitchFamily="34" charset="0"/>
              </a:rPr>
              <a:t>in principle;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fundamental tasks: encryption, authentication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we WILL do: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define concepts rigorously, prove theorems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analyze cryptosystems and attacks in terms of “possible in principle” vs “impossible, even in principle”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6A32AE9-4A26-42DA-8E2E-E9413272E286}"/>
              </a:ext>
            </a:extLst>
          </p:cNvPr>
          <p:cNvSpPr txBox="1">
            <a:spLocks/>
          </p:cNvSpPr>
          <p:nvPr/>
        </p:nvSpPr>
        <p:spPr>
          <a:xfrm>
            <a:off x="6138333" y="1253066"/>
            <a:ext cx="5698067" cy="535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it is NOT about: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practical IT security;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hacking, spoofing, fishing, DOS attacks, etc.;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real-world implementations;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bleeding edge theory: obfuscation, quantum FHE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we will NOT do: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implement real cryptosystems or attacks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analyze cryptosystems and attacks in terms of concrete costs (e.g., 20 minutes vs 2 hours on a four-core Xeon with 32GB RAM…?)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C414A2-F761-423F-BF84-89F7DFA0AB29}"/>
              </a:ext>
            </a:extLst>
          </p:cNvPr>
          <p:cNvCxnSpPr/>
          <p:nvPr/>
        </p:nvCxnSpPr>
        <p:spPr>
          <a:xfrm>
            <a:off x="5985933" y="1176867"/>
            <a:ext cx="0" cy="54271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IS THIS COURSE ABOUT?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0168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background should you refresh?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Discrete probability: random variables and events, conditional probability, expectation, etc.;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Theory of computation: basic algorithms and programming concepts, asymptotic analysis (O-notation), </a:t>
            </a:r>
            <a:r>
              <a:rPr lang="en-US" sz="1800" dirty="0" err="1">
                <a:latin typeface="Avenir Next LT Pro" panose="020B0504020202020204" pitchFamily="34" charset="0"/>
              </a:rPr>
              <a:t>etc</a:t>
            </a:r>
            <a:r>
              <a:rPr lang="en-US" sz="1800" dirty="0">
                <a:latin typeface="Avenir Next LT Pro" panose="020B0504020202020204" pitchFamily="34" charset="0"/>
              </a:rPr>
              <a:t>;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Mathematical rigor: formal definitions, notation, theorems, proofs;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Basically, the stuff you (hopefully) did in discrete math.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I. THE (SKETCHY) HISTORY </a:t>
            </a:r>
            <a:b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OF CRYPTO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EDB54-EFD0-4C87-8F4C-E23FF4A12C94}"/>
              </a:ext>
            </a:extLst>
          </p:cNvPr>
          <p:cNvSpPr/>
          <p:nvPr/>
        </p:nvSpPr>
        <p:spPr>
          <a:xfrm>
            <a:off x="7800973" y="4906111"/>
            <a:ext cx="2215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xv – p.24.</a:t>
            </a:r>
          </a:p>
        </p:txBody>
      </p:sp>
    </p:spTree>
    <p:extLst>
      <p:ext uri="{BB962C8B-B14F-4D97-AF65-F5344CB8AC3E}">
        <p14:creationId xmlns:p14="http://schemas.microsoft.com/office/powerpoint/2010/main" val="110536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IS CRYPTOGRAPHY?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What is cryptography?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How will we study it in this course?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Why will we do it that way?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To answer all this: </a:t>
            </a:r>
            <a:r>
              <a:rPr lang="en-US" sz="1800" dirty="0">
                <a:latin typeface="Avenir Next LT Pro" panose="020B0504020202020204" pitchFamily="34" charset="0"/>
              </a:rPr>
              <a:t>need to first look at how crypto has been done for most of history.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is not a “boring history lesson” you can ignore!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people were very clever before computers too!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develop intuition about what “good crypto” and “bad crypto” look like;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learn basic techniques for breaking cryptosystems;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understand </a:t>
            </a:r>
            <a:r>
              <a:rPr lang="en-US" sz="1800" i="1" dirty="0">
                <a:latin typeface="Avenir Next LT Pro" panose="020B0504020202020204" pitchFamily="34" charset="0"/>
              </a:rPr>
              <a:t>why </a:t>
            </a:r>
            <a:r>
              <a:rPr lang="en-US" sz="1800" dirty="0">
                <a:latin typeface="Avenir Next LT Pro" panose="020B0504020202020204" pitchFamily="34" charset="0"/>
              </a:rPr>
              <a:t>we now do crypto the way we do it;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some historical schemes still crop up in modern crypto!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	…and besides, history is awesome!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HISTORICAL CIPHERS : CAESAR CIPHER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Caesar cipher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Goal: </a:t>
            </a:r>
            <a:r>
              <a:rPr lang="en-US" sz="1800" dirty="0">
                <a:latin typeface="Avenir Next LT Pro" panose="020B0504020202020204" pitchFamily="34" charset="0"/>
              </a:rPr>
              <a:t>“send secret messages”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shift each letter in the message, remove spaces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Caesar himself used this; his key was 3, like this: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apparently, Caesar used this successfully for many years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 2011, used in a plot to attack airliners (no, really.)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Is it secure? 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138129-29D2-4D7B-B0BB-5F3C53BD0140}"/>
              </a:ext>
            </a:extLst>
          </p:cNvPr>
          <p:cNvGrpSpPr/>
          <p:nvPr/>
        </p:nvGrpSpPr>
        <p:grpSpPr>
          <a:xfrm>
            <a:off x="4299904" y="2954866"/>
            <a:ext cx="4549285" cy="1290341"/>
            <a:chOff x="2767437" y="2870200"/>
            <a:chExt cx="4549285" cy="12903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A55525-998B-412F-B0DA-36DA325F8E8A}"/>
                </a:ext>
              </a:extLst>
            </p:cNvPr>
            <p:cNvSpPr txBox="1"/>
            <p:nvPr/>
          </p:nvSpPr>
          <p:spPr>
            <a:xfrm>
              <a:off x="3996266" y="287020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ATTACK AT DAWN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4BAAD9-E06F-420B-83FD-86507D350078}"/>
                </a:ext>
              </a:extLst>
            </p:cNvPr>
            <p:cNvSpPr txBox="1"/>
            <p:nvPr/>
          </p:nvSpPr>
          <p:spPr>
            <a:xfrm>
              <a:off x="4122597" y="3791209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DWWDFNDWGDZR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B5C19F-D2D1-42B5-8DF6-0429B693340E}"/>
                </a:ext>
              </a:extLst>
            </p:cNvPr>
            <p:cNvGrpSpPr/>
            <p:nvPr/>
          </p:nvGrpSpPr>
          <p:grpSpPr>
            <a:xfrm>
              <a:off x="5739471" y="3052750"/>
              <a:ext cx="754462" cy="926583"/>
              <a:chOff x="5922433" y="3098799"/>
              <a:chExt cx="431800" cy="728133"/>
            </a:xfrm>
          </p:grpSpPr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15C19E62-F562-4A4A-B4ED-07787560B415}"/>
                  </a:ext>
                </a:extLst>
              </p:cNvPr>
              <p:cNvSpPr/>
              <p:nvPr/>
            </p:nvSpPr>
            <p:spPr>
              <a:xfrm>
                <a:off x="5922433" y="3098799"/>
                <a:ext cx="431800" cy="728133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92C59F2E-2317-477E-B91D-A19A1379A2D7}"/>
                  </a:ext>
                </a:extLst>
              </p:cNvPr>
              <p:cNvSpPr/>
              <p:nvPr/>
            </p:nvSpPr>
            <p:spPr>
              <a:xfrm flipV="1">
                <a:off x="5922433" y="3098799"/>
                <a:ext cx="431800" cy="7281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531632-099F-47DD-A518-670376A10074}"/>
                </a:ext>
              </a:extLst>
            </p:cNvPr>
            <p:cNvSpPr txBox="1"/>
            <p:nvPr/>
          </p:nvSpPr>
          <p:spPr>
            <a:xfrm>
              <a:off x="6493933" y="3346764"/>
              <a:ext cx="822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decrypt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A9D33D-173E-4241-9661-3F47C90F163C}"/>
                </a:ext>
              </a:extLst>
            </p:cNvPr>
            <p:cNvGrpSpPr/>
            <p:nvPr/>
          </p:nvGrpSpPr>
          <p:grpSpPr>
            <a:xfrm flipH="1" flipV="1">
              <a:off x="3590226" y="3052079"/>
              <a:ext cx="754462" cy="926583"/>
              <a:chOff x="5922433" y="3098799"/>
              <a:chExt cx="431800" cy="728133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8D8422C-10B3-40BD-9F97-5039357912E4}"/>
                  </a:ext>
                </a:extLst>
              </p:cNvPr>
              <p:cNvSpPr/>
              <p:nvPr/>
            </p:nvSpPr>
            <p:spPr>
              <a:xfrm>
                <a:off x="5922433" y="3098799"/>
                <a:ext cx="431800" cy="728133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04037474-DF7C-4F5D-8F9E-FA3D0F3385DC}"/>
                  </a:ext>
                </a:extLst>
              </p:cNvPr>
              <p:cNvSpPr/>
              <p:nvPr/>
            </p:nvSpPr>
            <p:spPr>
              <a:xfrm flipV="1">
                <a:off x="5922433" y="3098799"/>
                <a:ext cx="431800" cy="72813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EE6C0E-4B02-495F-BF97-E1CEA55FE27D}"/>
                </a:ext>
              </a:extLst>
            </p:cNvPr>
            <p:cNvSpPr txBox="1"/>
            <p:nvPr/>
          </p:nvSpPr>
          <p:spPr>
            <a:xfrm>
              <a:off x="2767437" y="3346093"/>
              <a:ext cx="822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encrypt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438263-C943-4702-8046-450C785F7ED5}"/>
              </a:ext>
            </a:extLst>
          </p:cNvPr>
          <p:cNvCxnSpPr/>
          <p:nvPr/>
        </p:nvCxnSpPr>
        <p:spPr>
          <a:xfrm>
            <a:off x="397933" y="5511801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54D36BF-05C0-4BDB-8FFB-B1E48A167C2D}"/>
              </a:ext>
            </a:extLst>
          </p:cNvPr>
          <p:cNvGrpSpPr/>
          <p:nvPr/>
        </p:nvGrpSpPr>
        <p:grpSpPr>
          <a:xfrm>
            <a:off x="8557849" y="1346198"/>
            <a:ext cx="3172748" cy="1050385"/>
            <a:chOff x="8430849" y="1102821"/>
            <a:chExt cx="3172748" cy="1050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A3EBA3B-19BC-4580-BEA4-84651FC10334}"/>
                    </a:ext>
                  </a:extLst>
                </p:cNvPr>
                <p:cNvSpPr txBox="1"/>
                <p:nvPr/>
              </p:nvSpPr>
              <p:spPr>
                <a:xfrm>
                  <a:off x="8437794" y="1441376"/>
                  <a:ext cx="3165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pc="600" dirty="0"/>
                    <a:t>ABCDEFGHIJKLM </a:t>
                  </a:r>
                  <a14:m>
                    <m:oMath xmlns:m="http://schemas.openxmlformats.org/officeDocument/2006/math">
                      <m:r>
                        <a:rPr lang="en-US" b="0" i="1" spc="60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spc="6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A3EBA3B-19BC-4580-BEA4-84651FC10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794" y="1441376"/>
                  <a:ext cx="316580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73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D7B959-7A45-417B-949C-2074112DD530}"/>
                </a:ext>
              </a:extLst>
            </p:cNvPr>
            <p:cNvCxnSpPr/>
            <p:nvPr/>
          </p:nvCxnSpPr>
          <p:spPr>
            <a:xfrm>
              <a:off x="8565555" y="1441376"/>
              <a:ext cx="5672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C2C0A5-2258-4F34-9C0E-3B996E2620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5555" y="1795817"/>
              <a:ext cx="5672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8A7D1D-D9C5-4992-BD1D-4FA629DBA31A}"/>
                </a:ext>
              </a:extLst>
            </p:cNvPr>
            <p:cNvSpPr txBox="1"/>
            <p:nvPr/>
          </p:nvSpPr>
          <p:spPr>
            <a:xfrm>
              <a:off x="8437794" y="1102821"/>
              <a:ext cx="822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encrypt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FA496A-DB22-41EC-BCAA-E6B076BCD1D5}"/>
                </a:ext>
              </a:extLst>
            </p:cNvPr>
            <p:cNvSpPr txBox="1"/>
            <p:nvPr/>
          </p:nvSpPr>
          <p:spPr>
            <a:xfrm>
              <a:off x="8430849" y="1814652"/>
              <a:ext cx="822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decrypt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973C18-D363-4F15-8044-9F44D6FCA014}"/>
              </a:ext>
            </a:extLst>
          </p:cNvPr>
          <p:cNvGrpSpPr/>
          <p:nvPr/>
        </p:nvGrpSpPr>
        <p:grpSpPr>
          <a:xfrm>
            <a:off x="7271938" y="2409856"/>
            <a:ext cx="2234896" cy="2482164"/>
            <a:chOff x="7271938" y="2409856"/>
            <a:chExt cx="2234896" cy="24821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1BF6D1-3C9A-4BA8-86DC-E2E09F957C5A}"/>
                </a:ext>
              </a:extLst>
            </p:cNvPr>
            <p:cNvGrpSpPr/>
            <p:nvPr/>
          </p:nvGrpSpPr>
          <p:grpSpPr>
            <a:xfrm>
              <a:off x="7271938" y="2409856"/>
              <a:ext cx="2234896" cy="528019"/>
              <a:chOff x="7271938" y="2409856"/>
              <a:chExt cx="2234896" cy="52801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139EA2-F54F-4890-8B17-8C74B3CE065C}"/>
                  </a:ext>
                </a:extLst>
              </p:cNvPr>
              <p:cNvSpPr txBox="1"/>
              <p:nvPr/>
            </p:nvSpPr>
            <p:spPr>
              <a:xfrm>
                <a:off x="7694928" y="2409856"/>
                <a:ext cx="1811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message (plaintext)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1589D2C-762E-4E7E-8377-9134228831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1938" y="2665781"/>
                <a:ext cx="422990" cy="272094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A8281E-D518-45DB-A26C-E6F1D4809AC8}"/>
                </a:ext>
              </a:extLst>
            </p:cNvPr>
            <p:cNvGrpSpPr/>
            <p:nvPr/>
          </p:nvGrpSpPr>
          <p:grpSpPr>
            <a:xfrm>
              <a:off x="7271939" y="4237843"/>
              <a:ext cx="1605448" cy="654177"/>
              <a:chOff x="7103476" y="2094233"/>
              <a:chExt cx="1605448" cy="65417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D0F0DA-113D-47CE-8FD9-280FBC0E5F12}"/>
                  </a:ext>
                </a:extLst>
              </p:cNvPr>
              <p:cNvSpPr txBox="1"/>
              <p:nvPr/>
            </p:nvSpPr>
            <p:spPr>
              <a:xfrm>
                <a:off x="7694928" y="2409856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97BE1E5-BB60-4725-A20E-278BFE9D6408}"/>
                  </a:ext>
                </a:extLst>
              </p:cNvPr>
              <p:cNvCxnSpPr>
                <a:cxnSpLocks/>
                <a:stCxn id="31" idx="1"/>
              </p:cNvCxnSpPr>
              <p:nvPr/>
            </p:nvCxnSpPr>
            <p:spPr>
              <a:xfrm flipH="1" flipV="1">
                <a:off x="7103476" y="2094233"/>
                <a:ext cx="591452" cy="4849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27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2877</Words>
  <Application>Microsoft Office PowerPoint</Application>
  <PresentationFormat>Widescreen</PresentationFormat>
  <Paragraphs>536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Courier New</vt:lpstr>
      <vt:lpstr>Office Theme</vt:lpstr>
      <vt:lpstr>Cryptography CMSC/MATH 456 : Spring 2020</vt:lpstr>
      <vt:lpstr>ABOUT THE COURSE</vt:lpstr>
      <vt:lpstr>ABOUT THE COURSE</vt:lpstr>
      <vt:lpstr>ABOUT THE COURSE</vt:lpstr>
      <vt:lpstr>WHAT IS THIS COURSE ABOUT?</vt:lpstr>
      <vt:lpstr>WHAT IS THIS COURSE ABOUT?</vt:lpstr>
      <vt:lpstr>I. THE (SKETCHY) HISTORY  OF CRYPTO</vt:lpstr>
      <vt:lpstr>WHAT IS CRYPTOGRAPHY?</vt:lpstr>
      <vt:lpstr>HISTORICAL CIPHERS : CAESAR CIPHER</vt:lpstr>
      <vt:lpstr>HISTORICAL CIPHERS : CAESAR CIPHER</vt:lpstr>
      <vt:lpstr>HISTORICAL CIPHERS : SUBSTITUTION CIPHER</vt:lpstr>
      <vt:lpstr>HISTORICAL CIPHERS : SUBSTITUTION CIPHER</vt:lpstr>
      <vt:lpstr>HISTORICAL CIPHERS : VIGENÈRE CIPHER</vt:lpstr>
      <vt:lpstr>HISTORICAL CIPHERS : VIGENÈRE CIPHER</vt:lpstr>
      <vt:lpstr>WHAT WENT WRONG?</vt:lpstr>
      <vt:lpstr>WHAT DO WE DO DIFFERENTLY NOW?</vt:lpstr>
      <vt:lpstr>II. (SIMPLE) ENCRYPTION</vt:lpstr>
      <vt:lpstr>ENCRYPTION : THE SETTING</vt:lpstr>
      <vt:lpstr>ENCRYPTION SCHEMES</vt:lpstr>
      <vt:lpstr>ENCRYPTION SCHEMES</vt:lpstr>
      <vt:lpstr>ENCRYPTION SCHEMES</vt:lpstr>
      <vt:lpstr>ENCRYPTION SCHEMES: ONE-TIME PAD</vt:lpstr>
      <vt:lpstr>ENCRYPTION</vt:lpstr>
      <vt:lpstr>A LITTLE PROBABILITY</vt:lpstr>
      <vt:lpstr>ENCRYPTION: SECRECY: CANDIDATE I</vt:lpstr>
      <vt:lpstr>ENCRYPTION: SECRECY: CANDIDATE II</vt:lpstr>
      <vt:lpstr>ENCRYPTION: SECRECY: CANDIDATE III</vt:lpstr>
      <vt:lpstr>ENCRYPTION: SECRECY: CANDIDATE IV</vt:lpstr>
      <vt:lpstr>ENCRYPTION: SECRECY</vt:lpstr>
      <vt:lpstr>ENCRYPTION: SECRECY OF ONE-TIME PAD</vt:lpstr>
      <vt:lpstr>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513</cp:revision>
  <dcterms:created xsi:type="dcterms:W3CDTF">2020-01-13T02:49:23Z</dcterms:created>
  <dcterms:modified xsi:type="dcterms:W3CDTF">2020-01-29T01:28:11Z</dcterms:modified>
</cp:coreProperties>
</file>